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0" r:id="rId3"/>
    <p:sldId id="271" r:id="rId4"/>
    <p:sldId id="286" r:id="rId5"/>
    <p:sldId id="272" r:id="rId6"/>
    <p:sldId id="327" r:id="rId7"/>
    <p:sldId id="291" r:id="rId8"/>
    <p:sldId id="273" r:id="rId9"/>
    <p:sldId id="332" r:id="rId10"/>
    <p:sldId id="333" r:id="rId11"/>
    <p:sldId id="319" r:id="rId12"/>
    <p:sldId id="275" r:id="rId13"/>
    <p:sldId id="335" r:id="rId14"/>
    <p:sldId id="321" r:id="rId15"/>
    <p:sldId id="274" r:id="rId16"/>
    <p:sldId id="338" r:id="rId17"/>
    <p:sldId id="288" r:id="rId18"/>
    <p:sldId id="287" r:id="rId19"/>
    <p:sldId id="311" r:id="rId20"/>
    <p:sldId id="312" r:id="rId21"/>
    <p:sldId id="330" r:id="rId22"/>
    <p:sldId id="339" r:id="rId23"/>
    <p:sldId id="284" r:id="rId24"/>
    <p:sldId id="297" r:id="rId25"/>
    <p:sldId id="298" r:id="rId26"/>
    <p:sldId id="301" r:id="rId27"/>
    <p:sldId id="316" r:id="rId28"/>
    <p:sldId id="302" r:id="rId29"/>
    <p:sldId id="336" r:id="rId30"/>
    <p:sldId id="31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8" autoAdjust="0"/>
    <p:restoredTop sz="91382" autoAdjust="0"/>
  </p:normalViewPr>
  <p:slideViewPr>
    <p:cSldViewPr snapToGrid="0" snapToObjects="1">
      <p:cViewPr varScale="1">
        <p:scale>
          <a:sx n="81" d="100"/>
          <a:sy n="81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\clustering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\clustering.xlsx" TargetMode="External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\clustering.xlsx" TargetMode="External"/><Relationship Id="rId1" Type="http://schemas.openxmlformats.org/officeDocument/2006/relationships/themeOverride" Target="../theme/themeOverride6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\clustering.xlsx" TargetMode="External"/><Relationship Id="rId1" Type="http://schemas.openxmlformats.org/officeDocument/2006/relationships/themeOverride" Target="../theme/themeOverride7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\clustering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\clustering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\clustering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\clustering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\clustering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\clustering.xlsx" TargetMode="External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\clustering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\clustering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v>Placeholder</c:v>
          </c:tx>
          <c:cat>
            <c:numRef>
              <c:f>Sheet1!$A$1:$A$12</c:f>
              <c:numCache>
                <c:formatCode>General</c:formatCode>
                <c:ptCount val="12"/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Sheet1!$B$1:$B$12</c:f>
              <c:numCache>
                <c:formatCode>General</c:formatCode>
                <c:ptCount val="12"/>
              </c:numCache>
            </c:numRef>
          </c:val>
        </c:ser>
        <c:axId val="78633600"/>
        <c:axId val="86897024"/>
      </c:barChart>
      <c:catAx>
        <c:axId val="78633600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25400">
            <a:solidFill>
              <a:schemeClr val="tx1"/>
            </a:solidFill>
            <a:headEnd type="arrow"/>
            <a:tailEnd type="arrow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86897024"/>
        <c:crosses val="autoZero"/>
        <c:lblAlgn val="ctr"/>
        <c:lblOffset val="100"/>
      </c:catAx>
      <c:valAx>
        <c:axId val="86897024"/>
        <c:scaling>
          <c:orientation val="minMax"/>
        </c:scaling>
        <c:delete val="1"/>
        <c:axPos val="l"/>
        <c:numFmt formatCode="General" sourceLinked="1"/>
        <c:tickLblPos val="none"/>
        <c:crossAx val="78633600"/>
        <c:crosses val="autoZero"/>
        <c:crossBetween val="midCat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Sheet1!$O$2:$O$522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1.0500000000000007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1.0500000000000007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1.0500000000000007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1.0500000000000007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1.0500000000000007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1.0500000000000007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1.0500000000000007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1.0500000000000007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1.0500000000000007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1.0500000000000007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1.0500000000000007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1.0500000000000007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1.0500000000000007</c:v>
                </c:pt>
                <c:pt idx="162">
                  <c:v>-10</c:v>
                </c:pt>
                <c:pt idx="163">
                  <c:v>-10</c:v>
                </c:pt>
                <c:pt idx="164">
                  <c:v>1.0500000000000007</c:v>
                </c:pt>
                <c:pt idx="165">
                  <c:v>-10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-10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-10</c:v>
                </c:pt>
                <c:pt idx="177">
                  <c:v>-10</c:v>
                </c:pt>
                <c:pt idx="178">
                  <c:v>-10</c:v>
                </c:pt>
                <c:pt idx="179">
                  <c:v>-10</c:v>
                </c:pt>
                <c:pt idx="180">
                  <c:v>-10</c:v>
                </c:pt>
                <c:pt idx="181">
                  <c:v>-10</c:v>
                </c:pt>
                <c:pt idx="182">
                  <c:v>-10</c:v>
                </c:pt>
                <c:pt idx="183">
                  <c:v>-10</c:v>
                </c:pt>
                <c:pt idx="184">
                  <c:v>-10</c:v>
                </c:pt>
                <c:pt idx="185">
                  <c:v>1.0500000000000007</c:v>
                </c:pt>
                <c:pt idx="186">
                  <c:v>-10</c:v>
                </c:pt>
                <c:pt idx="187">
                  <c:v>-10</c:v>
                </c:pt>
                <c:pt idx="188">
                  <c:v>-10</c:v>
                </c:pt>
                <c:pt idx="189">
                  <c:v>-10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-10</c:v>
                </c:pt>
                <c:pt idx="196">
                  <c:v>-10</c:v>
                </c:pt>
                <c:pt idx="197">
                  <c:v>-10</c:v>
                </c:pt>
                <c:pt idx="198">
                  <c:v>-10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1.0500000000000007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1.0500000000000007</c:v>
                </c:pt>
                <c:pt idx="227">
                  <c:v>1.0500000000000007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1.0500000000000007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1.0500000000000007</c:v>
                </c:pt>
                <c:pt idx="265">
                  <c:v>-10</c:v>
                </c:pt>
                <c:pt idx="266">
                  <c:v>-10</c:v>
                </c:pt>
                <c:pt idx="267">
                  <c:v>1.0500000000000007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1.0500000000000007</c:v>
                </c:pt>
                <c:pt idx="278">
                  <c:v>-10</c:v>
                </c:pt>
                <c:pt idx="279">
                  <c:v>1.0500000000000007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1.0500000000000007</c:v>
                </c:pt>
                <c:pt idx="288">
                  <c:v>1.0500000000000007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1.0500000000000007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1.0500000000000007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1.0500000000000007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1.0500000000000007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1.0500000000000007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1.0500000000000007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1.0500000000000007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1.0500000000000007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1.0500000000000007</c:v>
                </c:pt>
                <c:pt idx="386">
                  <c:v>1.0500000000000007</c:v>
                </c:pt>
                <c:pt idx="387">
                  <c:v>-10</c:v>
                </c:pt>
                <c:pt idx="388">
                  <c:v>1.0500000000000007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1.0500000000000007</c:v>
                </c:pt>
                <c:pt idx="406">
                  <c:v>1.0500000000000007</c:v>
                </c:pt>
                <c:pt idx="407">
                  <c:v>-10</c:v>
                </c:pt>
                <c:pt idx="408">
                  <c:v>-10</c:v>
                </c:pt>
                <c:pt idx="409">
                  <c:v>1.0500000000000007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1.0500000000000007</c:v>
                </c:pt>
                <c:pt idx="428">
                  <c:v>-10</c:v>
                </c:pt>
                <c:pt idx="429">
                  <c:v>1.0500000000000007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1.0500000000000007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1.0500000000000007</c:v>
                </c:pt>
                <c:pt idx="439">
                  <c:v>-10</c:v>
                </c:pt>
                <c:pt idx="440">
                  <c:v>1.0500000000000007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1.0500000000000007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1.0500000000000007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Sheet1!$P$2:$P$522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0.94999999999999962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0.94999999999999962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0.94999999999999962</c:v>
                </c:pt>
                <c:pt idx="60">
                  <c:v>-10</c:v>
                </c:pt>
                <c:pt idx="61">
                  <c:v>-10</c:v>
                </c:pt>
                <c:pt idx="62">
                  <c:v>0.94999999999999962</c:v>
                </c:pt>
                <c:pt idx="63">
                  <c:v>-10</c:v>
                </c:pt>
                <c:pt idx="64">
                  <c:v>0.94999999999999962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0.94999999999999962</c:v>
                </c:pt>
                <c:pt idx="75">
                  <c:v>0.94999999999999962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0.94999999999999962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-10</c:v>
                </c:pt>
                <c:pt idx="160">
                  <c:v>-10</c:v>
                </c:pt>
                <c:pt idx="161">
                  <c:v>-10</c:v>
                </c:pt>
                <c:pt idx="162">
                  <c:v>0.94999999999999962</c:v>
                </c:pt>
                <c:pt idx="163">
                  <c:v>0.94999999999999962</c:v>
                </c:pt>
                <c:pt idx="164">
                  <c:v>-10</c:v>
                </c:pt>
                <c:pt idx="165">
                  <c:v>0.94999999999999962</c:v>
                </c:pt>
                <c:pt idx="166">
                  <c:v>0.94999999999999962</c:v>
                </c:pt>
                <c:pt idx="167">
                  <c:v>-10</c:v>
                </c:pt>
                <c:pt idx="168">
                  <c:v>-10</c:v>
                </c:pt>
                <c:pt idx="169">
                  <c:v>0.94999999999999962</c:v>
                </c:pt>
                <c:pt idx="170">
                  <c:v>0.94999999999999962</c:v>
                </c:pt>
                <c:pt idx="171">
                  <c:v>-10</c:v>
                </c:pt>
                <c:pt idx="172">
                  <c:v>0.94999999999999962</c:v>
                </c:pt>
                <c:pt idx="173">
                  <c:v>0.94999999999999962</c:v>
                </c:pt>
                <c:pt idx="174">
                  <c:v>0.94999999999999962</c:v>
                </c:pt>
                <c:pt idx="175">
                  <c:v>0.94999999999999962</c:v>
                </c:pt>
                <c:pt idx="176">
                  <c:v>0.94999999999999962</c:v>
                </c:pt>
                <c:pt idx="177">
                  <c:v>0.94999999999999962</c:v>
                </c:pt>
                <c:pt idx="178">
                  <c:v>0.94999999999999962</c:v>
                </c:pt>
                <c:pt idx="179">
                  <c:v>0.94999999999999962</c:v>
                </c:pt>
                <c:pt idx="180">
                  <c:v>0.94999999999999962</c:v>
                </c:pt>
                <c:pt idx="181">
                  <c:v>0.94999999999999962</c:v>
                </c:pt>
                <c:pt idx="182">
                  <c:v>0.94999999999999962</c:v>
                </c:pt>
                <c:pt idx="183">
                  <c:v>0.94999999999999962</c:v>
                </c:pt>
                <c:pt idx="184">
                  <c:v>0.94999999999999962</c:v>
                </c:pt>
                <c:pt idx="185">
                  <c:v>0.94999999999999962</c:v>
                </c:pt>
                <c:pt idx="186">
                  <c:v>0.94999999999999962</c:v>
                </c:pt>
                <c:pt idx="187">
                  <c:v>0.94999999999999962</c:v>
                </c:pt>
                <c:pt idx="188">
                  <c:v>0.94999999999999962</c:v>
                </c:pt>
                <c:pt idx="189">
                  <c:v>0.94999999999999962</c:v>
                </c:pt>
                <c:pt idx="190">
                  <c:v>0.94999999999999962</c:v>
                </c:pt>
                <c:pt idx="191">
                  <c:v>0.94999999999999962</c:v>
                </c:pt>
                <c:pt idx="192">
                  <c:v>-10</c:v>
                </c:pt>
                <c:pt idx="193">
                  <c:v>0.94999999999999962</c:v>
                </c:pt>
                <c:pt idx="194">
                  <c:v>0.94999999999999962</c:v>
                </c:pt>
                <c:pt idx="195">
                  <c:v>0.94999999999999962</c:v>
                </c:pt>
                <c:pt idx="196">
                  <c:v>0.94999999999999962</c:v>
                </c:pt>
                <c:pt idx="197">
                  <c:v>0.94999999999999962</c:v>
                </c:pt>
                <c:pt idx="198">
                  <c:v>0.94999999999999962</c:v>
                </c:pt>
                <c:pt idx="199">
                  <c:v>0.94999999999999962</c:v>
                </c:pt>
                <c:pt idx="200">
                  <c:v>-10</c:v>
                </c:pt>
                <c:pt idx="201">
                  <c:v>0.94999999999999962</c:v>
                </c:pt>
                <c:pt idx="202">
                  <c:v>-10</c:v>
                </c:pt>
                <c:pt idx="203">
                  <c:v>-10</c:v>
                </c:pt>
                <c:pt idx="204">
                  <c:v>0.94999999999999962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0.94999999999999962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0.94999999999999962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0.94999999999999962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0.94999999999999962</c:v>
                </c:pt>
                <c:pt idx="369">
                  <c:v>0.94999999999999962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0.94999999999999962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0.94999999999999962</c:v>
                </c:pt>
                <c:pt idx="424">
                  <c:v>-10</c:v>
                </c:pt>
                <c:pt idx="425">
                  <c:v>0.94999999999999962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0.94999999999999962</c:v>
                </c:pt>
                <c:pt idx="434">
                  <c:v>-10</c:v>
                </c:pt>
                <c:pt idx="435">
                  <c:v>0.94999999999999962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0.94999999999999962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-10</c:v>
                </c:pt>
                <c:pt idx="464">
                  <c:v>-10</c:v>
                </c:pt>
                <c:pt idx="465">
                  <c:v>-10</c:v>
                </c:pt>
                <c:pt idx="466">
                  <c:v>-10</c:v>
                </c:pt>
                <c:pt idx="467">
                  <c:v>-10</c:v>
                </c:pt>
                <c:pt idx="468">
                  <c:v>-10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0.94999999999999962</c:v>
                </c:pt>
                <c:pt idx="497">
                  <c:v>-10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0.94999999999999962</c:v>
                </c:pt>
                <c:pt idx="511">
                  <c:v>-10</c:v>
                </c:pt>
                <c:pt idx="512">
                  <c:v>-10</c:v>
                </c:pt>
                <c:pt idx="513">
                  <c:v>0.94999999999999962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4710528"/>
        <c:axId val="64712704"/>
      </c:radarChart>
      <c:catAx>
        <c:axId val="64710528"/>
        <c:scaling>
          <c:orientation val="minMax"/>
        </c:scaling>
        <c:axPos val="b"/>
        <c:majorGridlines/>
        <c:tickLblPos val="nextTo"/>
        <c:crossAx val="64712704"/>
        <c:crosses val="autoZero"/>
        <c:auto val="1"/>
        <c:lblAlgn val="ctr"/>
        <c:lblOffset val="100"/>
      </c:catAx>
      <c:valAx>
        <c:axId val="64712704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4710528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Sheet1!$Q$2:$Q$522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-10</c:v>
                </c:pt>
                <c:pt idx="5">
                  <c:v>1.0500000000000007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-10</c:v>
                </c:pt>
                <c:pt idx="162">
                  <c:v>1.0500000000000007</c:v>
                </c:pt>
                <c:pt idx="163">
                  <c:v>-10</c:v>
                </c:pt>
                <c:pt idx="164">
                  <c:v>-10</c:v>
                </c:pt>
                <c:pt idx="165">
                  <c:v>1.0500000000000007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1.0500000000000007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1.0500000000000007</c:v>
                </c:pt>
                <c:pt idx="177">
                  <c:v>1.0500000000000007</c:v>
                </c:pt>
                <c:pt idx="178">
                  <c:v>1.0500000000000007</c:v>
                </c:pt>
                <c:pt idx="179">
                  <c:v>-10</c:v>
                </c:pt>
                <c:pt idx="180">
                  <c:v>1.0500000000000007</c:v>
                </c:pt>
                <c:pt idx="181">
                  <c:v>1.0500000000000007</c:v>
                </c:pt>
                <c:pt idx="182">
                  <c:v>-10</c:v>
                </c:pt>
                <c:pt idx="183">
                  <c:v>-10</c:v>
                </c:pt>
                <c:pt idx="184">
                  <c:v>1.0500000000000007</c:v>
                </c:pt>
                <c:pt idx="185">
                  <c:v>-10</c:v>
                </c:pt>
                <c:pt idx="186">
                  <c:v>-10</c:v>
                </c:pt>
                <c:pt idx="187">
                  <c:v>1.0500000000000007</c:v>
                </c:pt>
                <c:pt idx="188">
                  <c:v>1.0500000000000007</c:v>
                </c:pt>
                <c:pt idx="189">
                  <c:v>1.0500000000000007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1.0500000000000007</c:v>
                </c:pt>
                <c:pt idx="196">
                  <c:v>-10</c:v>
                </c:pt>
                <c:pt idx="197">
                  <c:v>1.0500000000000007</c:v>
                </c:pt>
                <c:pt idx="198">
                  <c:v>1.0500000000000007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1.0500000000000007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1.0500000000000007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1.0500000000000007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1.0500000000000007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1.0500000000000007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1.0500000000000007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1.0500000000000007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Sheet1!$R$2:$R$522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-10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-10</c:v>
                </c:pt>
                <c:pt idx="160">
                  <c:v>-10</c:v>
                </c:pt>
                <c:pt idx="161">
                  <c:v>-10</c:v>
                </c:pt>
                <c:pt idx="162">
                  <c:v>-10</c:v>
                </c:pt>
                <c:pt idx="163">
                  <c:v>0.94999999999999962</c:v>
                </c:pt>
                <c:pt idx="164">
                  <c:v>0.94999999999999962</c:v>
                </c:pt>
                <c:pt idx="165">
                  <c:v>-10</c:v>
                </c:pt>
                <c:pt idx="166">
                  <c:v>0.94999999999999962</c:v>
                </c:pt>
                <c:pt idx="167">
                  <c:v>0.94999999999999962</c:v>
                </c:pt>
                <c:pt idx="168">
                  <c:v>0.94999999999999962</c:v>
                </c:pt>
                <c:pt idx="169">
                  <c:v>0.94999999999999962</c:v>
                </c:pt>
                <c:pt idx="170">
                  <c:v>0.94999999999999962</c:v>
                </c:pt>
                <c:pt idx="171">
                  <c:v>0.94999999999999962</c:v>
                </c:pt>
                <c:pt idx="172">
                  <c:v>0.94999999999999962</c:v>
                </c:pt>
                <c:pt idx="173">
                  <c:v>0.94999999999999962</c:v>
                </c:pt>
                <c:pt idx="174">
                  <c:v>0.94999999999999962</c:v>
                </c:pt>
                <c:pt idx="175">
                  <c:v>0.94999999999999962</c:v>
                </c:pt>
                <c:pt idx="176">
                  <c:v>0.94999999999999962</c:v>
                </c:pt>
                <c:pt idx="177">
                  <c:v>-10</c:v>
                </c:pt>
                <c:pt idx="178">
                  <c:v>-10</c:v>
                </c:pt>
                <c:pt idx="179">
                  <c:v>0.94999999999999962</c:v>
                </c:pt>
                <c:pt idx="180">
                  <c:v>0.94999999999999962</c:v>
                </c:pt>
                <c:pt idx="181">
                  <c:v>0.94999999999999962</c:v>
                </c:pt>
                <c:pt idx="182">
                  <c:v>0.94999999999999962</c:v>
                </c:pt>
                <c:pt idx="183">
                  <c:v>0.94999999999999962</c:v>
                </c:pt>
                <c:pt idx="184">
                  <c:v>0.94999999999999962</c:v>
                </c:pt>
                <c:pt idx="185">
                  <c:v>0.94999999999999962</c:v>
                </c:pt>
                <c:pt idx="186">
                  <c:v>0.94999999999999962</c:v>
                </c:pt>
                <c:pt idx="187">
                  <c:v>0.94999999999999962</c:v>
                </c:pt>
                <c:pt idx="188">
                  <c:v>0.94999999999999962</c:v>
                </c:pt>
                <c:pt idx="189">
                  <c:v>0.94999999999999962</c:v>
                </c:pt>
                <c:pt idx="190">
                  <c:v>0.94999999999999962</c:v>
                </c:pt>
                <c:pt idx="191">
                  <c:v>0.94999999999999962</c:v>
                </c:pt>
                <c:pt idx="192">
                  <c:v>0.94999999999999962</c:v>
                </c:pt>
                <c:pt idx="193">
                  <c:v>0.94999999999999962</c:v>
                </c:pt>
                <c:pt idx="194">
                  <c:v>-10</c:v>
                </c:pt>
                <c:pt idx="195">
                  <c:v>0.94999999999999962</c:v>
                </c:pt>
                <c:pt idx="196">
                  <c:v>-10</c:v>
                </c:pt>
                <c:pt idx="197">
                  <c:v>0.94999999999999962</c:v>
                </c:pt>
                <c:pt idx="198">
                  <c:v>0.94999999999999962</c:v>
                </c:pt>
                <c:pt idx="199">
                  <c:v>0.94999999999999962</c:v>
                </c:pt>
                <c:pt idx="200">
                  <c:v>0.94999999999999962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-10</c:v>
                </c:pt>
                <c:pt idx="455">
                  <c:v>0.94999999999999962</c:v>
                </c:pt>
                <c:pt idx="456">
                  <c:v>-10</c:v>
                </c:pt>
                <c:pt idx="457">
                  <c:v>-10</c:v>
                </c:pt>
                <c:pt idx="458">
                  <c:v>0.94999999999999962</c:v>
                </c:pt>
                <c:pt idx="459">
                  <c:v>-10</c:v>
                </c:pt>
                <c:pt idx="460">
                  <c:v>-10</c:v>
                </c:pt>
                <c:pt idx="461">
                  <c:v>0.94999999999999962</c:v>
                </c:pt>
                <c:pt idx="462">
                  <c:v>0.94999999999999962</c:v>
                </c:pt>
                <c:pt idx="463">
                  <c:v>-10</c:v>
                </c:pt>
                <c:pt idx="464">
                  <c:v>0.94999999999999962</c:v>
                </c:pt>
                <c:pt idx="465">
                  <c:v>-10</c:v>
                </c:pt>
                <c:pt idx="466">
                  <c:v>-10</c:v>
                </c:pt>
                <c:pt idx="467">
                  <c:v>0.94999999999999962</c:v>
                </c:pt>
                <c:pt idx="468">
                  <c:v>-10</c:v>
                </c:pt>
                <c:pt idx="469">
                  <c:v>-10</c:v>
                </c:pt>
                <c:pt idx="470">
                  <c:v>0.94999999999999962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0.94999999999999962</c:v>
                </c:pt>
                <c:pt idx="475">
                  <c:v>0.94999999999999962</c:v>
                </c:pt>
                <c:pt idx="476">
                  <c:v>-10</c:v>
                </c:pt>
                <c:pt idx="477">
                  <c:v>0.94999999999999962</c:v>
                </c:pt>
                <c:pt idx="478">
                  <c:v>0.94999999999999962</c:v>
                </c:pt>
                <c:pt idx="479">
                  <c:v>0.94999999999999962</c:v>
                </c:pt>
                <c:pt idx="480">
                  <c:v>-10</c:v>
                </c:pt>
                <c:pt idx="481">
                  <c:v>0.94999999999999962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-10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5559552"/>
        <c:axId val="65565824"/>
      </c:radarChart>
      <c:catAx>
        <c:axId val="65559552"/>
        <c:scaling>
          <c:orientation val="minMax"/>
        </c:scaling>
        <c:axPos val="b"/>
        <c:majorGridlines/>
        <c:tickLblPos val="nextTo"/>
        <c:crossAx val="65565824"/>
        <c:crosses val="autoZero"/>
        <c:auto val="1"/>
        <c:lblAlgn val="ctr"/>
        <c:lblOffset val="100"/>
      </c:catAx>
      <c:valAx>
        <c:axId val="65565824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5559552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Sheet1!$Q$2:$Q$522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-10</c:v>
                </c:pt>
                <c:pt idx="5">
                  <c:v>1.0500000000000007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-10</c:v>
                </c:pt>
                <c:pt idx="162">
                  <c:v>1.0500000000000007</c:v>
                </c:pt>
                <c:pt idx="163">
                  <c:v>-10</c:v>
                </c:pt>
                <c:pt idx="164">
                  <c:v>-10</c:v>
                </c:pt>
                <c:pt idx="165">
                  <c:v>1.0500000000000007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1.0500000000000007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1.0500000000000007</c:v>
                </c:pt>
                <c:pt idx="177">
                  <c:v>1.0500000000000007</c:v>
                </c:pt>
                <c:pt idx="178">
                  <c:v>1.0500000000000007</c:v>
                </c:pt>
                <c:pt idx="179">
                  <c:v>-10</c:v>
                </c:pt>
                <c:pt idx="180">
                  <c:v>1.0500000000000007</c:v>
                </c:pt>
                <c:pt idx="181">
                  <c:v>1.0500000000000007</c:v>
                </c:pt>
                <c:pt idx="182">
                  <c:v>-10</c:v>
                </c:pt>
                <c:pt idx="183">
                  <c:v>-10</c:v>
                </c:pt>
                <c:pt idx="184">
                  <c:v>1.0500000000000007</c:v>
                </c:pt>
                <c:pt idx="185">
                  <c:v>-10</c:v>
                </c:pt>
                <c:pt idx="186">
                  <c:v>-10</c:v>
                </c:pt>
                <c:pt idx="187">
                  <c:v>1.0500000000000007</c:v>
                </c:pt>
                <c:pt idx="188">
                  <c:v>1.0500000000000007</c:v>
                </c:pt>
                <c:pt idx="189">
                  <c:v>1.0500000000000007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1.0500000000000007</c:v>
                </c:pt>
                <c:pt idx="196">
                  <c:v>-10</c:v>
                </c:pt>
                <c:pt idx="197">
                  <c:v>1.0500000000000007</c:v>
                </c:pt>
                <c:pt idx="198">
                  <c:v>1.0500000000000007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1.0500000000000007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1.0500000000000007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1.0500000000000007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1.0500000000000007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1.0500000000000007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1.0500000000000007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1.0500000000000007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Sheet1!$R$2:$R$522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-10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-10</c:v>
                </c:pt>
                <c:pt idx="160">
                  <c:v>-10</c:v>
                </c:pt>
                <c:pt idx="161">
                  <c:v>-10</c:v>
                </c:pt>
                <c:pt idx="162">
                  <c:v>-10</c:v>
                </c:pt>
                <c:pt idx="163">
                  <c:v>0.94999999999999962</c:v>
                </c:pt>
                <c:pt idx="164">
                  <c:v>0.94999999999999962</c:v>
                </c:pt>
                <c:pt idx="165">
                  <c:v>-10</c:v>
                </c:pt>
                <c:pt idx="166">
                  <c:v>0.94999999999999962</c:v>
                </c:pt>
                <c:pt idx="167">
                  <c:v>0.94999999999999962</c:v>
                </c:pt>
                <c:pt idx="168">
                  <c:v>0.94999999999999962</c:v>
                </c:pt>
                <c:pt idx="169">
                  <c:v>0.94999999999999962</c:v>
                </c:pt>
                <c:pt idx="170">
                  <c:v>0.94999999999999962</c:v>
                </c:pt>
                <c:pt idx="171">
                  <c:v>0.94999999999999962</c:v>
                </c:pt>
                <c:pt idx="172">
                  <c:v>0.94999999999999962</c:v>
                </c:pt>
                <c:pt idx="173">
                  <c:v>0.94999999999999962</c:v>
                </c:pt>
                <c:pt idx="174">
                  <c:v>0.94999999999999962</c:v>
                </c:pt>
                <c:pt idx="175">
                  <c:v>0.94999999999999962</c:v>
                </c:pt>
                <c:pt idx="176">
                  <c:v>0.94999999999999962</c:v>
                </c:pt>
                <c:pt idx="177">
                  <c:v>-10</c:v>
                </c:pt>
                <c:pt idx="178">
                  <c:v>-10</c:v>
                </c:pt>
                <c:pt idx="179">
                  <c:v>0.94999999999999962</c:v>
                </c:pt>
                <c:pt idx="180">
                  <c:v>0.94999999999999962</c:v>
                </c:pt>
                <c:pt idx="181">
                  <c:v>0.94999999999999962</c:v>
                </c:pt>
                <c:pt idx="182">
                  <c:v>0.94999999999999962</c:v>
                </c:pt>
                <c:pt idx="183">
                  <c:v>0.94999999999999962</c:v>
                </c:pt>
                <c:pt idx="184">
                  <c:v>0.94999999999999962</c:v>
                </c:pt>
                <c:pt idx="185">
                  <c:v>0.94999999999999962</c:v>
                </c:pt>
                <c:pt idx="186">
                  <c:v>0.94999999999999962</c:v>
                </c:pt>
                <c:pt idx="187">
                  <c:v>0.94999999999999962</c:v>
                </c:pt>
                <c:pt idx="188">
                  <c:v>0.94999999999999962</c:v>
                </c:pt>
                <c:pt idx="189">
                  <c:v>0.94999999999999962</c:v>
                </c:pt>
                <c:pt idx="190">
                  <c:v>0.94999999999999962</c:v>
                </c:pt>
                <c:pt idx="191">
                  <c:v>0.94999999999999962</c:v>
                </c:pt>
                <c:pt idx="192">
                  <c:v>0.94999999999999962</c:v>
                </c:pt>
                <c:pt idx="193">
                  <c:v>0.94999999999999962</c:v>
                </c:pt>
                <c:pt idx="194">
                  <c:v>-10</c:v>
                </c:pt>
                <c:pt idx="195">
                  <c:v>0.94999999999999962</c:v>
                </c:pt>
                <c:pt idx="196">
                  <c:v>-10</c:v>
                </c:pt>
                <c:pt idx="197">
                  <c:v>0.94999999999999962</c:v>
                </c:pt>
                <c:pt idx="198">
                  <c:v>0.94999999999999962</c:v>
                </c:pt>
                <c:pt idx="199">
                  <c:v>0.94999999999999962</c:v>
                </c:pt>
                <c:pt idx="200">
                  <c:v>0.94999999999999962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-10</c:v>
                </c:pt>
                <c:pt idx="455">
                  <c:v>0.94999999999999962</c:v>
                </c:pt>
                <c:pt idx="456">
                  <c:v>-10</c:v>
                </c:pt>
                <c:pt idx="457">
                  <c:v>-10</c:v>
                </c:pt>
                <c:pt idx="458">
                  <c:v>0.94999999999999962</c:v>
                </c:pt>
                <c:pt idx="459">
                  <c:v>-10</c:v>
                </c:pt>
                <c:pt idx="460">
                  <c:v>-10</c:v>
                </c:pt>
                <c:pt idx="461">
                  <c:v>0.94999999999999962</c:v>
                </c:pt>
                <c:pt idx="462">
                  <c:v>0.94999999999999962</c:v>
                </c:pt>
                <c:pt idx="463">
                  <c:v>-10</c:v>
                </c:pt>
                <c:pt idx="464">
                  <c:v>0.94999999999999962</c:v>
                </c:pt>
                <c:pt idx="465">
                  <c:v>-10</c:v>
                </c:pt>
                <c:pt idx="466">
                  <c:v>-10</c:v>
                </c:pt>
                <c:pt idx="467">
                  <c:v>0.94999999999999962</c:v>
                </c:pt>
                <c:pt idx="468">
                  <c:v>-10</c:v>
                </c:pt>
                <c:pt idx="469">
                  <c:v>-10</c:v>
                </c:pt>
                <c:pt idx="470">
                  <c:v>0.94999999999999962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0.94999999999999962</c:v>
                </c:pt>
                <c:pt idx="475">
                  <c:v>0.94999999999999962</c:v>
                </c:pt>
                <c:pt idx="476">
                  <c:v>-10</c:v>
                </c:pt>
                <c:pt idx="477">
                  <c:v>0.94999999999999962</c:v>
                </c:pt>
                <c:pt idx="478">
                  <c:v>0.94999999999999962</c:v>
                </c:pt>
                <c:pt idx="479">
                  <c:v>0.94999999999999962</c:v>
                </c:pt>
                <c:pt idx="480">
                  <c:v>-10</c:v>
                </c:pt>
                <c:pt idx="481">
                  <c:v>0.94999999999999962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-10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5614208"/>
        <c:axId val="65616128"/>
      </c:radarChart>
      <c:catAx>
        <c:axId val="65614208"/>
        <c:scaling>
          <c:orientation val="minMax"/>
        </c:scaling>
        <c:axPos val="b"/>
        <c:majorGridlines/>
        <c:tickLblPos val="nextTo"/>
        <c:crossAx val="65616128"/>
        <c:crosses val="autoZero"/>
        <c:auto val="1"/>
        <c:lblAlgn val="ctr"/>
        <c:lblOffset val="100"/>
      </c:catAx>
      <c:valAx>
        <c:axId val="65616128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5614208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Sheet1!$Q$2:$Q$522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-10</c:v>
                </c:pt>
                <c:pt idx="5">
                  <c:v>1.0500000000000007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-10</c:v>
                </c:pt>
                <c:pt idx="162">
                  <c:v>1.0500000000000007</c:v>
                </c:pt>
                <c:pt idx="163">
                  <c:v>-10</c:v>
                </c:pt>
                <c:pt idx="164">
                  <c:v>-10</c:v>
                </c:pt>
                <c:pt idx="165">
                  <c:v>1.0500000000000007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1.0500000000000007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1.0500000000000007</c:v>
                </c:pt>
                <c:pt idx="177">
                  <c:v>1.0500000000000007</c:v>
                </c:pt>
                <c:pt idx="178">
                  <c:v>1.0500000000000007</c:v>
                </c:pt>
                <c:pt idx="179">
                  <c:v>-10</c:v>
                </c:pt>
                <c:pt idx="180">
                  <c:v>1.0500000000000007</c:v>
                </c:pt>
                <c:pt idx="181">
                  <c:v>1.0500000000000007</c:v>
                </c:pt>
                <c:pt idx="182">
                  <c:v>-10</c:v>
                </c:pt>
                <c:pt idx="183">
                  <c:v>-10</c:v>
                </c:pt>
                <c:pt idx="184">
                  <c:v>1.0500000000000007</c:v>
                </c:pt>
                <c:pt idx="185">
                  <c:v>-10</c:v>
                </c:pt>
                <c:pt idx="186">
                  <c:v>-10</c:v>
                </c:pt>
                <c:pt idx="187">
                  <c:v>1.0500000000000007</c:v>
                </c:pt>
                <c:pt idx="188">
                  <c:v>1.0500000000000007</c:v>
                </c:pt>
                <c:pt idx="189">
                  <c:v>1.0500000000000007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1.0500000000000007</c:v>
                </c:pt>
                <c:pt idx="196">
                  <c:v>-10</c:v>
                </c:pt>
                <c:pt idx="197">
                  <c:v>1.0500000000000007</c:v>
                </c:pt>
                <c:pt idx="198">
                  <c:v>1.0500000000000007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1.0500000000000007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1.0500000000000007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1.0500000000000007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1.0500000000000007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1.0500000000000007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1.0500000000000007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1.0500000000000007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Sheet1!$R$2:$R$522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-10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-10</c:v>
                </c:pt>
                <c:pt idx="160">
                  <c:v>-10</c:v>
                </c:pt>
                <c:pt idx="161">
                  <c:v>-10</c:v>
                </c:pt>
                <c:pt idx="162">
                  <c:v>-10</c:v>
                </c:pt>
                <c:pt idx="163">
                  <c:v>0.94999999999999962</c:v>
                </c:pt>
                <c:pt idx="164">
                  <c:v>0.94999999999999962</c:v>
                </c:pt>
                <c:pt idx="165">
                  <c:v>-10</c:v>
                </c:pt>
                <c:pt idx="166">
                  <c:v>0.94999999999999962</c:v>
                </c:pt>
                <c:pt idx="167">
                  <c:v>0.94999999999999962</c:v>
                </c:pt>
                <c:pt idx="168">
                  <c:v>0.94999999999999962</c:v>
                </c:pt>
                <c:pt idx="169">
                  <c:v>0.94999999999999962</c:v>
                </c:pt>
                <c:pt idx="170">
                  <c:v>0.94999999999999962</c:v>
                </c:pt>
                <c:pt idx="171">
                  <c:v>0.94999999999999962</c:v>
                </c:pt>
                <c:pt idx="172">
                  <c:v>0.94999999999999962</c:v>
                </c:pt>
                <c:pt idx="173">
                  <c:v>0.94999999999999962</c:v>
                </c:pt>
                <c:pt idx="174">
                  <c:v>0.94999999999999962</c:v>
                </c:pt>
                <c:pt idx="175">
                  <c:v>0.94999999999999962</c:v>
                </c:pt>
                <c:pt idx="176">
                  <c:v>0.94999999999999962</c:v>
                </c:pt>
                <c:pt idx="177">
                  <c:v>-10</c:v>
                </c:pt>
                <c:pt idx="178">
                  <c:v>-10</c:v>
                </c:pt>
                <c:pt idx="179">
                  <c:v>0.94999999999999962</c:v>
                </c:pt>
                <c:pt idx="180">
                  <c:v>0.94999999999999962</c:v>
                </c:pt>
                <c:pt idx="181">
                  <c:v>0.94999999999999962</c:v>
                </c:pt>
                <c:pt idx="182">
                  <c:v>0.94999999999999962</c:v>
                </c:pt>
                <c:pt idx="183">
                  <c:v>0.94999999999999962</c:v>
                </c:pt>
                <c:pt idx="184">
                  <c:v>0.94999999999999962</c:v>
                </c:pt>
                <c:pt idx="185">
                  <c:v>0.94999999999999962</c:v>
                </c:pt>
                <c:pt idx="186">
                  <c:v>0.94999999999999962</c:v>
                </c:pt>
                <c:pt idx="187">
                  <c:v>0.94999999999999962</c:v>
                </c:pt>
                <c:pt idx="188">
                  <c:v>0.94999999999999962</c:v>
                </c:pt>
                <c:pt idx="189">
                  <c:v>0.94999999999999962</c:v>
                </c:pt>
                <c:pt idx="190">
                  <c:v>0.94999999999999962</c:v>
                </c:pt>
                <c:pt idx="191">
                  <c:v>0.94999999999999962</c:v>
                </c:pt>
                <c:pt idx="192">
                  <c:v>0.94999999999999962</c:v>
                </c:pt>
                <c:pt idx="193">
                  <c:v>0.94999999999999962</c:v>
                </c:pt>
                <c:pt idx="194">
                  <c:v>-10</c:v>
                </c:pt>
                <c:pt idx="195">
                  <c:v>0.94999999999999962</c:v>
                </c:pt>
                <c:pt idx="196">
                  <c:v>-10</c:v>
                </c:pt>
                <c:pt idx="197">
                  <c:v>0.94999999999999962</c:v>
                </c:pt>
                <c:pt idx="198">
                  <c:v>0.94999999999999962</c:v>
                </c:pt>
                <c:pt idx="199">
                  <c:v>0.94999999999999962</c:v>
                </c:pt>
                <c:pt idx="200">
                  <c:v>0.94999999999999962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-10</c:v>
                </c:pt>
                <c:pt idx="455">
                  <c:v>0.94999999999999962</c:v>
                </c:pt>
                <c:pt idx="456">
                  <c:v>-10</c:v>
                </c:pt>
                <c:pt idx="457">
                  <c:v>-10</c:v>
                </c:pt>
                <c:pt idx="458">
                  <c:v>0.94999999999999962</c:v>
                </c:pt>
                <c:pt idx="459">
                  <c:v>-10</c:v>
                </c:pt>
                <c:pt idx="460">
                  <c:v>-10</c:v>
                </c:pt>
                <c:pt idx="461">
                  <c:v>0.94999999999999962</c:v>
                </c:pt>
                <c:pt idx="462">
                  <c:v>0.94999999999999962</c:v>
                </c:pt>
                <c:pt idx="463">
                  <c:v>-10</c:v>
                </c:pt>
                <c:pt idx="464">
                  <c:v>0.94999999999999962</c:v>
                </c:pt>
                <c:pt idx="465">
                  <c:v>-10</c:v>
                </c:pt>
                <c:pt idx="466">
                  <c:v>-10</c:v>
                </c:pt>
                <c:pt idx="467">
                  <c:v>0.94999999999999962</c:v>
                </c:pt>
                <c:pt idx="468">
                  <c:v>-10</c:v>
                </c:pt>
                <c:pt idx="469">
                  <c:v>-10</c:v>
                </c:pt>
                <c:pt idx="470">
                  <c:v>0.94999999999999962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0.94999999999999962</c:v>
                </c:pt>
                <c:pt idx="475">
                  <c:v>0.94999999999999962</c:v>
                </c:pt>
                <c:pt idx="476">
                  <c:v>-10</c:v>
                </c:pt>
                <c:pt idx="477">
                  <c:v>0.94999999999999962</c:v>
                </c:pt>
                <c:pt idx="478">
                  <c:v>0.94999999999999962</c:v>
                </c:pt>
                <c:pt idx="479">
                  <c:v>0.94999999999999962</c:v>
                </c:pt>
                <c:pt idx="480">
                  <c:v>-10</c:v>
                </c:pt>
                <c:pt idx="481">
                  <c:v>0.94999999999999962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-10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5665280"/>
        <c:axId val="65409024"/>
      </c:radarChart>
      <c:catAx>
        <c:axId val="65665280"/>
        <c:scaling>
          <c:orientation val="minMax"/>
        </c:scaling>
        <c:axPos val="b"/>
        <c:majorGridlines/>
        <c:tickLblPos val="nextTo"/>
        <c:crossAx val="65409024"/>
        <c:crosses val="autoZero"/>
        <c:auto val="1"/>
        <c:lblAlgn val="ctr"/>
        <c:lblOffset val="100"/>
      </c:catAx>
      <c:valAx>
        <c:axId val="65409024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5665280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lineChart>
        <c:grouping val="standard"/>
        <c:ser>
          <c:idx val="2"/>
          <c:order val="0"/>
          <c:tx>
            <c:v>2M attack edges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Sheet1!$A$2:$A$82</c:f>
              <c:numCache>
                <c:formatCode>General</c:formatCode>
                <c:ptCount val="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</c:numCache>
            </c:numRef>
          </c:cat>
          <c:val>
            <c:numRef>
              <c:f>Sheet1!$D$2:$D$82</c:f>
              <c:numCache>
                <c:formatCode>General</c:formatCode>
                <c:ptCount val="81"/>
                <c:pt idx="0">
                  <c:v>0</c:v>
                </c:pt>
                <c:pt idx="1">
                  <c:v>4.5936028745542833E-2</c:v>
                </c:pt>
                <c:pt idx="2">
                  <c:v>8.8863979794149797E-2</c:v>
                </c:pt>
                <c:pt idx="3">
                  <c:v>0.13789762043513101</c:v>
                </c:pt>
                <c:pt idx="4">
                  <c:v>0.17643543044145393</c:v>
                </c:pt>
                <c:pt idx="5">
                  <c:v>0.21695957769527799</c:v>
                </c:pt>
                <c:pt idx="6">
                  <c:v>0.25268017437475127</c:v>
                </c:pt>
                <c:pt idx="7">
                  <c:v>0.28832805035221226</c:v>
                </c:pt>
                <c:pt idx="8">
                  <c:v>0.32142349822262561</c:v>
                </c:pt>
                <c:pt idx="9">
                  <c:v>0.35355225309798732</c:v>
                </c:pt>
                <c:pt idx="10">
                  <c:v>0.38405809727978768</c:v>
                </c:pt>
                <c:pt idx="11">
                  <c:v>0.41322344248412179</c:v>
                </c:pt>
                <c:pt idx="12">
                  <c:v>0.44119435470156215</c:v>
                </c:pt>
                <c:pt idx="13">
                  <c:v>0.46769453988876702</c:v>
                </c:pt>
                <c:pt idx="14">
                  <c:v>0.49322768974376296</c:v>
                </c:pt>
                <c:pt idx="15">
                  <c:v>0.51728081632962764</c:v>
                </c:pt>
                <c:pt idx="16">
                  <c:v>0.54050657032231431</c:v>
                </c:pt>
                <c:pt idx="17">
                  <c:v>0.56230501249354625</c:v>
                </c:pt>
                <c:pt idx="18">
                  <c:v>0.58337364289863458</c:v>
                </c:pt>
                <c:pt idx="19">
                  <c:v>0.60309898130225059</c:v>
                </c:pt>
                <c:pt idx="20">
                  <c:v>0.62216985009842818</c:v>
                </c:pt>
                <c:pt idx="21">
                  <c:v>0.63999573293305512</c:v>
                </c:pt>
                <c:pt idx="22">
                  <c:v>0.65722964928225602</c:v>
                </c:pt>
                <c:pt idx="23">
                  <c:v>0.673321380746155</c:v>
                </c:pt>
                <c:pt idx="24">
                  <c:v>0.68887553650774491</c:v>
                </c:pt>
                <c:pt idx="25">
                  <c:v>0.70338911387307168</c:v>
                </c:pt>
                <c:pt idx="26">
                  <c:v>0.71741388865676758</c:v>
                </c:pt>
                <c:pt idx="27">
                  <c:v>0.73049525136329818</c:v>
                </c:pt>
                <c:pt idx="28">
                  <c:v>0.74313232210368363</c:v>
                </c:pt>
                <c:pt idx="29">
                  <c:v>0.75491696168356903</c:v>
                </c:pt>
                <c:pt idx="30">
                  <c:v>0.76629830888834805</c:v>
                </c:pt>
                <c:pt idx="31">
                  <c:v>0.77691120853055806</c:v>
                </c:pt>
                <c:pt idx="32">
                  <c:v>0.78715873282035398</c:v>
                </c:pt>
                <c:pt idx="33">
                  <c:v>0.79671456369557392</c:v>
                </c:pt>
                <c:pt idx="34">
                  <c:v>0.80594011220742856</c:v>
                </c:pt>
                <c:pt idx="35">
                  <c:v>0.81454361408238363</c:v>
                </c:pt>
                <c:pt idx="36">
                  <c:v>0.82284927595183843</c:v>
                </c:pt>
                <c:pt idx="37">
                  <c:v>0.83059576117363998</c:v>
                </c:pt>
                <c:pt idx="38">
                  <c:v>0.83807433288861444</c:v>
                </c:pt>
                <c:pt idx="39">
                  <c:v>0.84505026579348663</c:v>
                </c:pt>
                <c:pt idx="40">
                  <c:v>0.85178581653841035</c:v>
                </c:pt>
                <c:pt idx="41">
                  <c:v>0.85806943191518892</c:v>
                </c:pt>
                <c:pt idx="42">
                  <c:v>0.86413791994555</c:v>
                </c:pt>
                <c:pt idx="43">
                  <c:v>0.86979985373896318</c:v>
                </c:pt>
                <c:pt idx="44">
                  <c:v>0.87526975986808464</c:v>
                </c:pt>
                <c:pt idx="45">
                  <c:v>0.88037367290915503</c:v>
                </c:pt>
                <c:pt idx="46">
                  <c:v>0.8853066280501215</c:v>
                </c:pt>
                <c:pt idx="47">
                  <c:v>0.88990980951785703</c:v>
                </c:pt>
                <c:pt idx="48">
                  <c:v>0.89436120105243255</c:v>
                </c:pt>
                <c:pt idx="49">
                  <c:v>0.89851514289204992</c:v>
                </c:pt>
                <c:pt idx="50">
                  <c:v>0.90253469028014099</c:v>
                </c:pt>
                <c:pt idx="51">
                  <c:v>0.906285627206741</c:v>
                </c:pt>
                <c:pt idx="52">
                  <c:v>0.90991792126659898</c:v>
                </c:pt>
                <c:pt idx="53">
                  <c:v>0.913307333493942</c:v>
                </c:pt>
                <c:pt idx="54">
                  <c:v>0.91659233662501904</c:v>
                </c:pt>
                <c:pt idx="55">
                  <c:v>0.91965741428395265</c:v>
                </c:pt>
                <c:pt idx="56">
                  <c:v>0.92263092087703258</c:v>
                </c:pt>
                <c:pt idx="57">
                  <c:v>0.92540499037893698</c:v>
                </c:pt>
                <c:pt idx="58">
                  <c:v>0.92809904800126797</c:v>
                </c:pt>
                <c:pt idx="59">
                  <c:v>0.93061196148533998</c:v>
                </c:pt>
                <c:pt idx="60">
                  <c:v>0.93305525430644065</c:v>
                </c:pt>
                <c:pt idx="61">
                  <c:v>0.93533374389756807</c:v>
                </c:pt>
                <c:pt idx="62">
                  <c:v>0.93755194037381195</c:v>
                </c:pt>
                <c:pt idx="63">
                  <c:v>0.93961993932764398</c:v>
                </c:pt>
                <c:pt idx="64">
                  <c:v>0.94163600647442791</c:v>
                </c:pt>
                <c:pt idx="65">
                  <c:v>0.943514939483868</c:v>
                </c:pt>
                <c:pt idx="66">
                  <c:v>0.94534942621158324</c:v>
                </c:pt>
                <c:pt idx="67">
                  <c:v>0.94705847122067743</c:v>
                </c:pt>
                <c:pt idx="68">
                  <c:v>0.94872976323712144</c:v>
                </c:pt>
                <c:pt idx="69">
                  <c:v>0.95028608709602558</c:v>
                </c:pt>
                <c:pt idx="70">
                  <c:v>0.95181063583303804</c:v>
                </c:pt>
                <c:pt idx="71">
                  <c:v>0.95322960606490292</c:v>
                </c:pt>
                <c:pt idx="72">
                  <c:v>0.95462213398218065</c:v>
                </c:pt>
                <c:pt idx="73">
                  <c:v>0.95591750882492055</c:v>
                </c:pt>
                <c:pt idx="74">
                  <c:v>0.95719119331709668</c:v>
                </c:pt>
                <c:pt idx="75">
                  <c:v>0.9583752920776778</c:v>
                </c:pt>
                <c:pt idx="76">
                  <c:v>0.959541930057215</c:v>
                </c:pt>
                <c:pt idx="77">
                  <c:v>0.96062578567742762</c:v>
                </c:pt>
                <c:pt idx="78">
                  <c:v>0.96169594075243403</c:v>
                </c:pt>
                <c:pt idx="79">
                  <c:v>0.96268943633714188</c:v>
                </c:pt>
                <c:pt idx="80">
                  <c:v>0.96367257034360054</c:v>
                </c:pt>
              </c:numCache>
            </c:numRef>
          </c:val>
        </c:ser>
        <c:ser>
          <c:idx val="1"/>
          <c:order val="1"/>
          <c:tx>
            <c:v>200K attack edges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Sheet1!$A$2:$A$82</c:f>
              <c:numCache>
                <c:formatCode>General</c:formatCode>
                <c:ptCount val="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</c:numCache>
            </c:numRef>
          </c:cat>
          <c:val>
            <c:numRef>
              <c:f>Sheet1!$C$2:$C$82</c:f>
              <c:numCache>
                <c:formatCode>General</c:formatCode>
                <c:ptCount val="81"/>
                <c:pt idx="0">
                  <c:v>0</c:v>
                </c:pt>
                <c:pt idx="1">
                  <c:v>1.3020833333333354E-3</c:v>
                </c:pt>
                <c:pt idx="2">
                  <c:v>9.2933019527397989E-3</c:v>
                </c:pt>
                <c:pt idx="3">
                  <c:v>1.3200069671318149E-2</c:v>
                </c:pt>
                <c:pt idx="4">
                  <c:v>2.1236419131881477E-2</c:v>
                </c:pt>
                <c:pt idx="5">
                  <c:v>2.5688380638694001E-2</c:v>
                </c:pt>
                <c:pt idx="6">
                  <c:v>3.3315534105597427E-2</c:v>
                </c:pt>
                <c:pt idx="7">
                  <c:v>3.8065814964969406E-2</c:v>
                </c:pt>
                <c:pt idx="8">
                  <c:v>4.5311275018653903E-2</c:v>
                </c:pt>
                <c:pt idx="9">
                  <c:v>5.0215434279482413E-2</c:v>
                </c:pt>
                <c:pt idx="10">
                  <c:v>5.7134064337685746E-2</c:v>
                </c:pt>
                <c:pt idx="11">
                  <c:v>6.2112963983273511E-2</c:v>
                </c:pt>
                <c:pt idx="12">
                  <c:v>6.8749436734005909E-2</c:v>
                </c:pt>
                <c:pt idx="13">
                  <c:v>7.3759170157811804E-2</c:v>
                </c:pt>
                <c:pt idx="14">
                  <c:v>8.0148486658702583E-2</c:v>
                </c:pt>
                <c:pt idx="15">
                  <c:v>8.5163527196459712E-2</c:v>
                </c:pt>
                <c:pt idx="16">
                  <c:v>9.1334316498002568E-2</c:v>
                </c:pt>
                <c:pt idx="17">
                  <c:v>9.6338957462284006E-2</c:v>
                </c:pt>
                <c:pt idx="18">
                  <c:v>0.10231544197534399</c:v>
                </c:pt>
                <c:pt idx="19">
                  <c:v>0.10729947601652942</c:v>
                </c:pt>
                <c:pt idx="20">
                  <c:v>0.11310247016413599</c:v>
                </c:pt>
                <c:pt idx="21">
                  <c:v>0.11805894526663818</c:v>
                </c:pt>
                <c:pt idx="22">
                  <c:v>0.12370641726275509</c:v>
                </c:pt>
                <c:pt idx="23">
                  <c:v>0.12863041944192299</c:v>
                </c:pt>
                <c:pt idx="24">
                  <c:v>0.13413787951540401</c:v>
                </c:pt>
                <c:pt idx="25">
                  <c:v>0.13902583868823001</c:v>
                </c:pt>
                <c:pt idx="26">
                  <c:v>0.14440665520958887</c:v>
                </c:pt>
                <c:pt idx="27">
                  <c:v>0.149255928458254</c:v>
                </c:pt>
                <c:pt idx="28">
                  <c:v>0.15452160521569797</c:v>
                </c:pt>
                <c:pt idx="29">
                  <c:v>0.15933021379096449</c:v>
                </c:pt>
                <c:pt idx="30">
                  <c:v>0.16449063775460801</c:v>
                </c:pt>
                <c:pt idx="31">
                  <c:v>0.16925709331646857</c:v>
                </c:pt>
                <c:pt idx="32">
                  <c:v>0.174320755391216</c:v>
                </c:pt>
                <c:pt idx="33">
                  <c:v>0.17904394049021857</c:v>
                </c:pt>
                <c:pt idx="34">
                  <c:v>0.18401813055268781</c:v>
                </c:pt>
                <c:pt idx="35">
                  <c:v>0.18869721357017558</c:v>
                </c:pt>
                <c:pt idx="36">
                  <c:v>0.193588191344545</c:v>
                </c:pt>
                <c:pt idx="37">
                  <c:v>0.19822256423552087</c:v>
                </c:pt>
                <c:pt idx="38">
                  <c:v>0.20303570796777701</c:v>
                </c:pt>
                <c:pt idx="39">
                  <c:v>0.20762493965046699</c:v>
                </c:pt>
                <c:pt idx="40">
                  <c:v>0.21236487477161001</c:v>
                </c:pt>
                <c:pt idx="41">
                  <c:v>0.21690867559381399</c:v>
                </c:pt>
                <c:pt idx="42">
                  <c:v>0.22157938560814988</c:v>
                </c:pt>
                <c:pt idx="43">
                  <c:v>0.22607757986295088</c:v>
                </c:pt>
                <c:pt idx="44">
                  <c:v>0.23068250161451037</c:v>
                </c:pt>
                <c:pt idx="45">
                  <c:v>0.23513500603241899</c:v>
                </c:pt>
                <c:pt idx="46">
                  <c:v>0.239677111347013</c:v>
                </c:pt>
                <c:pt idx="47">
                  <c:v>0.24408391810330499</c:v>
                </c:pt>
                <c:pt idx="48">
                  <c:v>0.24856578361490339</c:v>
                </c:pt>
                <c:pt idx="49">
                  <c:v>0.25292694679658401</c:v>
                </c:pt>
                <c:pt idx="50">
                  <c:v>0.25735081356982903</c:v>
                </c:pt>
                <c:pt idx="51">
                  <c:v>0.26166643832363701</c:v>
                </c:pt>
                <c:pt idx="52">
                  <c:v>0.266034262692598</c:v>
                </c:pt>
                <c:pt idx="53">
                  <c:v>0.27030449647009902</c:v>
                </c:pt>
                <c:pt idx="54">
                  <c:v>0.27461799333516285</c:v>
                </c:pt>
                <c:pt idx="55">
                  <c:v>0.27884301879055301</c:v>
                </c:pt>
                <c:pt idx="56">
                  <c:v>0.28310369845295402</c:v>
                </c:pt>
                <c:pt idx="57">
                  <c:v>0.28728372765205384</c:v>
                </c:pt>
                <c:pt idx="58">
                  <c:v>0.29149292712053232</c:v>
                </c:pt>
                <c:pt idx="59">
                  <c:v>0.29562819679533398</c:v>
                </c:pt>
                <c:pt idx="60">
                  <c:v>0.29978710637108702</c:v>
                </c:pt>
                <c:pt idx="61">
                  <c:v>0.30387787401249738</c:v>
                </c:pt>
                <c:pt idx="62">
                  <c:v>0.30798755984600884</c:v>
                </c:pt>
                <c:pt idx="63">
                  <c:v>0.312034100471063</c:v>
                </c:pt>
                <c:pt idx="64">
                  <c:v>0.316095523686312</c:v>
                </c:pt>
                <c:pt idx="65">
                  <c:v>0.32009812715059432</c:v>
                </c:pt>
                <c:pt idx="66">
                  <c:v>0.32411216004674803</c:v>
                </c:pt>
                <c:pt idx="67">
                  <c:v>0.32807112879889438</c:v>
                </c:pt>
                <c:pt idx="68">
                  <c:v>0.33203856856610597</c:v>
                </c:pt>
                <c:pt idx="69">
                  <c:v>0.33595421576221568</c:v>
                </c:pt>
                <c:pt idx="70">
                  <c:v>0.33987579608452362</c:v>
                </c:pt>
                <c:pt idx="71">
                  <c:v>0.34374844399656201</c:v>
                </c:pt>
                <c:pt idx="72">
                  <c:v>0.34762484485995526</c:v>
                </c:pt>
                <c:pt idx="73">
                  <c:v>0.35145482352513402</c:v>
                </c:pt>
                <c:pt idx="74">
                  <c:v>0.35528667950236703</c:v>
                </c:pt>
                <c:pt idx="75">
                  <c:v>0.35907432557061303</c:v>
                </c:pt>
                <c:pt idx="76">
                  <c:v>0.36286223281360797</c:v>
                </c:pt>
                <c:pt idx="77">
                  <c:v>0.36660788855866938</c:v>
                </c:pt>
                <c:pt idx="78">
                  <c:v>0.37035241069536684</c:v>
                </c:pt>
                <c:pt idx="79">
                  <c:v>0.37405642316140997</c:v>
                </c:pt>
                <c:pt idx="80">
                  <c:v>0.37775809626417572</c:v>
                </c:pt>
              </c:numCache>
            </c:numRef>
          </c:val>
        </c:ser>
        <c:ser>
          <c:idx val="0"/>
          <c:order val="2"/>
          <c:tx>
            <c:v>20K attack edges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Sheet1!$A$2:$A$82</c:f>
              <c:numCache>
                <c:formatCode>General</c:formatCode>
                <c:ptCount val="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</c:numCache>
            </c:numRef>
          </c:cat>
          <c:val>
            <c:numRef>
              <c:f>Sheet1!$B$2:$B$82</c:f>
              <c:numCache>
                <c:formatCode>General</c:formatCode>
                <c:ptCount val="81"/>
                <c:pt idx="0">
                  <c:v>0</c:v>
                </c:pt>
                <c:pt idx="1">
                  <c:v>0</c:v>
                </c:pt>
                <c:pt idx="2">
                  <c:v>3.2312593200788299E-4</c:v>
                </c:pt>
                <c:pt idx="3">
                  <c:v>7.202347470609933E-4</c:v>
                </c:pt>
                <c:pt idx="4">
                  <c:v>1.1570261046347442E-3</c:v>
                </c:pt>
                <c:pt idx="5">
                  <c:v>1.6007498867519347E-3</c:v>
                </c:pt>
                <c:pt idx="6">
                  <c:v>2.0357322039416298E-3</c:v>
                </c:pt>
                <c:pt idx="7">
                  <c:v>2.5017354392140199E-3</c:v>
                </c:pt>
                <c:pt idx="8">
                  <c:v>2.9524207612516996E-3</c:v>
                </c:pt>
                <c:pt idx="9">
                  <c:v>3.439823950071379E-3</c:v>
                </c:pt>
                <c:pt idx="10">
                  <c:v>3.9129555890780199E-3</c:v>
                </c:pt>
                <c:pt idx="11">
                  <c:v>4.4194213619639803E-3</c:v>
                </c:pt>
                <c:pt idx="12">
                  <c:v>4.9137773524319814E-3</c:v>
                </c:pt>
                <c:pt idx="13">
                  <c:v>5.4360384184177022E-3</c:v>
                </c:pt>
                <c:pt idx="14">
                  <c:v>5.9482477434496563E-3</c:v>
                </c:pt>
                <c:pt idx="15">
                  <c:v>6.4832244246633237E-3</c:v>
                </c:pt>
                <c:pt idx="16">
                  <c:v>7.0099219713171792E-3</c:v>
                </c:pt>
                <c:pt idx="17">
                  <c:v>7.5550669767819401E-3</c:v>
                </c:pt>
                <c:pt idx="18">
                  <c:v>8.0934216143812732E-3</c:v>
                </c:pt>
                <c:pt idx="19">
                  <c:v>8.646716375022288E-3</c:v>
                </c:pt>
                <c:pt idx="20">
                  <c:v>9.1944544766317526E-3</c:v>
                </c:pt>
                <c:pt idx="21">
                  <c:v>9.7543116931414799E-3</c:v>
                </c:pt>
                <c:pt idx="22">
                  <c:v>1.03096227249787E-2</c:v>
                </c:pt>
                <c:pt idx="23">
                  <c:v>1.0874785785600223E-2</c:v>
                </c:pt>
                <c:pt idx="24">
                  <c:v>1.1436221309615153E-2</c:v>
                </c:pt>
                <c:pt idx="25">
                  <c:v>1.2005683499567234E-2</c:v>
                </c:pt>
                <c:pt idx="26">
                  <c:v>1.2572074806086001E-2</c:v>
                </c:pt>
                <c:pt idx="27">
                  <c:v>1.3145019317257856E-2</c:v>
                </c:pt>
                <c:pt idx="28">
                  <c:v>1.3715414964689799E-2</c:v>
                </c:pt>
                <c:pt idx="29">
                  <c:v>1.4291171388193901E-2</c:v>
                </c:pt>
                <c:pt idx="30">
                  <c:v>1.4864790646536143E-2</c:v>
                </c:pt>
                <c:pt idx="31">
                  <c:v>1.5442803406441901E-2</c:v>
                </c:pt>
                <c:pt idx="32">
                  <c:v>1.6019001414401001E-2</c:v>
                </c:pt>
                <c:pt idx="33">
                  <c:v>1.6598806581179199E-2</c:v>
                </c:pt>
                <c:pt idx="34">
                  <c:v>1.7177047934640956E-2</c:v>
                </c:pt>
                <c:pt idx="35">
                  <c:v>1.7758255878640397E-2</c:v>
                </c:pt>
                <c:pt idx="36">
                  <c:v>1.8338094290210601E-2</c:v>
                </c:pt>
                <c:pt idx="37">
                  <c:v>1.8920376430571501E-2</c:v>
                </c:pt>
                <c:pt idx="38">
                  <c:v>1.9501438809893044E-2</c:v>
                </c:pt>
                <c:pt idx="39">
                  <c:v>2.0084517276189852E-2</c:v>
                </c:pt>
                <c:pt idx="40">
                  <c:v>2.0666491082251479E-2</c:v>
                </c:pt>
                <c:pt idx="41">
                  <c:v>2.1250130487629935E-2</c:v>
                </c:pt>
                <c:pt idx="42">
                  <c:v>2.1832753547521778E-2</c:v>
                </c:pt>
                <c:pt idx="43">
                  <c:v>2.2416754326666198E-2</c:v>
                </c:pt>
                <c:pt idx="44">
                  <c:v>2.2999806548086206E-2</c:v>
                </c:pt>
                <c:pt idx="45">
                  <c:v>2.3583999482265278E-2</c:v>
                </c:pt>
                <c:pt idx="46">
                  <c:v>2.4167296045475798E-2</c:v>
                </c:pt>
                <c:pt idx="47">
                  <c:v>2.4751537709085402E-2</c:v>
                </c:pt>
                <c:pt idx="48">
                  <c:v>2.5334923432786798E-2</c:v>
                </c:pt>
                <c:pt idx="49">
                  <c:v>2.59190923707419E-2</c:v>
                </c:pt>
                <c:pt idx="50">
                  <c:v>2.6502437022074676E-2</c:v>
                </c:pt>
                <c:pt idx="51">
                  <c:v>2.708643051794201E-2</c:v>
                </c:pt>
                <c:pt idx="52">
                  <c:v>2.76696248904796E-2</c:v>
                </c:pt>
                <c:pt idx="53">
                  <c:v>2.8253356219816912E-2</c:v>
                </c:pt>
                <c:pt idx="54">
                  <c:v>2.8836308842134357E-2</c:v>
                </c:pt>
                <c:pt idx="55">
                  <c:v>2.9419704929570016E-2</c:v>
                </c:pt>
                <c:pt idx="56">
                  <c:v>3.00023392954827E-2</c:v>
                </c:pt>
                <c:pt idx="57">
                  <c:v>3.0585338711185652E-2</c:v>
                </c:pt>
                <c:pt idx="58">
                  <c:v>3.1167590944172797E-2</c:v>
                </c:pt>
                <c:pt idx="59">
                  <c:v>3.1750142187824258E-2</c:v>
                </c:pt>
                <c:pt idx="60">
                  <c:v>3.2331959068541402E-2</c:v>
                </c:pt>
                <c:pt idx="61">
                  <c:v>3.2914019098242403E-2</c:v>
                </c:pt>
                <c:pt idx="62">
                  <c:v>3.3495356396804198E-2</c:v>
                </c:pt>
                <c:pt idx="63">
                  <c:v>3.4076889367494902E-2</c:v>
                </c:pt>
                <c:pt idx="64">
                  <c:v>3.4657710432320493E-2</c:v>
                </c:pt>
                <c:pt idx="65">
                  <c:v>3.5238686613904002E-2</c:v>
                </c:pt>
                <c:pt idx="66">
                  <c:v>3.5818961177030699E-2</c:v>
                </c:pt>
                <c:pt idx="67">
                  <c:v>3.6399356026912098E-2</c:v>
                </c:pt>
                <c:pt idx="68">
                  <c:v>3.6979059192269542E-2</c:v>
                </c:pt>
                <c:pt idx="69">
                  <c:v>3.75588525607186E-2</c:v>
                </c:pt>
                <c:pt idx="70">
                  <c:v>3.8137963947247201E-2</c:v>
                </c:pt>
                <c:pt idx="71">
                  <c:v>3.8717139397070499E-2</c:v>
                </c:pt>
                <c:pt idx="72">
                  <c:v>3.9295642413030893E-2</c:v>
                </c:pt>
                <c:pt idx="73">
                  <c:v>3.9874186637634298E-2</c:v>
                </c:pt>
                <c:pt idx="74">
                  <c:v>4.0452067866148307E-2</c:v>
                </c:pt>
                <c:pt idx="75">
                  <c:v>4.1029970192269449E-2</c:v>
                </c:pt>
                <c:pt idx="76">
                  <c:v>4.1607218871230311E-2</c:v>
                </c:pt>
                <c:pt idx="77">
                  <c:v>4.218447083451083E-2</c:v>
                </c:pt>
                <c:pt idx="78">
                  <c:v>4.2761078416588501E-2</c:v>
                </c:pt>
                <c:pt idx="79">
                  <c:v>4.3337673399768836E-2</c:v>
                </c:pt>
                <c:pt idx="80">
                  <c:v>4.3913633180416606E-2</c:v>
                </c:pt>
              </c:numCache>
            </c:numRef>
          </c:val>
        </c:ser>
        <c:marker val="1"/>
        <c:axId val="88826240"/>
        <c:axId val="88870912"/>
      </c:lineChart>
      <c:catAx>
        <c:axId val="888262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Random walk length</a:t>
                </a:r>
              </a:p>
            </c:rich>
          </c:tx>
          <c:layout/>
        </c:title>
        <c:numFmt formatCode="General" sourceLinked="1"/>
        <c:tickLblPos val="nextTo"/>
        <c:crossAx val="88870912"/>
        <c:crosses val="autoZero"/>
        <c:auto val="1"/>
        <c:lblAlgn val="ctr"/>
        <c:lblOffset val="0"/>
        <c:tickLblSkip val="10"/>
        <c:tickMarkSkip val="5"/>
      </c:catAx>
      <c:valAx>
        <c:axId val="88870912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crossAx val="88826240"/>
        <c:crosses val="autoZero"/>
        <c:crossBetween val="between"/>
        <c:majorUnit val="0.2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lineChart>
        <c:grouping val="standard"/>
        <c:ser>
          <c:idx val="2"/>
          <c:order val="0"/>
          <c:tx>
            <c:v>2M attack edges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Sheet1!$A$2:$A$82</c:f>
              <c:numCache>
                <c:formatCode>General</c:formatCode>
                <c:ptCount val="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</c:numCache>
            </c:numRef>
          </c:cat>
          <c:val>
            <c:numRef>
              <c:f>Sheet1!$D$2:$D$82</c:f>
              <c:numCache>
                <c:formatCode>General</c:formatCode>
                <c:ptCount val="81"/>
                <c:pt idx="0">
                  <c:v>0</c:v>
                </c:pt>
                <c:pt idx="1">
                  <c:v>4.5936028745542833E-2</c:v>
                </c:pt>
                <c:pt idx="2">
                  <c:v>8.8863979794149797E-2</c:v>
                </c:pt>
                <c:pt idx="3">
                  <c:v>0.13789762043513101</c:v>
                </c:pt>
                <c:pt idx="4">
                  <c:v>0.17643543044145393</c:v>
                </c:pt>
                <c:pt idx="5">
                  <c:v>0.21695957769527799</c:v>
                </c:pt>
                <c:pt idx="6">
                  <c:v>0.25268017437475127</c:v>
                </c:pt>
                <c:pt idx="7">
                  <c:v>0.28832805035221226</c:v>
                </c:pt>
                <c:pt idx="8">
                  <c:v>0.32142349822262561</c:v>
                </c:pt>
                <c:pt idx="9">
                  <c:v>0.35355225309798732</c:v>
                </c:pt>
                <c:pt idx="10">
                  <c:v>0.38405809727978768</c:v>
                </c:pt>
                <c:pt idx="11">
                  <c:v>0.41322344248412179</c:v>
                </c:pt>
                <c:pt idx="12">
                  <c:v>0.44119435470156215</c:v>
                </c:pt>
                <c:pt idx="13">
                  <c:v>0.46769453988876702</c:v>
                </c:pt>
                <c:pt idx="14">
                  <c:v>0.49322768974376296</c:v>
                </c:pt>
                <c:pt idx="15">
                  <c:v>0.51728081632962764</c:v>
                </c:pt>
                <c:pt idx="16">
                  <c:v>0.54050657032231431</c:v>
                </c:pt>
                <c:pt idx="17">
                  <c:v>0.56230501249354625</c:v>
                </c:pt>
                <c:pt idx="18">
                  <c:v>0.58337364289863458</c:v>
                </c:pt>
                <c:pt idx="19">
                  <c:v>0.60309898130225059</c:v>
                </c:pt>
                <c:pt idx="20">
                  <c:v>0.62216985009842818</c:v>
                </c:pt>
                <c:pt idx="21">
                  <c:v>0.63999573293305512</c:v>
                </c:pt>
                <c:pt idx="22">
                  <c:v>0.65722964928225602</c:v>
                </c:pt>
                <c:pt idx="23">
                  <c:v>0.673321380746155</c:v>
                </c:pt>
                <c:pt idx="24">
                  <c:v>0.68887553650774491</c:v>
                </c:pt>
                <c:pt idx="25">
                  <c:v>0.70338911387307168</c:v>
                </c:pt>
                <c:pt idx="26">
                  <c:v>0.71741388865676758</c:v>
                </c:pt>
                <c:pt idx="27">
                  <c:v>0.73049525136329818</c:v>
                </c:pt>
                <c:pt idx="28">
                  <c:v>0.74313232210368363</c:v>
                </c:pt>
                <c:pt idx="29">
                  <c:v>0.75491696168356903</c:v>
                </c:pt>
                <c:pt idx="30">
                  <c:v>0.76629830888834805</c:v>
                </c:pt>
                <c:pt idx="31">
                  <c:v>0.77691120853055806</c:v>
                </c:pt>
                <c:pt idx="32">
                  <c:v>0.78715873282035398</c:v>
                </c:pt>
                <c:pt idx="33">
                  <c:v>0.79671456369557392</c:v>
                </c:pt>
                <c:pt idx="34">
                  <c:v>0.80594011220742856</c:v>
                </c:pt>
                <c:pt idx="35">
                  <c:v>0.81454361408238363</c:v>
                </c:pt>
                <c:pt idx="36">
                  <c:v>0.82284927595183843</c:v>
                </c:pt>
                <c:pt idx="37">
                  <c:v>0.83059576117363998</c:v>
                </c:pt>
                <c:pt idx="38">
                  <c:v>0.83807433288861444</c:v>
                </c:pt>
                <c:pt idx="39">
                  <c:v>0.84505026579348663</c:v>
                </c:pt>
                <c:pt idx="40">
                  <c:v>0.85178581653841035</c:v>
                </c:pt>
                <c:pt idx="41">
                  <c:v>0.85806943191518892</c:v>
                </c:pt>
                <c:pt idx="42">
                  <c:v>0.86413791994555</c:v>
                </c:pt>
                <c:pt idx="43">
                  <c:v>0.86979985373896318</c:v>
                </c:pt>
                <c:pt idx="44">
                  <c:v>0.87526975986808464</c:v>
                </c:pt>
                <c:pt idx="45">
                  <c:v>0.88037367290915503</c:v>
                </c:pt>
                <c:pt idx="46">
                  <c:v>0.8853066280501215</c:v>
                </c:pt>
                <c:pt idx="47">
                  <c:v>0.88990980951785703</c:v>
                </c:pt>
                <c:pt idx="48">
                  <c:v>0.89436120105243255</c:v>
                </c:pt>
                <c:pt idx="49">
                  <c:v>0.89851514289204992</c:v>
                </c:pt>
                <c:pt idx="50">
                  <c:v>0.90253469028014099</c:v>
                </c:pt>
                <c:pt idx="51">
                  <c:v>0.906285627206741</c:v>
                </c:pt>
                <c:pt idx="52">
                  <c:v>0.90991792126659898</c:v>
                </c:pt>
                <c:pt idx="53">
                  <c:v>0.913307333493942</c:v>
                </c:pt>
                <c:pt idx="54">
                  <c:v>0.91659233662501904</c:v>
                </c:pt>
                <c:pt idx="55">
                  <c:v>0.91965741428395265</c:v>
                </c:pt>
                <c:pt idx="56">
                  <c:v>0.92263092087703258</c:v>
                </c:pt>
                <c:pt idx="57">
                  <c:v>0.92540499037893698</c:v>
                </c:pt>
                <c:pt idx="58">
                  <c:v>0.92809904800126797</c:v>
                </c:pt>
                <c:pt idx="59">
                  <c:v>0.93061196148533998</c:v>
                </c:pt>
                <c:pt idx="60">
                  <c:v>0.93305525430644065</c:v>
                </c:pt>
                <c:pt idx="61">
                  <c:v>0.93533374389756807</c:v>
                </c:pt>
                <c:pt idx="62">
                  <c:v>0.93755194037381195</c:v>
                </c:pt>
                <c:pt idx="63">
                  <c:v>0.93961993932764398</c:v>
                </c:pt>
                <c:pt idx="64">
                  <c:v>0.94163600647442791</c:v>
                </c:pt>
                <c:pt idx="65">
                  <c:v>0.943514939483868</c:v>
                </c:pt>
                <c:pt idx="66">
                  <c:v>0.94534942621158324</c:v>
                </c:pt>
                <c:pt idx="67">
                  <c:v>0.94705847122067743</c:v>
                </c:pt>
                <c:pt idx="68">
                  <c:v>0.94872976323712144</c:v>
                </c:pt>
                <c:pt idx="69">
                  <c:v>0.95028608709602558</c:v>
                </c:pt>
                <c:pt idx="70">
                  <c:v>0.95181063583303804</c:v>
                </c:pt>
                <c:pt idx="71">
                  <c:v>0.95322960606490292</c:v>
                </c:pt>
                <c:pt idx="72">
                  <c:v>0.95462213398218065</c:v>
                </c:pt>
                <c:pt idx="73">
                  <c:v>0.95591750882492055</c:v>
                </c:pt>
                <c:pt idx="74">
                  <c:v>0.95719119331709668</c:v>
                </c:pt>
                <c:pt idx="75">
                  <c:v>0.9583752920776778</c:v>
                </c:pt>
                <c:pt idx="76">
                  <c:v>0.959541930057215</c:v>
                </c:pt>
                <c:pt idx="77">
                  <c:v>0.96062578567742762</c:v>
                </c:pt>
                <c:pt idx="78">
                  <c:v>0.96169594075243403</c:v>
                </c:pt>
                <c:pt idx="79">
                  <c:v>0.96268943633714188</c:v>
                </c:pt>
                <c:pt idx="80">
                  <c:v>0.96367257034360054</c:v>
                </c:pt>
              </c:numCache>
            </c:numRef>
          </c:val>
        </c:ser>
        <c:ser>
          <c:idx val="1"/>
          <c:order val="1"/>
          <c:tx>
            <c:v>200K attack edges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Sheet1!$A$2:$A$82</c:f>
              <c:numCache>
                <c:formatCode>General</c:formatCode>
                <c:ptCount val="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</c:numCache>
            </c:numRef>
          </c:cat>
          <c:val>
            <c:numRef>
              <c:f>Sheet1!$C$2:$C$82</c:f>
              <c:numCache>
                <c:formatCode>General</c:formatCode>
                <c:ptCount val="81"/>
                <c:pt idx="0">
                  <c:v>0</c:v>
                </c:pt>
                <c:pt idx="1">
                  <c:v>1.3020833333333354E-3</c:v>
                </c:pt>
                <c:pt idx="2">
                  <c:v>9.2933019527397989E-3</c:v>
                </c:pt>
                <c:pt idx="3">
                  <c:v>1.3200069671318149E-2</c:v>
                </c:pt>
                <c:pt idx="4">
                  <c:v>2.1236419131881477E-2</c:v>
                </c:pt>
                <c:pt idx="5">
                  <c:v>2.5688380638694001E-2</c:v>
                </c:pt>
                <c:pt idx="6">
                  <c:v>3.3315534105597427E-2</c:v>
                </c:pt>
                <c:pt idx="7">
                  <c:v>3.8065814964969406E-2</c:v>
                </c:pt>
                <c:pt idx="8">
                  <c:v>4.5311275018653903E-2</c:v>
                </c:pt>
                <c:pt idx="9">
                  <c:v>5.0215434279482413E-2</c:v>
                </c:pt>
                <c:pt idx="10">
                  <c:v>5.7134064337685746E-2</c:v>
                </c:pt>
                <c:pt idx="11">
                  <c:v>6.2112963983273511E-2</c:v>
                </c:pt>
                <c:pt idx="12">
                  <c:v>6.8749436734005909E-2</c:v>
                </c:pt>
                <c:pt idx="13">
                  <c:v>7.3759170157811804E-2</c:v>
                </c:pt>
                <c:pt idx="14">
                  <c:v>8.0148486658702583E-2</c:v>
                </c:pt>
                <c:pt idx="15">
                  <c:v>8.5163527196459712E-2</c:v>
                </c:pt>
                <c:pt idx="16">
                  <c:v>9.1334316498002568E-2</c:v>
                </c:pt>
                <c:pt idx="17">
                  <c:v>9.6338957462284006E-2</c:v>
                </c:pt>
                <c:pt idx="18">
                  <c:v>0.10231544197534399</c:v>
                </c:pt>
                <c:pt idx="19">
                  <c:v>0.10729947601652942</c:v>
                </c:pt>
                <c:pt idx="20">
                  <c:v>0.11310247016413599</c:v>
                </c:pt>
                <c:pt idx="21">
                  <c:v>0.11805894526663818</c:v>
                </c:pt>
                <c:pt idx="22">
                  <c:v>0.12370641726275509</c:v>
                </c:pt>
                <c:pt idx="23">
                  <c:v>0.12863041944192299</c:v>
                </c:pt>
                <c:pt idx="24">
                  <c:v>0.13413787951540401</c:v>
                </c:pt>
                <c:pt idx="25">
                  <c:v>0.13902583868823001</c:v>
                </c:pt>
                <c:pt idx="26">
                  <c:v>0.14440665520958887</c:v>
                </c:pt>
                <c:pt idx="27">
                  <c:v>0.149255928458254</c:v>
                </c:pt>
                <c:pt idx="28">
                  <c:v>0.15452160521569797</c:v>
                </c:pt>
                <c:pt idx="29">
                  <c:v>0.15933021379096449</c:v>
                </c:pt>
                <c:pt idx="30">
                  <c:v>0.16449063775460801</c:v>
                </c:pt>
                <c:pt idx="31">
                  <c:v>0.16925709331646857</c:v>
                </c:pt>
                <c:pt idx="32">
                  <c:v>0.174320755391216</c:v>
                </c:pt>
                <c:pt idx="33">
                  <c:v>0.17904394049021857</c:v>
                </c:pt>
                <c:pt idx="34">
                  <c:v>0.18401813055268781</c:v>
                </c:pt>
                <c:pt idx="35">
                  <c:v>0.18869721357017558</c:v>
                </c:pt>
                <c:pt idx="36">
                  <c:v>0.193588191344545</c:v>
                </c:pt>
                <c:pt idx="37">
                  <c:v>0.19822256423552087</c:v>
                </c:pt>
                <c:pt idx="38">
                  <c:v>0.20303570796777701</c:v>
                </c:pt>
                <c:pt idx="39">
                  <c:v>0.20762493965046699</c:v>
                </c:pt>
                <c:pt idx="40">
                  <c:v>0.21236487477161001</c:v>
                </c:pt>
                <c:pt idx="41">
                  <c:v>0.21690867559381399</c:v>
                </c:pt>
                <c:pt idx="42">
                  <c:v>0.22157938560814988</c:v>
                </c:pt>
                <c:pt idx="43">
                  <c:v>0.22607757986295088</c:v>
                </c:pt>
                <c:pt idx="44">
                  <c:v>0.23068250161451037</c:v>
                </c:pt>
                <c:pt idx="45">
                  <c:v>0.23513500603241899</c:v>
                </c:pt>
                <c:pt idx="46">
                  <c:v>0.239677111347013</c:v>
                </c:pt>
                <c:pt idx="47">
                  <c:v>0.24408391810330499</c:v>
                </c:pt>
                <c:pt idx="48">
                  <c:v>0.24856578361490339</c:v>
                </c:pt>
                <c:pt idx="49">
                  <c:v>0.25292694679658401</c:v>
                </c:pt>
                <c:pt idx="50">
                  <c:v>0.25735081356982903</c:v>
                </c:pt>
                <c:pt idx="51">
                  <c:v>0.26166643832363701</c:v>
                </c:pt>
                <c:pt idx="52">
                  <c:v>0.266034262692598</c:v>
                </c:pt>
                <c:pt idx="53">
                  <c:v>0.27030449647009902</c:v>
                </c:pt>
                <c:pt idx="54">
                  <c:v>0.27461799333516285</c:v>
                </c:pt>
                <c:pt idx="55">
                  <c:v>0.27884301879055301</c:v>
                </c:pt>
                <c:pt idx="56">
                  <c:v>0.28310369845295402</c:v>
                </c:pt>
                <c:pt idx="57">
                  <c:v>0.28728372765205384</c:v>
                </c:pt>
                <c:pt idx="58">
                  <c:v>0.29149292712053232</c:v>
                </c:pt>
                <c:pt idx="59">
                  <c:v>0.29562819679533398</c:v>
                </c:pt>
                <c:pt idx="60">
                  <c:v>0.29978710637108702</c:v>
                </c:pt>
                <c:pt idx="61">
                  <c:v>0.30387787401249738</c:v>
                </c:pt>
                <c:pt idx="62">
                  <c:v>0.30798755984600884</c:v>
                </c:pt>
                <c:pt idx="63">
                  <c:v>0.312034100471063</c:v>
                </c:pt>
                <c:pt idx="64">
                  <c:v>0.316095523686312</c:v>
                </c:pt>
                <c:pt idx="65">
                  <c:v>0.32009812715059432</c:v>
                </c:pt>
                <c:pt idx="66">
                  <c:v>0.32411216004674803</c:v>
                </c:pt>
                <c:pt idx="67">
                  <c:v>0.32807112879889438</c:v>
                </c:pt>
                <c:pt idx="68">
                  <c:v>0.33203856856610597</c:v>
                </c:pt>
                <c:pt idx="69">
                  <c:v>0.33595421576221568</c:v>
                </c:pt>
                <c:pt idx="70">
                  <c:v>0.33987579608452362</c:v>
                </c:pt>
                <c:pt idx="71">
                  <c:v>0.34374844399656201</c:v>
                </c:pt>
                <c:pt idx="72">
                  <c:v>0.34762484485995526</c:v>
                </c:pt>
                <c:pt idx="73">
                  <c:v>0.35145482352513402</c:v>
                </c:pt>
                <c:pt idx="74">
                  <c:v>0.35528667950236703</c:v>
                </c:pt>
                <c:pt idx="75">
                  <c:v>0.35907432557061303</c:v>
                </c:pt>
                <c:pt idx="76">
                  <c:v>0.36286223281360797</c:v>
                </c:pt>
                <c:pt idx="77">
                  <c:v>0.36660788855866938</c:v>
                </c:pt>
                <c:pt idx="78">
                  <c:v>0.37035241069536684</c:v>
                </c:pt>
                <c:pt idx="79">
                  <c:v>0.37405642316140997</c:v>
                </c:pt>
                <c:pt idx="80">
                  <c:v>0.37775809626417572</c:v>
                </c:pt>
              </c:numCache>
            </c:numRef>
          </c:val>
        </c:ser>
        <c:ser>
          <c:idx val="0"/>
          <c:order val="2"/>
          <c:tx>
            <c:v>20K attack edges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Sheet1!$A$2:$A$82</c:f>
              <c:numCache>
                <c:formatCode>General</c:formatCode>
                <c:ptCount val="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</c:numCache>
            </c:numRef>
          </c:cat>
          <c:val>
            <c:numRef>
              <c:f>Sheet1!$B$2:$B$82</c:f>
              <c:numCache>
                <c:formatCode>General</c:formatCode>
                <c:ptCount val="81"/>
                <c:pt idx="0">
                  <c:v>0</c:v>
                </c:pt>
                <c:pt idx="1">
                  <c:v>0</c:v>
                </c:pt>
                <c:pt idx="2">
                  <c:v>3.2312593200788299E-4</c:v>
                </c:pt>
                <c:pt idx="3">
                  <c:v>7.202347470609933E-4</c:v>
                </c:pt>
                <c:pt idx="4">
                  <c:v>1.1570261046347442E-3</c:v>
                </c:pt>
                <c:pt idx="5">
                  <c:v>1.6007498867519347E-3</c:v>
                </c:pt>
                <c:pt idx="6">
                  <c:v>2.0357322039416298E-3</c:v>
                </c:pt>
                <c:pt idx="7">
                  <c:v>2.5017354392140199E-3</c:v>
                </c:pt>
                <c:pt idx="8">
                  <c:v>2.9524207612516996E-3</c:v>
                </c:pt>
                <c:pt idx="9">
                  <c:v>3.439823950071379E-3</c:v>
                </c:pt>
                <c:pt idx="10">
                  <c:v>3.9129555890780199E-3</c:v>
                </c:pt>
                <c:pt idx="11">
                  <c:v>4.4194213619639803E-3</c:v>
                </c:pt>
                <c:pt idx="12">
                  <c:v>4.9137773524319814E-3</c:v>
                </c:pt>
                <c:pt idx="13">
                  <c:v>5.4360384184177022E-3</c:v>
                </c:pt>
                <c:pt idx="14">
                  <c:v>5.9482477434496563E-3</c:v>
                </c:pt>
                <c:pt idx="15">
                  <c:v>6.4832244246633237E-3</c:v>
                </c:pt>
                <c:pt idx="16">
                  <c:v>7.0099219713171792E-3</c:v>
                </c:pt>
                <c:pt idx="17">
                  <c:v>7.5550669767819401E-3</c:v>
                </c:pt>
                <c:pt idx="18">
                  <c:v>8.0934216143812732E-3</c:v>
                </c:pt>
                <c:pt idx="19">
                  <c:v>8.646716375022288E-3</c:v>
                </c:pt>
                <c:pt idx="20">
                  <c:v>9.1944544766317526E-3</c:v>
                </c:pt>
                <c:pt idx="21">
                  <c:v>9.7543116931414799E-3</c:v>
                </c:pt>
                <c:pt idx="22">
                  <c:v>1.03096227249787E-2</c:v>
                </c:pt>
                <c:pt idx="23">
                  <c:v>1.0874785785600223E-2</c:v>
                </c:pt>
                <c:pt idx="24">
                  <c:v>1.1436221309615153E-2</c:v>
                </c:pt>
                <c:pt idx="25">
                  <c:v>1.2005683499567234E-2</c:v>
                </c:pt>
                <c:pt idx="26">
                  <c:v>1.2572074806086001E-2</c:v>
                </c:pt>
                <c:pt idx="27">
                  <c:v>1.3145019317257856E-2</c:v>
                </c:pt>
                <c:pt idx="28">
                  <c:v>1.3715414964689799E-2</c:v>
                </c:pt>
                <c:pt idx="29">
                  <c:v>1.4291171388193901E-2</c:v>
                </c:pt>
                <c:pt idx="30">
                  <c:v>1.4864790646536143E-2</c:v>
                </c:pt>
                <c:pt idx="31">
                  <c:v>1.5442803406441901E-2</c:v>
                </c:pt>
                <c:pt idx="32">
                  <c:v>1.6019001414401001E-2</c:v>
                </c:pt>
                <c:pt idx="33">
                  <c:v>1.6598806581179199E-2</c:v>
                </c:pt>
                <c:pt idx="34">
                  <c:v>1.7177047934640956E-2</c:v>
                </c:pt>
                <c:pt idx="35">
                  <c:v>1.7758255878640397E-2</c:v>
                </c:pt>
                <c:pt idx="36">
                  <c:v>1.8338094290210601E-2</c:v>
                </c:pt>
                <c:pt idx="37">
                  <c:v>1.8920376430571501E-2</c:v>
                </c:pt>
                <c:pt idx="38">
                  <c:v>1.9501438809893044E-2</c:v>
                </c:pt>
                <c:pt idx="39">
                  <c:v>2.0084517276189852E-2</c:v>
                </c:pt>
                <c:pt idx="40">
                  <c:v>2.0666491082251479E-2</c:v>
                </c:pt>
                <c:pt idx="41">
                  <c:v>2.1250130487629935E-2</c:v>
                </c:pt>
                <c:pt idx="42">
                  <c:v>2.1832753547521778E-2</c:v>
                </c:pt>
                <c:pt idx="43">
                  <c:v>2.2416754326666198E-2</c:v>
                </c:pt>
                <c:pt idx="44">
                  <c:v>2.2999806548086206E-2</c:v>
                </c:pt>
                <c:pt idx="45">
                  <c:v>2.3583999482265278E-2</c:v>
                </c:pt>
                <c:pt idx="46">
                  <c:v>2.4167296045475798E-2</c:v>
                </c:pt>
                <c:pt idx="47">
                  <c:v>2.4751537709085402E-2</c:v>
                </c:pt>
                <c:pt idx="48">
                  <c:v>2.5334923432786798E-2</c:v>
                </c:pt>
                <c:pt idx="49">
                  <c:v>2.59190923707419E-2</c:v>
                </c:pt>
                <c:pt idx="50">
                  <c:v>2.6502437022074676E-2</c:v>
                </c:pt>
                <c:pt idx="51">
                  <c:v>2.708643051794201E-2</c:v>
                </c:pt>
                <c:pt idx="52">
                  <c:v>2.76696248904796E-2</c:v>
                </c:pt>
                <c:pt idx="53">
                  <c:v>2.8253356219816912E-2</c:v>
                </c:pt>
                <c:pt idx="54">
                  <c:v>2.8836308842134357E-2</c:v>
                </c:pt>
                <c:pt idx="55">
                  <c:v>2.9419704929570016E-2</c:v>
                </c:pt>
                <c:pt idx="56">
                  <c:v>3.00023392954827E-2</c:v>
                </c:pt>
                <c:pt idx="57">
                  <c:v>3.0585338711185652E-2</c:v>
                </c:pt>
                <c:pt idx="58">
                  <c:v>3.1167590944172797E-2</c:v>
                </c:pt>
                <c:pt idx="59">
                  <c:v>3.1750142187824258E-2</c:v>
                </c:pt>
                <c:pt idx="60">
                  <c:v>3.2331959068541402E-2</c:v>
                </c:pt>
                <c:pt idx="61">
                  <c:v>3.2914019098242403E-2</c:v>
                </c:pt>
                <c:pt idx="62">
                  <c:v>3.3495356396804198E-2</c:v>
                </c:pt>
                <c:pt idx="63">
                  <c:v>3.4076889367494902E-2</c:v>
                </c:pt>
                <c:pt idx="64">
                  <c:v>3.4657710432320493E-2</c:v>
                </c:pt>
                <c:pt idx="65">
                  <c:v>3.5238686613904002E-2</c:v>
                </c:pt>
                <c:pt idx="66">
                  <c:v>3.5818961177030699E-2</c:v>
                </c:pt>
                <c:pt idx="67">
                  <c:v>3.6399356026912098E-2</c:v>
                </c:pt>
                <c:pt idx="68">
                  <c:v>3.6979059192269542E-2</c:v>
                </c:pt>
                <c:pt idx="69">
                  <c:v>3.75588525607186E-2</c:v>
                </c:pt>
                <c:pt idx="70">
                  <c:v>3.8137963947247201E-2</c:v>
                </c:pt>
                <c:pt idx="71">
                  <c:v>3.8717139397070499E-2</c:v>
                </c:pt>
                <c:pt idx="72">
                  <c:v>3.9295642413030893E-2</c:v>
                </c:pt>
                <c:pt idx="73">
                  <c:v>3.9874186637634298E-2</c:v>
                </c:pt>
                <c:pt idx="74">
                  <c:v>4.0452067866148307E-2</c:v>
                </c:pt>
                <c:pt idx="75">
                  <c:v>4.1029970192269449E-2</c:v>
                </c:pt>
                <c:pt idx="76">
                  <c:v>4.1607218871230311E-2</c:v>
                </c:pt>
                <c:pt idx="77">
                  <c:v>4.218447083451083E-2</c:v>
                </c:pt>
                <c:pt idx="78">
                  <c:v>4.2761078416588501E-2</c:v>
                </c:pt>
                <c:pt idx="79">
                  <c:v>4.3337673399768836E-2</c:v>
                </c:pt>
                <c:pt idx="80">
                  <c:v>4.3913633180416606E-2</c:v>
                </c:pt>
              </c:numCache>
            </c:numRef>
          </c:val>
        </c:ser>
        <c:ser>
          <c:idx val="3"/>
          <c:order val="3"/>
          <c:tx>
            <c:v>Clumpiness</c:v>
          </c:tx>
          <c:spPr>
            <a:ln>
              <a:solidFill>
                <a:sysClr val="windowText" lastClr="000000"/>
              </a:solidFill>
              <a:prstDash val="solid"/>
            </a:ln>
          </c:spPr>
          <c:marker>
            <c:symbol val="none"/>
          </c:marker>
          <c:val>
            <c:numRef>
              <c:f>Sheet1!$F$2:$F$82</c:f>
              <c:numCache>
                <c:formatCode>General</c:formatCode>
                <c:ptCount val="81"/>
                <c:pt idx="1">
                  <c:v>0.96727734526428299</c:v>
                </c:pt>
                <c:pt idx="2">
                  <c:v>0.73884367966113706</c:v>
                </c:pt>
                <c:pt idx="3">
                  <c:v>0.58364506936450256</c:v>
                </c:pt>
                <c:pt idx="4">
                  <c:v>0.50917814922837201</c:v>
                </c:pt>
                <c:pt idx="5">
                  <c:v>0.45882517299973496</c:v>
                </c:pt>
                <c:pt idx="6">
                  <c:v>0.41981730296964986</c:v>
                </c:pt>
                <c:pt idx="7">
                  <c:v>0.38799178444579802</c:v>
                </c:pt>
                <c:pt idx="8">
                  <c:v>0.36128371083586497</c:v>
                </c:pt>
                <c:pt idx="9">
                  <c:v>0.33859383852831099</c:v>
                </c:pt>
                <c:pt idx="10">
                  <c:v>0.31891463291022804</c:v>
                </c:pt>
                <c:pt idx="11">
                  <c:v>0.30148022469827684</c:v>
                </c:pt>
                <c:pt idx="12">
                  <c:v>0.28579691229971332</c:v>
                </c:pt>
                <c:pt idx="13">
                  <c:v>0.27152127120099484</c:v>
                </c:pt>
                <c:pt idx="14">
                  <c:v>0.25843307583859393</c:v>
                </c:pt>
                <c:pt idx="15">
                  <c:v>0.24636927772559039</c:v>
                </c:pt>
                <c:pt idx="16">
                  <c:v>0.23520426789554599</c:v>
                </c:pt>
                <c:pt idx="17">
                  <c:v>0.22483746250289458</c:v>
                </c:pt>
                <c:pt idx="18">
                  <c:v>0.21517645594788301</c:v>
                </c:pt>
                <c:pt idx="19">
                  <c:v>0.20613081135844788</c:v>
                </c:pt>
                <c:pt idx="20">
                  <c:v>0.19764524330709157</c:v>
                </c:pt>
                <c:pt idx="21">
                  <c:v>0.18968170582040936</c:v>
                </c:pt>
                <c:pt idx="22">
                  <c:v>0.18220635214300451</c:v>
                </c:pt>
                <c:pt idx="23">
                  <c:v>0.175181867361863</c:v>
                </c:pt>
                <c:pt idx="24">
                  <c:v>0.16857351606615867</c:v>
                </c:pt>
                <c:pt idx="25">
                  <c:v>0.16235640430218301</c:v>
                </c:pt>
                <c:pt idx="26">
                  <c:v>0.15648979958442602</c:v>
                </c:pt>
                <c:pt idx="27">
                  <c:v>0.15093162623315887</c:v>
                </c:pt>
                <c:pt idx="28">
                  <c:v>0.14564998686338845</c:v>
                </c:pt>
                <c:pt idx="29">
                  <c:v>0.14061526668590599</c:v>
                </c:pt>
                <c:pt idx="30">
                  <c:v>0.13580168416569699</c:v>
                </c:pt>
                <c:pt idx="31">
                  <c:v>0.131190794441083</c:v>
                </c:pt>
                <c:pt idx="32">
                  <c:v>0.12677295602222999</c:v>
                </c:pt>
                <c:pt idx="33">
                  <c:v>0.12254310228377323</c:v>
                </c:pt>
                <c:pt idx="34">
                  <c:v>0.118493617123027</c:v>
                </c:pt>
                <c:pt idx="35">
                  <c:v>0.11460764259747698</c:v>
                </c:pt>
                <c:pt idx="36">
                  <c:v>0.11087412936484795</c:v>
                </c:pt>
                <c:pt idx="37">
                  <c:v>0.10728023865381121</c:v>
                </c:pt>
                <c:pt idx="38">
                  <c:v>0.10382004527341633</c:v>
                </c:pt>
                <c:pt idx="39">
                  <c:v>0.10049204026147633</c:v>
                </c:pt>
                <c:pt idx="40">
                  <c:v>9.7294188633243794E-2</c:v>
                </c:pt>
                <c:pt idx="41">
                  <c:v>9.4212412404664783E-2</c:v>
                </c:pt>
                <c:pt idx="42">
                  <c:v>9.1235880433982702E-2</c:v>
                </c:pt>
                <c:pt idx="43">
                  <c:v>8.8359913660397527E-2</c:v>
                </c:pt>
                <c:pt idx="44">
                  <c:v>8.5579622153764565E-2</c:v>
                </c:pt>
                <c:pt idx="45">
                  <c:v>8.2891002576390246E-2</c:v>
                </c:pt>
                <c:pt idx="46">
                  <c:v>8.0290817386221708E-2</c:v>
                </c:pt>
                <c:pt idx="47">
                  <c:v>7.7775772221524195E-2</c:v>
                </c:pt>
                <c:pt idx="48">
                  <c:v>7.5342960654169996E-2</c:v>
                </c:pt>
                <c:pt idx="49">
                  <c:v>7.2989411327883391E-2</c:v>
                </c:pt>
                <c:pt idx="50">
                  <c:v>7.0712454283618123E-2</c:v>
                </c:pt>
                <c:pt idx="51">
                  <c:v>6.8509341755306097E-2</c:v>
                </c:pt>
                <c:pt idx="52">
                  <c:v>6.6377628268997194E-2</c:v>
                </c:pt>
                <c:pt idx="53">
                  <c:v>6.4314785194964919E-2</c:v>
                </c:pt>
                <c:pt idx="54">
                  <c:v>6.2318551562630761E-2</c:v>
                </c:pt>
                <c:pt idx="55">
                  <c:v>6.0386597100565424E-2</c:v>
                </c:pt>
                <c:pt idx="56">
                  <c:v>5.85168327230755E-2</c:v>
                </c:pt>
                <c:pt idx="57">
                  <c:v>5.6707095430778329E-2</c:v>
                </c:pt>
                <c:pt idx="58">
                  <c:v>5.49554458043994E-2</c:v>
                </c:pt>
                <c:pt idx="59">
                  <c:v>5.3259876934509565E-2</c:v>
                </c:pt>
                <c:pt idx="60">
                  <c:v>5.1618581093341123E-2</c:v>
                </c:pt>
                <c:pt idx="61">
                  <c:v>5.0029700223575585E-2</c:v>
                </c:pt>
                <c:pt idx="62">
                  <c:v>4.8491567322010598E-2</c:v>
                </c:pt>
                <c:pt idx="63">
                  <c:v>4.7002453396734804E-2</c:v>
                </c:pt>
                <c:pt idx="64">
                  <c:v>4.5560811197964603E-2</c:v>
                </c:pt>
                <c:pt idx="65">
                  <c:v>4.4165016526801382E-2</c:v>
                </c:pt>
                <c:pt idx="66">
                  <c:v>4.2813611597802524E-2</c:v>
                </c:pt>
                <c:pt idx="67">
                  <c:v>4.1505090126821902E-2</c:v>
                </c:pt>
                <c:pt idx="68">
                  <c:v>4.0238094061101501E-2</c:v>
                </c:pt>
                <c:pt idx="69">
                  <c:v>3.9011218439709651E-2</c:v>
                </c:pt>
                <c:pt idx="70">
                  <c:v>3.7823208185456647E-2</c:v>
                </c:pt>
                <c:pt idx="71">
                  <c:v>3.6672754875122594E-2</c:v>
                </c:pt>
                <c:pt idx="72">
                  <c:v>3.5558689084712901E-2</c:v>
                </c:pt>
                <c:pt idx="73">
                  <c:v>3.447977680534621E-2</c:v>
                </c:pt>
                <c:pt idx="74">
                  <c:v>3.3434925083642111E-2</c:v>
                </c:pt>
                <c:pt idx="75">
                  <c:v>3.24229834429864E-2</c:v>
                </c:pt>
                <c:pt idx="76">
                  <c:v>3.1442934754530201E-2</c:v>
                </c:pt>
                <c:pt idx="77">
                  <c:v>3.0493707884297085E-2</c:v>
                </c:pt>
                <c:pt idx="78">
                  <c:v>2.9574352582740802E-2</c:v>
                </c:pt>
                <c:pt idx="79">
                  <c:v>2.8683868784306097E-2</c:v>
                </c:pt>
                <c:pt idx="80">
                  <c:v>2.7821366849973637E-2</c:v>
                </c:pt>
              </c:numCache>
            </c:numRef>
          </c:val>
        </c:ser>
        <c:marker val="1"/>
        <c:axId val="92330624"/>
        <c:axId val="92340992"/>
      </c:lineChart>
      <c:catAx>
        <c:axId val="923306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Random walk length</a:t>
                </a:r>
              </a:p>
            </c:rich>
          </c:tx>
          <c:layout/>
        </c:title>
        <c:numFmt formatCode="General" sourceLinked="1"/>
        <c:tickLblPos val="nextTo"/>
        <c:crossAx val="92340992"/>
        <c:crosses val="autoZero"/>
        <c:auto val="1"/>
        <c:lblAlgn val="ctr"/>
        <c:lblOffset val="0"/>
        <c:tickLblSkip val="10"/>
        <c:tickMarkSkip val="5"/>
      </c:catAx>
      <c:valAx>
        <c:axId val="92340992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crossAx val="92330624"/>
        <c:crosses val="autoZero"/>
        <c:crossBetween val="between"/>
        <c:majorUnit val="0.2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4"/>
          <c:order val="0"/>
          <c:tx>
            <c:v>2M attack edges (&gt;n)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Sheet1!$F$296:$F$384</c:f>
              <c:numCache>
                <c:formatCode>General</c:formatCode>
                <c:ptCount val="14"/>
                <c:pt idx="0">
                  <c:v>3500</c:v>
                </c:pt>
                <c:pt idx="1">
                  <c:v>4500</c:v>
                </c:pt>
                <c:pt idx="2">
                  <c:v>5500</c:v>
                </c:pt>
                <c:pt idx="3">
                  <c:v>7000</c:v>
                </c:pt>
                <c:pt idx="4">
                  <c:v>9000</c:v>
                </c:pt>
                <c:pt idx="5">
                  <c:v>10000</c:v>
                </c:pt>
                <c:pt idx="6">
                  <c:v>13000</c:v>
                </c:pt>
                <c:pt idx="7">
                  <c:v>14000</c:v>
                </c:pt>
                <c:pt idx="8">
                  <c:v>18000</c:v>
                </c:pt>
                <c:pt idx="9">
                  <c:v>26000</c:v>
                </c:pt>
                <c:pt idx="10">
                  <c:v>42000</c:v>
                </c:pt>
                <c:pt idx="11">
                  <c:v>170000</c:v>
                </c:pt>
                <c:pt idx="12">
                  <c:v>380000</c:v>
                </c:pt>
                <c:pt idx="13" formatCode="0.00E+00">
                  <c:v>1000000000</c:v>
                </c:pt>
              </c:numCache>
            </c:numRef>
          </c:xVal>
          <c:yVal>
            <c:numRef>
              <c:f>Sheet1!$D$296:$D$384</c:f>
              <c:numCache>
                <c:formatCode>General</c:formatCode>
                <c:ptCount val="14"/>
                <c:pt idx="0">
                  <c:v>70</c:v>
                </c:pt>
                <c:pt idx="1">
                  <c:v>44</c:v>
                </c:pt>
                <c:pt idx="2">
                  <c:v>36</c:v>
                </c:pt>
                <c:pt idx="3">
                  <c:v>25</c:v>
                </c:pt>
                <c:pt idx="4">
                  <c:v>20</c:v>
                </c:pt>
                <c:pt idx="5">
                  <c:v>18</c:v>
                </c:pt>
                <c:pt idx="6">
                  <c:v>16</c:v>
                </c:pt>
                <c:pt idx="7">
                  <c:v>13</c:v>
                </c:pt>
                <c:pt idx="8">
                  <c:v>10</c:v>
                </c:pt>
                <c:pt idx="9">
                  <c:v>6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1.9999989999999999</c:v>
                </c:pt>
              </c:numCache>
            </c:numRef>
          </c:yVal>
        </c:ser>
        <c:ser>
          <c:idx val="3"/>
          <c:order val="1"/>
          <c:tx>
            <c:v>200K attack edges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Sheet1!$F$142:$F$243</c:f>
              <c:numCache>
                <c:formatCode>General</c:formatCode>
                <c:ptCount val="18"/>
                <c:pt idx="0">
                  <c:v>300</c:v>
                </c:pt>
                <c:pt idx="1">
                  <c:v>500</c:v>
                </c:pt>
                <c:pt idx="2">
                  <c:v>600</c:v>
                </c:pt>
                <c:pt idx="3">
                  <c:v>1000</c:v>
                </c:pt>
                <c:pt idx="4">
                  <c:v>1400</c:v>
                </c:pt>
                <c:pt idx="5">
                  <c:v>1500</c:v>
                </c:pt>
                <c:pt idx="6">
                  <c:v>1800</c:v>
                </c:pt>
                <c:pt idx="7">
                  <c:v>2500</c:v>
                </c:pt>
                <c:pt idx="8">
                  <c:v>3500</c:v>
                </c:pt>
                <c:pt idx="9">
                  <c:v>5000</c:v>
                </c:pt>
                <c:pt idx="10">
                  <c:v>7000</c:v>
                </c:pt>
                <c:pt idx="11">
                  <c:v>8500</c:v>
                </c:pt>
                <c:pt idx="12">
                  <c:v>11000</c:v>
                </c:pt>
                <c:pt idx="13">
                  <c:v>17000</c:v>
                </c:pt>
                <c:pt idx="14">
                  <c:v>18000</c:v>
                </c:pt>
                <c:pt idx="15">
                  <c:v>30000</c:v>
                </c:pt>
                <c:pt idx="16">
                  <c:v>42000</c:v>
                </c:pt>
                <c:pt idx="17" formatCode="0.00E+00">
                  <c:v>1000000000</c:v>
                </c:pt>
              </c:numCache>
            </c:numRef>
          </c:xVal>
          <c:yVal>
            <c:numRef>
              <c:f>Sheet1!$D$142:$D$243</c:f>
              <c:numCache>
                <c:formatCode>General</c:formatCode>
                <c:ptCount val="18"/>
                <c:pt idx="0">
                  <c:v>85</c:v>
                </c:pt>
                <c:pt idx="1">
                  <c:v>56</c:v>
                </c:pt>
                <c:pt idx="2">
                  <c:v>35</c:v>
                </c:pt>
                <c:pt idx="3">
                  <c:v>27</c:v>
                </c:pt>
                <c:pt idx="4">
                  <c:v>24</c:v>
                </c:pt>
                <c:pt idx="5">
                  <c:v>20</c:v>
                </c:pt>
                <c:pt idx="6">
                  <c:v>19</c:v>
                </c:pt>
                <c:pt idx="7">
                  <c:v>14</c:v>
                </c:pt>
                <c:pt idx="8">
                  <c:v>10</c:v>
                </c:pt>
                <c:pt idx="9">
                  <c:v>9</c:v>
                </c:pt>
                <c:pt idx="10">
                  <c:v>8</c:v>
                </c:pt>
                <c:pt idx="11">
                  <c:v>7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2</c:v>
                </c:pt>
                <c:pt idx="17">
                  <c:v>1.9999989999999999</c:v>
                </c:pt>
              </c:numCache>
            </c:numRef>
          </c:yVal>
        </c:ser>
        <c:ser>
          <c:idx val="2"/>
          <c:order val="2"/>
          <c:tx>
            <c:v>20K attack edges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Sheet1!$F$66:$F$121</c:f>
              <c:numCache>
                <c:formatCode>General</c:formatCode>
                <c:ptCount val="9"/>
                <c:pt idx="0">
                  <c:v>300</c:v>
                </c:pt>
                <c:pt idx="1">
                  <c:v>500</c:v>
                </c:pt>
                <c:pt idx="2">
                  <c:v>600</c:v>
                </c:pt>
                <c:pt idx="3">
                  <c:v>1000</c:v>
                </c:pt>
                <c:pt idx="4">
                  <c:v>1500</c:v>
                </c:pt>
                <c:pt idx="5">
                  <c:v>2500</c:v>
                </c:pt>
                <c:pt idx="6">
                  <c:v>3000</c:v>
                </c:pt>
                <c:pt idx="7">
                  <c:v>7000</c:v>
                </c:pt>
                <c:pt idx="8" formatCode="0.00E+00">
                  <c:v>1000000000</c:v>
                </c:pt>
              </c:numCache>
            </c:numRef>
          </c:xVal>
          <c:yVal>
            <c:numRef>
              <c:f>Sheet1!$D$66:$D$121</c:f>
              <c:numCache>
                <c:formatCode>General</c:formatCode>
                <c:ptCount val="9"/>
                <c:pt idx="0">
                  <c:v>45</c:v>
                </c:pt>
                <c:pt idx="1">
                  <c:v>36</c:v>
                </c:pt>
                <c:pt idx="2">
                  <c:v>18</c:v>
                </c:pt>
                <c:pt idx="3">
                  <c:v>12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1.9999989999999999</c:v>
                </c:pt>
              </c:numCache>
            </c:numRef>
          </c:yVal>
        </c:ser>
        <c:ser>
          <c:idx val="0"/>
          <c:order val="3"/>
          <c:tx>
            <c:strRef>
              <c:f>Sheet1!$B$2</c:f>
              <c:strCache>
                <c:ptCount val="1"/>
                <c:pt idx="0">
                  <c:v>10</c:v>
                </c:pt>
              </c:strCache>
            </c:strRef>
          </c:tx>
          <c:xVal>
            <c:numRef>
              <c:f>Sheet1!$A$3:$A$5</c:f>
            </c:numRef>
          </c:xVal>
          <c:yVal>
            <c:numRef>
              <c:f>Sheet1!$B$3:$B$5</c:f>
            </c:numRef>
          </c:yVal>
        </c:ser>
        <c:ser>
          <c:idx val="1"/>
          <c:order val="4"/>
          <c:tx>
            <c:v>No attacker</c:v>
          </c:tx>
          <c:spPr>
            <a:ln>
              <a:solidFill>
                <a:sysClr val="windowText" lastClr="000000"/>
              </a:solidFill>
              <a:prstDash val="sysDash"/>
            </a:ln>
          </c:spPr>
          <c:marker>
            <c:symbol val="none"/>
          </c:marker>
          <c:xVal>
            <c:numRef>
              <c:f>Sheet1!$F$10:$F$51</c:f>
              <c:numCache>
                <c:formatCode>General</c:formatCode>
                <c:ptCount val="6"/>
                <c:pt idx="0">
                  <c:v>300</c:v>
                </c:pt>
                <c:pt idx="1">
                  <c:v>600</c:v>
                </c:pt>
                <c:pt idx="2">
                  <c:v>1400</c:v>
                </c:pt>
                <c:pt idx="3">
                  <c:v>1500</c:v>
                </c:pt>
                <c:pt idx="4">
                  <c:v>3000</c:v>
                </c:pt>
                <c:pt idx="5" formatCode="0.00E+00">
                  <c:v>1000000000</c:v>
                </c:pt>
              </c:numCache>
            </c:numRef>
          </c:xVal>
          <c:yVal>
            <c:numRef>
              <c:f>Sheet1!$D$10:$D$51</c:f>
              <c:numCache>
                <c:formatCode>General</c:formatCode>
                <c:ptCount val="6"/>
                <c:pt idx="0">
                  <c:v>45</c:v>
                </c:pt>
                <c:pt idx="1">
                  <c:v>15</c:v>
                </c:pt>
                <c:pt idx="2">
                  <c:v>10</c:v>
                </c:pt>
                <c:pt idx="3">
                  <c:v>3</c:v>
                </c:pt>
                <c:pt idx="4">
                  <c:v>1</c:v>
                </c:pt>
                <c:pt idx="5">
                  <c:v>0.99999899999999997</c:v>
                </c:pt>
              </c:numCache>
            </c:numRef>
          </c:yVal>
        </c:ser>
        <c:ser>
          <c:idx val="5"/>
          <c:order val="5"/>
          <c:spPr>
            <a:ln w="38100">
              <a:solidFill>
                <a:srgbClr val="7030A0"/>
              </a:solidFill>
              <a:prstDash val="sysDot"/>
            </a:ln>
          </c:spPr>
          <c:marker>
            <c:symbol val="none"/>
          </c:marker>
          <c:xVal>
            <c:numRef>
              <c:f>Sheet1!$I$10:$I$14</c:f>
              <c:numCache>
                <c:formatCode>General</c:formatCode>
                <c:ptCount val="2"/>
                <c:pt idx="0">
                  <c:v>3824.2646351945887</c:v>
                </c:pt>
                <c:pt idx="1">
                  <c:v>3824.2646351945887</c:v>
                </c:pt>
              </c:numCache>
            </c:numRef>
          </c:xVal>
          <c:yVal>
            <c:numRef>
              <c:f>Sheet1!$J$10:$J$14</c:f>
              <c:numCache>
                <c:formatCode>General</c:formatCode>
                <c:ptCount val="2"/>
                <c:pt idx="0">
                  <c:v>0</c:v>
                </c:pt>
                <c:pt idx="1">
                  <c:v>120</c:v>
                </c:pt>
              </c:numCache>
            </c:numRef>
          </c:yVal>
        </c:ser>
        <c:axId val="92455296"/>
        <c:axId val="92457216"/>
      </c:scatterChart>
      <c:valAx>
        <c:axId val="92455296"/>
        <c:scaling>
          <c:logBase val="10"/>
          <c:orientation val="minMax"/>
          <c:max val="1000000"/>
          <c:min val="1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Table </a:t>
                </a:r>
                <a:r>
                  <a:rPr lang="en-US" dirty="0" smtClean="0"/>
                  <a:t>size</a:t>
                </a:r>
                <a:endParaRPr lang="en-US" dirty="0"/>
              </a:p>
            </c:rich>
          </c:tx>
          <c:layout/>
        </c:title>
        <c:numFmt formatCode="General" sourceLinked="0"/>
        <c:tickLblPos val="nextTo"/>
        <c:crossAx val="92457216"/>
        <c:crosses val="autoZero"/>
        <c:crossBetween val="midCat"/>
      </c:valAx>
      <c:valAx>
        <c:axId val="92457216"/>
        <c:scaling>
          <c:orientation val="minMax"/>
          <c:max val="4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Median lookup messages</a:t>
                </a:r>
              </a:p>
            </c:rich>
          </c:tx>
          <c:layout/>
        </c:title>
        <c:numFmt formatCode="General" sourceLinked="1"/>
        <c:tickLblPos val="nextTo"/>
        <c:crossAx val="92455296"/>
        <c:crosses val="autoZero"/>
        <c:crossBetween val="midCat"/>
        <c:majorUnit val="10"/>
      </c:valAx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65095029239766145"/>
          <c:y val="7.2050743675986739E-2"/>
          <c:w val="0.27887426900584894"/>
          <c:h val="0.31152795548704276"/>
        </c:manualLayout>
      </c:layout>
      <c:overlay val="1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rgbClr val="1F497D">
                    <a:lumMod val="75000"/>
                  </a:srgb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Sheet1!$O$2:$O$522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1.0500000000000007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1.0500000000000007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1.0500000000000007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1.0500000000000007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1.0500000000000007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1.0500000000000007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1.0500000000000007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1.0500000000000007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1.0500000000000007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1.0500000000000007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1.0500000000000007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1.0500000000000007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1.0500000000000007</c:v>
                </c:pt>
                <c:pt idx="162">
                  <c:v>-10</c:v>
                </c:pt>
                <c:pt idx="163">
                  <c:v>-10</c:v>
                </c:pt>
                <c:pt idx="164">
                  <c:v>1.0500000000000007</c:v>
                </c:pt>
                <c:pt idx="165">
                  <c:v>-10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-10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-10</c:v>
                </c:pt>
                <c:pt idx="177">
                  <c:v>-10</c:v>
                </c:pt>
                <c:pt idx="178">
                  <c:v>-10</c:v>
                </c:pt>
                <c:pt idx="179">
                  <c:v>-10</c:v>
                </c:pt>
                <c:pt idx="180">
                  <c:v>-10</c:v>
                </c:pt>
                <c:pt idx="181">
                  <c:v>-10</c:v>
                </c:pt>
                <c:pt idx="182">
                  <c:v>-10</c:v>
                </c:pt>
                <c:pt idx="183">
                  <c:v>-10</c:v>
                </c:pt>
                <c:pt idx="184">
                  <c:v>-10</c:v>
                </c:pt>
                <c:pt idx="185">
                  <c:v>1.0500000000000007</c:v>
                </c:pt>
                <c:pt idx="186">
                  <c:v>-10</c:v>
                </c:pt>
                <c:pt idx="187">
                  <c:v>-10</c:v>
                </c:pt>
                <c:pt idx="188">
                  <c:v>-10</c:v>
                </c:pt>
                <c:pt idx="189">
                  <c:v>-10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-10</c:v>
                </c:pt>
                <c:pt idx="196">
                  <c:v>-10</c:v>
                </c:pt>
                <c:pt idx="197">
                  <c:v>-10</c:v>
                </c:pt>
                <c:pt idx="198">
                  <c:v>-10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1.0500000000000007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1.0500000000000007</c:v>
                </c:pt>
                <c:pt idx="227">
                  <c:v>1.0500000000000007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1.0500000000000007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1.0500000000000007</c:v>
                </c:pt>
                <c:pt idx="265">
                  <c:v>-10</c:v>
                </c:pt>
                <c:pt idx="266">
                  <c:v>-10</c:v>
                </c:pt>
                <c:pt idx="267">
                  <c:v>1.0500000000000007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1.0500000000000007</c:v>
                </c:pt>
                <c:pt idx="278">
                  <c:v>-10</c:v>
                </c:pt>
                <c:pt idx="279">
                  <c:v>1.0500000000000007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1.0500000000000007</c:v>
                </c:pt>
                <c:pt idx="288">
                  <c:v>1.0500000000000007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1.0500000000000007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1.0500000000000007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1.0500000000000007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1.0500000000000007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1.0500000000000007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1.0500000000000007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1.0500000000000007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1.0500000000000007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1.0500000000000007</c:v>
                </c:pt>
                <c:pt idx="386">
                  <c:v>1.0500000000000007</c:v>
                </c:pt>
                <c:pt idx="387">
                  <c:v>-10</c:v>
                </c:pt>
                <c:pt idx="388">
                  <c:v>1.0500000000000007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1.0500000000000007</c:v>
                </c:pt>
                <c:pt idx="406">
                  <c:v>1.0500000000000007</c:v>
                </c:pt>
                <c:pt idx="407">
                  <c:v>-10</c:v>
                </c:pt>
                <c:pt idx="408">
                  <c:v>-10</c:v>
                </c:pt>
                <c:pt idx="409">
                  <c:v>1.0500000000000007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1.0500000000000007</c:v>
                </c:pt>
                <c:pt idx="428">
                  <c:v>-10</c:v>
                </c:pt>
                <c:pt idx="429">
                  <c:v>1.0500000000000007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1.0500000000000007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1.0500000000000007</c:v>
                </c:pt>
                <c:pt idx="439">
                  <c:v>-10</c:v>
                </c:pt>
                <c:pt idx="440">
                  <c:v>1.0500000000000007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1.0500000000000007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1.0500000000000007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3018880"/>
        <c:axId val="63451904"/>
      </c:radarChart>
      <c:catAx>
        <c:axId val="63018880"/>
        <c:scaling>
          <c:orientation val="minMax"/>
        </c:scaling>
        <c:axPos val="b"/>
        <c:majorGridlines/>
        <c:tickLblPos val="nextTo"/>
        <c:crossAx val="63451904"/>
        <c:crosses val="autoZero"/>
        <c:auto val="1"/>
        <c:lblAlgn val="ctr"/>
        <c:lblOffset val="100"/>
      </c:catAx>
      <c:valAx>
        <c:axId val="63451904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  <a:round/>
              <a:tailEnd type="none"/>
            </a:ln>
          </c:spPr>
        </c:majorGridlines>
        <c:numFmt formatCode="General" sourceLinked="1"/>
        <c:majorTickMark val="none"/>
        <c:tickLblPos val="none"/>
        <c:crossAx val="63018880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Sheet1!$O$2:$O$522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1.0500000000000007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1.0500000000000007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1.0500000000000007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1.0500000000000007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1.0500000000000007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1.0500000000000007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1.0500000000000007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1.0500000000000007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1.0500000000000007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1.0500000000000007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1.0500000000000007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1.0500000000000007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1.0500000000000007</c:v>
                </c:pt>
                <c:pt idx="162">
                  <c:v>-10</c:v>
                </c:pt>
                <c:pt idx="163">
                  <c:v>-10</c:v>
                </c:pt>
                <c:pt idx="164">
                  <c:v>1.0500000000000007</c:v>
                </c:pt>
                <c:pt idx="165">
                  <c:v>-10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-10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-10</c:v>
                </c:pt>
                <c:pt idx="177">
                  <c:v>-10</c:v>
                </c:pt>
                <c:pt idx="178">
                  <c:v>-10</c:v>
                </c:pt>
                <c:pt idx="179">
                  <c:v>-10</c:v>
                </c:pt>
                <c:pt idx="180">
                  <c:v>-10</c:v>
                </c:pt>
                <c:pt idx="181">
                  <c:v>-10</c:v>
                </c:pt>
                <c:pt idx="182">
                  <c:v>-10</c:v>
                </c:pt>
                <c:pt idx="183">
                  <c:v>-10</c:v>
                </c:pt>
                <c:pt idx="184">
                  <c:v>-10</c:v>
                </c:pt>
                <c:pt idx="185">
                  <c:v>1.0500000000000007</c:v>
                </c:pt>
                <c:pt idx="186">
                  <c:v>-10</c:v>
                </c:pt>
                <c:pt idx="187">
                  <c:v>-10</c:v>
                </c:pt>
                <c:pt idx="188">
                  <c:v>-10</c:v>
                </c:pt>
                <c:pt idx="189">
                  <c:v>-10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-10</c:v>
                </c:pt>
                <c:pt idx="196">
                  <c:v>-10</c:v>
                </c:pt>
                <c:pt idx="197">
                  <c:v>-10</c:v>
                </c:pt>
                <c:pt idx="198">
                  <c:v>-10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1.0500000000000007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1.0500000000000007</c:v>
                </c:pt>
                <c:pt idx="227">
                  <c:v>1.0500000000000007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1.0500000000000007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1.0500000000000007</c:v>
                </c:pt>
                <c:pt idx="265">
                  <c:v>-10</c:v>
                </c:pt>
                <c:pt idx="266">
                  <c:v>-10</c:v>
                </c:pt>
                <c:pt idx="267">
                  <c:v>1.0500000000000007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1.0500000000000007</c:v>
                </c:pt>
                <c:pt idx="278">
                  <c:v>-10</c:v>
                </c:pt>
                <c:pt idx="279">
                  <c:v>1.0500000000000007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1.0500000000000007</c:v>
                </c:pt>
                <c:pt idx="288">
                  <c:v>1.0500000000000007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1.0500000000000007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1.0500000000000007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1.0500000000000007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1.0500000000000007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1.0500000000000007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1.0500000000000007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1.0500000000000007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1.0500000000000007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1.0500000000000007</c:v>
                </c:pt>
                <c:pt idx="386">
                  <c:v>1.0500000000000007</c:v>
                </c:pt>
                <c:pt idx="387">
                  <c:v>-10</c:v>
                </c:pt>
                <c:pt idx="388">
                  <c:v>1.0500000000000007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1.0500000000000007</c:v>
                </c:pt>
                <c:pt idx="406">
                  <c:v>1.0500000000000007</c:v>
                </c:pt>
                <c:pt idx="407">
                  <c:v>-10</c:v>
                </c:pt>
                <c:pt idx="408">
                  <c:v>-10</c:v>
                </c:pt>
                <c:pt idx="409">
                  <c:v>1.0500000000000007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1.0500000000000007</c:v>
                </c:pt>
                <c:pt idx="428">
                  <c:v>-10</c:v>
                </c:pt>
                <c:pt idx="429">
                  <c:v>1.0500000000000007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1.0500000000000007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1.0500000000000007</c:v>
                </c:pt>
                <c:pt idx="439">
                  <c:v>-10</c:v>
                </c:pt>
                <c:pt idx="440">
                  <c:v>1.0500000000000007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1.0500000000000007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1.0500000000000007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Sheet1!$P$2:$P$522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0.94999999999999962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0.94999999999999962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0.94999999999999962</c:v>
                </c:pt>
                <c:pt idx="60">
                  <c:v>-10</c:v>
                </c:pt>
                <c:pt idx="61">
                  <c:v>-10</c:v>
                </c:pt>
                <c:pt idx="62">
                  <c:v>0.94999999999999962</c:v>
                </c:pt>
                <c:pt idx="63">
                  <c:v>-10</c:v>
                </c:pt>
                <c:pt idx="64">
                  <c:v>0.94999999999999962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0.94999999999999962</c:v>
                </c:pt>
                <c:pt idx="75">
                  <c:v>0.94999999999999962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0.94999999999999962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-10</c:v>
                </c:pt>
                <c:pt idx="160">
                  <c:v>-10</c:v>
                </c:pt>
                <c:pt idx="161">
                  <c:v>-10</c:v>
                </c:pt>
                <c:pt idx="162">
                  <c:v>0.94999999999999962</c:v>
                </c:pt>
                <c:pt idx="163">
                  <c:v>0.94999999999999962</c:v>
                </c:pt>
                <c:pt idx="164">
                  <c:v>-10</c:v>
                </c:pt>
                <c:pt idx="165">
                  <c:v>0.94999999999999962</c:v>
                </c:pt>
                <c:pt idx="166">
                  <c:v>0.94999999999999962</c:v>
                </c:pt>
                <c:pt idx="167">
                  <c:v>-10</c:v>
                </c:pt>
                <c:pt idx="168">
                  <c:v>-10</c:v>
                </c:pt>
                <c:pt idx="169">
                  <c:v>0.94999999999999962</c:v>
                </c:pt>
                <c:pt idx="170">
                  <c:v>0.94999999999999962</c:v>
                </c:pt>
                <c:pt idx="171">
                  <c:v>-10</c:v>
                </c:pt>
                <c:pt idx="172">
                  <c:v>0.94999999999999962</c:v>
                </c:pt>
                <c:pt idx="173">
                  <c:v>0.94999999999999962</c:v>
                </c:pt>
                <c:pt idx="174">
                  <c:v>0.94999999999999962</c:v>
                </c:pt>
                <c:pt idx="175">
                  <c:v>0.94999999999999962</c:v>
                </c:pt>
                <c:pt idx="176">
                  <c:v>0.94999999999999962</c:v>
                </c:pt>
                <c:pt idx="177">
                  <c:v>0.94999999999999962</c:v>
                </c:pt>
                <c:pt idx="178">
                  <c:v>0.94999999999999962</c:v>
                </c:pt>
                <c:pt idx="179">
                  <c:v>0.94999999999999962</c:v>
                </c:pt>
                <c:pt idx="180">
                  <c:v>0.94999999999999962</c:v>
                </c:pt>
                <c:pt idx="181">
                  <c:v>0.94999999999999962</c:v>
                </c:pt>
                <c:pt idx="182">
                  <c:v>0.94999999999999962</c:v>
                </c:pt>
                <c:pt idx="183">
                  <c:v>0.94999999999999962</c:v>
                </c:pt>
                <c:pt idx="184">
                  <c:v>0.94999999999999962</c:v>
                </c:pt>
                <c:pt idx="185">
                  <c:v>0.94999999999999962</c:v>
                </c:pt>
                <c:pt idx="186">
                  <c:v>0.94999999999999962</c:v>
                </c:pt>
                <c:pt idx="187">
                  <c:v>0.94999999999999962</c:v>
                </c:pt>
                <c:pt idx="188">
                  <c:v>0.94999999999999962</c:v>
                </c:pt>
                <c:pt idx="189">
                  <c:v>0.94999999999999962</c:v>
                </c:pt>
                <c:pt idx="190">
                  <c:v>0.94999999999999962</c:v>
                </c:pt>
                <c:pt idx="191">
                  <c:v>0.94999999999999962</c:v>
                </c:pt>
                <c:pt idx="192">
                  <c:v>-10</c:v>
                </c:pt>
                <c:pt idx="193">
                  <c:v>0.94999999999999962</c:v>
                </c:pt>
                <c:pt idx="194">
                  <c:v>0.94999999999999962</c:v>
                </c:pt>
                <c:pt idx="195">
                  <c:v>0.94999999999999962</c:v>
                </c:pt>
                <c:pt idx="196">
                  <c:v>0.94999999999999962</c:v>
                </c:pt>
                <c:pt idx="197">
                  <c:v>0.94999999999999962</c:v>
                </c:pt>
                <c:pt idx="198">
                  <c:v>0.94999999999999962</c:v>
                </c:pt>
                <c:pt idx="199">
                  <c:v>0.94999999999999962</c:v>
                </c:pt>
                <c:pt idx="200">
                  <c:v>-10</c:v>
                </c:pt>
                <c:pt idx="201">
                  <c:v>0.94999999999999962</c:v>
                </c:pt>
                <c:pt idx="202">
                  <c:v>-10</c:v>
                </c:pt>
                <c:pt idx="203">
                  <c:v>-10</c:v>
                </c:pt>
                <c:pt idx="204">
                  <c:v>0.94999999999999962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0.94999999999999962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0.94999999999999962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0.94999999999999962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0.94999999999999962</c:v>
                </c:pt>
                <c:pt idx="369">
                  <c:v>0.94999999999999962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0.94999999999999962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0.94999999999999962</c:v>
                </c:pt>
                <c:pt idx="424">
                  <c:v>-10</c:v>
                </c:pt>
                <c:pt idx="425">
                  <c:v>0.94999999999999962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0.94999999999999962</c:v>
                </c:pt>
                <c:pt idx="434">
                  <c:v>-10</c:v>
                </c:pt>
                <c:pt idx="435">
                  <c:v>0.94999999999999962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0.94999999999999962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-10</c:v>
                </c:pt>
                <c:pt idx="464">
                  <c:v>-10</c:v>
                </c:pt>
                <c:pt idx="465">
                  <c:v>-10</c:v>
                </c:pt>
                <c:pt idx="466">
                  <c:v>-10</c:v>
                </c:pt>
                <c:pt idx="467">
                  <c:v>-10</c:v>
                </c:pt>
                <c:pt idx="468">
                  <c:v>-10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0.94999999999999962</c:v>
                </c:pt>
                <c:pt idx="497">
                  <c:v>-10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0.94999999999999962</c:v>
                </c:pt>
                <c:pt idx="511">
                  <c:v>-10</c:v>
                </c:pt>
                <c:pt idx="512">
                  <c:v>-10</c:v>
                </c:pt>
                <c:pt idx="513">
                  <c:v>0.94999999999999962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4653952"/>
        <c:axId val="64656128"/>
      </c:radarChart>
      <c:catAx>
        <c:axId val="64653952"/>
        <c:scaling>
          <c:orientation val="minMax"/>
        </c:scaling>
        <c:axPos val="b"/>
        <c:majorGridlines/>
        <c:tickLblPos val="nextTo"/>
        <c:crossAx val="64656128"/>
        <c:crosses val="autoZero"/>
        <c:auto val="1"/>
        <c:lblAlgn val="ctr"/>
        <c:lblOffset val="100"/>
      </c:catAx>
      <c:valAx>
        <c:axId val="64656128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4653952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Sheet1!$Q$2:$Q$522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-10</c:v>
                </c:pt>
                <c:pt idx="5">
                  <c:v>1.0500000000000007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-10</c:v>
                </c:pt>
                <c:pt idx="162">
                  <c:v>1.0500000000000007</c:v>
                </c:pt>
                <c:pt idx="163">
                  <c:v>-10</c:v>
                </c:pt>
                <c:pt idx="164">
                  <c:v>-10</c:v>
                </c:pt>
                <c:pt idx="165">
                  <c:v>1.0500000000000007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1.0500000000000007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1.0500000000000007</c:v>
                </c:pt>
                <c:pt idx="177">
                  <c:v>1.0500000000000007</c:v>
                </c:pt>
                <c:pt idx="178">
                  <c:v>1.0500000000000007</c:v>
                </c:pt>
                <c:pt idx="179">
                  <c:v>-10</c:v>
                </c:pt>
                <c:pt idx="180">
                  <c:v>1.0500000000000007</c:v>
                </c:pt>
                <c:pt idx="181">
                  <c:v>1.0500000000000007</c:v>
                </c:pt>
                <c:pt idx="182">
                  <c:v>-10</c:v>
                </c:pt>
                <c:pt idx="183">
                  <c:v>-10</c:v>
                </c:pt>
                <c:pt idx="184">
                  <c:v>1.0500000000000007</c:v>
                </c:pt>
                <c:pt idx="185">
                  <c:v>-10</c:v>
                </c:pt>
                <c:pt idx="186">
                  <c:v>-10</c:v>
                </c:pt>
                <c:pt idx="187">
                  <c:v>1.0500000000000007</c:v>
                </c:pt>
                <c:pt idx="188">
                  <c:v>1.0500000000000007</c:v>
                </c:pt>
                <c:pt idx="189">
                  <c:v>1.0500000000000007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1.0500000000000007</c:v>
                </c:pt>
                <c:pt idx="196">
                  <c:v>-10</c:v>
                </c:pt>
                <c:pt idx="197">
                  <c:v>1.0500000000000007</c:v>
                </c:pt>
                <c:pt idx="198">
                  <c:v>1.0500000000000007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1.0500000000000007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1.0500000000000007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1.0500000000000007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1.0500000000000007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1.0500000000000007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1.0500000000000007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1.0500000000000007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3684992"/>
        <c:axId val="63686528"/>
      </c:radarChart>
      <c:catAx>
        <c:axId val="63684992"/>
        <c:scaling>
          <c:orientation val="minMax"/>
        </c:scaling>
        <c:axPos val="b"/>
        <c:majorGridlines/>
        <c:tickLblPos val="nextTo"/>
        <c:crossAx val="63686528"/>
        <c:crosses val="autoZero"/>
        <c:auto val="1"/>
        <c:lblAlgn val="ctr"/>
        <c:lblOffset val="100"/>
      </c:catAx>
      <c:valAx>
        <c:axId val="63686528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3684992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Sheet1!$O$2:$O$522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1.0500000000000007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1.0500000000000007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1.0500000000000007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1.0500000000000007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1.0500000000000007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1.0500000000000007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1.0500000000000007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1.0500000000000007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1.0500000000000007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1.0500000000000007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1.0500000000000007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1.0500000000000007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1.0500000000000007</c:v>
                </c:pt>
                <c:pt idx="162">
                  <c:v>-10</c:v>
                </c:pt>
                <c:pt idx="163">
                  <c:v>-10</c:v>
                </c:pt>
                <c:pt idx="164">
                  <c:v>1.0500000000000007</c:v>
                </c:pt>
                <c:pt idx="165">
                  <c:v>-10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-10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-10</c:v>
                </c:pt>
                <c:pt idx="177">
                  <c:v>-10</c:v>
                </c:pt>
                <c:pt idx="178">
                  <c:v>-10</c:v>
                </c:pt>
                <c:pt idx="179">
                  <c:v>-10</c:v>
                </c:pt>
                <c:pt idx="180">
                  <c:v>-10</c:v>
                </c:pt>
                <c:pt idx="181">
                  <c:v>-10</c:v>
                </c:pt>
                <c:pt idx="182">
                  <c:v>-10</c:v>
                </c:pt>
                <c:pt idx="183">
                  <c:v>-10</c:v>
                </c:pt>
                <c:pt idx="184">
                  <c:v>-10</c:v>
                </c:pt>
                <c:pt idx="185">
                  <c:v>1.0500000000000007</c:v>
                </c:pt>
                <c:pt idx="186">
                  <c:v>-10</c:v>
                </c:pt>
                <c:pt idx="187">
                  <c:v>-10</c:v>
                </c:pt>
                <c:pt idx="188">
                  <c:v>-10</c:v>
                </c:pt>
                <c:pt idx="189">
                  <c:v>-10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-10</c:v>
                </c:pt>
                <c:pt idx="196">
                  <c:v>-10</c:v>
                </c:pt>
                <c:pt idx="197">
                  <c:v>-10</c:v>
                </c:pt>
                <c:pt idx="198">
                  <c:v>-10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1.0500000000000007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1.0500000000000007</c:v>
                </c:pt>
                <c:pt idx="227">
                  <c:v>1.0500000000000007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1.0500000000000007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1.0500000000000007</c:v>
                </c:pt>
                <c:pt idx="265">
                  <c:v>-10</c:v>
                </c:pt>
                <c:pt idx="266">
                  <c:v>-10</c:v>
                </c:pt>
                <c:pt idx="267">
                  <c:v>1.0500000000000007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1.0500000000000007</c:v>
                </c:pt>
                <c:pt idx="278">
                  <c:v>-10</c:v>
                </c:pt>
                <c:pt idx="279">
                  <c:v>1.0500000000000007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1.0500000000000007</c:v>
                </c:pt>
                <c:pt idx="288">
                  <c:v>1.0500000000000007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1.0500000000000007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1.0500000000000007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1.0500000000000007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1.0500000000000007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1.0500000000000007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1.0500000000000007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1.0500000000000007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1.0500000000000007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1.0500000000000007</c:v>
                </c:pt>
                <c:pt idx="386">
                  <c:v>1.0500000000000007</c:v>
                </c:pt>
                <c:pt idx="387">
                  <c:v>-10</c:v>
                </c:pt>
                <c:pt idx="388">
                  <c:v>1.0500000000000007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1.0500000000000007</c:v>
                </c:pt>
                <c:pt idx="406">
                  <c:v>1.0500000000000007</c:v>
                </c:pt>
                <c:pt idx="407">
                  <c:v>-10</c:v>
                </c:pt>
                <c:pt idx="408">
                  <c:v>-10</c:v>
                </c:pt>
                <c:pt idx="409">
                  <c:v>1.0500000000000007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1.0500000000000007</c:v>
                </c:pt>
                <c:pt idx="428">
                  <c:v>-10</c:v>
                </c:pt>
                <c:pt idx="429">
                  <c:v>1.0500000000000007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1.0500000000000007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1.0500000000000007</c:v>
                </c:pt>
                <c:pt idx="439">
                  <c:v>-10</c:v>
                </c:pt>
                <c:pt idx="440">
                  <c:v>1.0500000000000007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1.0500000000000007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1.0500000000000007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Sheet1!$P$2:$P$522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0.94999999999999962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0.94999999999999962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0.94999999999999962</c:v>
                </c:pt>
                <c:pt idx="60">
                  <c:v>-10</c:v>
                </c:pt>
                <c:pt idx="61">
                  <c:v>-10</c:v>
                </c:pt>
                <c:pt idx="62">
                  <c:v>0.94999999999999962</c:v>
                </c:pt>
                <c:pt idx="63">
                  <c:v>-10</c:v>
                </c:pt>
                <c:pt idx="64">
                  <c:v>0.94999999999999962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0.94999999999999962</c:v>
                </c:pt>
                <c:pt idx="75">
                  <c:v>0.94999999999999962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0.94999999999999962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-10</c:v>
                </c:pt>
                <c:pt idx="160">
                  <c:v>-10</c:v>
                </c:pt>
                <c:pt idx="161">
                  <c:v>-10</c:v>
                </c:pt>
                <c:pt idx="162">
                  <c:v>0.94999999999999962</c:v>
                </c:pt>
                <c:pt idx="163">
                  <c:v>0.94999999999999962</c:v>
                </c:pt>
                <c:pt idx="164">
                  <c:v>-10</c:v>
                </c:pt>
                <c:pt idx="165">
                  <c:v>0.94999999999999962</c:v>
                </c:pt>
                <c:pt idx="166">
                  <c:v>0.94999999999999962</c:v>
                </c:pt>
                <c:pt idx="167">
                  <c:v>-10</c:v>
                </c:pt>
                <c:pt idx="168">
                  <c:v>-10</c:v>
                </c:pt>
                <c:pt idx="169">
                  <c:v>0.94999999999999962</c:v>
                </c:pt>
                <c:pt idx="170">
                  <c:v>0.94999999999999962</c:v>
                </c:pt>
                <c:pt idx="171">
                  <c:v>-10</c:v>
                </c:pt>
                <c:pt idx="172">
                  <c:v>0.94999999999999962</c:v>
                </c:pt>
                <c:pt idx="173">
                  <c:v>0.94999999999999962</c:v>
                </c:pt>
                <c:pt idx="174">
                  <c:v>0.94999999999999962</c:v>
                </c:pt>
                <c:pt idx="175">
                  <c:v>0.94999999999999962</c:v>
                </c:pt>
                <c:pt idx="176">
                  <c:v>0.94999999999999962</c:v>
                </c:pt>
                <c:pt idx="177">
                  <c:v>0.94999999999999962</c:v>
                </c:pt>
                <c:pt idx="178">
                  <c:v>0.94999999999999962</c:v>
                </c:pt>
                <c:pt idx="179">
                  <c:v>0.94999999999999962</c:v>
                </c:pt>
                <c:pt idx="180">
                  <c:v>0.94999999999999962</c:v>
                </c:pt>
                <c:pt idx="181">
                  <c:v>0.94999999999999962</c:v>
                </c:pt>
                <c:pt idx="182">
                  <c:v>0.94999999999999962</c:v>
                </c:pt>
                <c:pt idx="183">
                  <c:v>0.94999999999999962</c:v>
                </c:pt>
                <c:pt idx="184">
                  <c:v>0.94999999999999962</c:v>
                </c:pt>
                <c:pt idx="185">
                  <c:v>0.94999999999999962</c:v>
                </c:pt>
                <c:pt idx="186">
                  <c:v>0.94999999999999962</c:v>
                </c:pt>
                <c:pt idx="187">
                  <c:v>0.94999999999999962</c:v>
                </c:pt>
                <c:pt idx="188">
                  <c:v>0.94999999999999962</c:v>
                </c:pt>
                <c:pt idx="189">
                  <c:v>0.94999999999999962</c:v>
                </c:pt>
                <c:pt idx="190">
                  <c:v>0.94999999999999962</c:v>
                </c:pt>
                <c:pt idx="191">
                  <c:v>0.94999999999999962</c:v>
                </c:pt>
                <c:pt idx="192">
                  <c:v>-10</c:v>
                </c:pt>
                <c:pt idx="193">
                  <c:v>0.94999999999999962</c:v>
                </c:pt>
                <c:pt idx="194">
                  <c:v>0.94999999999999962</c:v>
                </c:pt>
                <c:pt idx="195">
                  <c:v>0.94999999999999962</c:v>
                </c:pt>
                <c:pt idx="196">
                  <c:v>0.94999999999999962</c:v>
                </c:pt>
                <c:pt idx="197">
                  <c:v>0.94999999999999962</c:v>
                </c:pt>
                <c:pt idx="198">
                  <c:v>0.94999999999999962</c:v>
                </c:pt>
                <c:pt idx="199">
                  <c:v>0.94999999999999962</c:v>
                </c:pt>
                <c:pt idx="200">
                  <c:v>-10</c:v>
                </c:pt>
                <c:pt idx="201">
                  <c:v>0.94999999999999962</c:v>
                </c:pt>
                <c:pt idx="202">
                  <c:v>-10</c:v>
                </c:pt>
                <c:pt idx="203">
                  <c:v>-10</c:v>
                </c:pt>
                <c:pt idx="204">
                  <c:v>0.94999999999999962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0.94999999999999962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0.94999999999999962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0.94999999999999962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0.94999999999999962</c:v>
                </c:pt>
                <c:pt idx="369">
                  <c:v>0.94999999999999962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0.94999999999999962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0.94999999999999962</c:v>
                </c:pt>
                <c:pt idx="424">
                  <c:v>-10</c:v>
                </c:pt>
                <c:pt idx="425">
                  <c:v>0.94999999999999962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0.94999999999999962</c:v>
                </c:pt>
                <c:pt idx="434">
                  <c:v>-10</c:v>
                </c:pt>
                <c:pt idx="435">
                  <c:v>0.94999999999999962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0.94999999999999962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-10</c:v>
                </c:pt>
                <c:pt idx="464">
                  <c:v>-10</c:v>
                </c:pt>
                <c:pt idx="465">
                  <c:v>-10</c:v>
                </c:pt>
                <c:pt idx="466">
                  <c:v>-10</c:v>
                </c:pt>
                <c:pt idx="467">
                  <c:v>-10</c:v>
                </c:pt>
                <c:pt idx="468">
                  <c:v>-10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0.94999999999999962</c:v>
                </c:pt>
                <c:pt idx="497">
                  <c:v>-10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0.94999999999999962</c:v>
                </c:pt>
                <c:pt idx="511">
                  <c:v>-10</c:v>
                </c:pt>
                <c:pt idx="512">
                  <c:v>-10</c:v>
                </c:pt>
                <c:pt idx="513">
                  <c:v>0.94999999999999962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4762624"/>
        <c:axId val="64764544"/>
      </c:radarChart>
      <c:catAx>
        <c:axId val="64762624"/>
        <c:scaling>
          <c:orientation val="minMax"/>
        </c:scaling>
        <c:axPos val="b"/>
        <c:majorGridlines/>
        <c:tickLblPos val="nextTo"/>
        <c:crossAx val="64764544"/>
        <c:crosses val="autoZero"/>
        <c:auto val="1"/>
        <c:lblAlgn val="ctr"/>
        <c:lblOffset val="100"/>
      </c:catAx>
      <c:valAx>
        <c:axId val="64764544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4762624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Sheet1!$O$2:$O$522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1.0500000000000007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1.0500000000000007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1.0500000000000007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1.0500000000000007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1.0500000000000007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1.0500000000000007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1.0500000000000007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1.0500000000000007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1.0500000000000007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1.0500000000000007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1.0500000000000007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1.0500000000000007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1.0500000000000007</c:v>
                </c:pt>
                <c:pt idx="162">
                  <c:v>-10</c:v>
                </c:pt>
                <c:pt idx="163">
                  <c:v>-10</c:v>
                </c:pt>
                <c:pt idx="164">
                  <c:v>1.0500000000000007</c:v>
                </c:pt>
                <c:pt idx="165">
                  <c:v>-10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-10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-10</c:v>
                </c:pt>
                <c:pt idx="177">
                  <c:v>-10</c:v>
                </c:pt>
                <c:pt idx="178">
                  <c:v>-10</c:v>
                </c:pt>
                <c:pt idx="179">
                  <c:v>-10</c:v>
                </c:pt>
                <c:pt idx="180">
                  <c:v>-10</c:v>
                </c:pt>
                <c:pt idx="181">
                  <c:v>-10</c:v>
                </c:pt>
                <c:pt idx="182">
                  <c:v>-10</c:v>
                </c:pt>
                <c:pt idx="183">
                  <c:v>-10</c:v>
                </c:pt>
                <c:pt idx="184">
                  <c:v>-10</c:v>
                </c:pt>
                <c:pt idx="185">
                  <c:v>1.0500000000000007</c:v>
                </c:pt>
                <c:pt idx="186">
                  <c:v>-10</c:v>
                </c:pt>
                <c:pt idx="187">
                  <c:v>-10</c:v>
                </c:pt>
                <c:pt idx="188">
                  <c:v>-10</c:v>
                </c:pt>
                <c:pt idx="189">
                  <c:v>-10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-10</c:v>
                </c:pt>
                <c:pt idx="196">
                  <c:v>-10</c:v>
                </c:pt>
                <c:pt idx="197">
                  <c:v>-10</c:v>
                </c:pt>
                <c:pt idx="198">
                  <c:v>-10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1.0500000000000007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1.0500000000000007</c:v>
                </c:pt>
                <c:pt idx="227">
                  <c:v>1.0500000000000007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1.0500000000000007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1.0500000000000007</c:v>
                </c:pt>
                <c:pt idx="265">
                  <c:v>-10</c:v>
                </c:pt>
                <c:pt idx="266">
                  <c:v>-10</c:v>
                </c:pt>
                <c:pt idx="267">
                  <c:v>1.0500000000000007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1.0500000000000007</c:v>
                </c:pt>
                <c:pt idx="278">
                  <c:v>-10</c:v>
                </c:pt>
                <c:pt idx="279">
                  <c:v>1.0500000000000007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1.0500000000000007</c:v>
                </c:pt>
                <c:pt idx="288">
                  <c:v>1.0500000000000007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1.0500000000000007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1.0500000000000007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1.0500000000000007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1.0500000000000007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1.0500000000000007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1.0500000000000007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1.0500000000000007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1.0500000000000007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1.0500000000000007</c:v>
                </c:pt>
                <c:pt idx="386">
                  <c:v>1.0500000000000007</c:v>
                </c:pt>
                <c:pt idx="387">
                  <c:v>-10</c:v>
                </c:pt>
                <c:pt idx="388">
                  <c:v>1.0500000000000007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1.0500000000000007</c:v>
                </c:pt>
                <c:pt idx="406">
                  <c:v>1.0500000000000007</c:v>
                </c:pt>
                <c:pt idx="407">
                  <c:v>-10</c:v>
                </c:pt>
                <c:pt idx="408">
                  <c:v>-10</c:v>
                </c:pt>
                <c:pt idx="409">
                  <c:v>1.0500000000000007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1.0500000000000007</c:v>
                </c:pt>
                <c:pt idx="428">
                  <c:v>-10</c:v>
                </c:pt>
                <c:pt idx="429">
                  <c:v>1.0500000000000007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1.0500000000000007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1.0500000000000007</c:v>
                </c:pt>
                <c:pt idx="439">
                  <c:v>-10</c:v>
                </c:pt>
                <c:pt idx="440">
                  <c:v>1.0500000000000007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1.0500000000000007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1.0500000000000007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Sheet1!$P$2:$P$522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0.94999999999999962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0.94999999999999962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0.94999999999999962</c:v>
                </c:pt>
                <c:pt idx="60">
                  <c:v>-10</c:v>
                </c:pt>
                <c:pt idx="61">
                  <c:v>-10</c:v>
                </c:pt>
                <c:pt idx="62">
                  <c:v>0.94999999999999962</c:v>
                </c:pt>
                <c:pt idx="63">
                  <c:v>-10</c:v>
                </c:pt>
                <c:pt idx="64">
                  <c:v>0.94999999999999962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0.94999999999999962</c:v>
                </c:pt>
                <c:pt idx="75">
                  <c:v>0.94999999999999962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0.94999999999999962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-10</c:v>
                </c:pt>
                <c:pt idx="160">
                  <c:v>-10</c:v>
                </c:pt>
                <c:pt idx="161">
                  <c:v>-10</c:v>
                </c:pt>
                <c:pt idx="162">
                  <c:v>0.94999999999999962</c:v>
                </c:pt>
                <c:pt idx="163">
                  <c:v>0.94999999999999962</c:v>
                </c:pt>
                <c:pt idx="164">
                  <c:v>-10</c:v>
                </c:pt>
                <c:pt idx="165">
                  <c:v>0.94999999999999962</c:v>
                </c:pt>
                <c:pt idx="166">
                  <c:v>0.94999999999999962</c:v>
                </c:pt>
                <c:pt idx="167">
                  <c:v>-10</c:v>
                </c:pt>
                <c:pt idx="168">
                  <c:v>-10</c:v>
                </c:pt>
                <c:pt idx="169">
                  <c:v>0.94999999999999962</c:v>
                </c:pt>
                <c:pt idx="170">
                  <c:v>0.94999999999999962</c:v>
                </c:pt>
                <c:pt idx="171">
                  <c:v>-10</c:v>
                </c:pt>
                <c:pt idx="172">
                  <c:v>0.94999999999999962</c:v>
                </c:pt>
                <c:pt idx="173">
                  <c:v>0.94999999999999962</c:v>
                </c:pt>
                <c:pt idx="174">
                  <c:v>0.94999999999999962</c:v>
                </c:pt>
                <c:pt idx="175">
                  <c:v>0.94999999999999962</c:v>
                </c:pt>
                <c:pt idx="176">
                  <c:v>0.94999999999999962</c:v>
                </c:pt>
                <c:pt idx="177">
                  <c:v>0.94999999999999962</c:v>
                </c:pt>
                <c:pt idx="178">
                  <c:v>0.94999999999999962</c:v>
                </c:pt>
                <c:pt idx="179">
                  <c:v>0.94999999999999962</c:v>
                </c:pt>
                <c:pt idx="180">
                  <c:v>0.94999999999999962</c:v>
                </c:pt>
                <c:pt idx="181">
                  <c:v>0.94999999999999962</c:v>
                </c:pt>
                <c:pt idx="182">
                  <c:v>0.94999999999999962</c:v>
                </c:pt>
                <c:pt idx="183">
                  <c:v>0.94999999999999962</c:v>
                </c:pt>
                <c:pt idx="184">
                  <c:v>0.94999999999999962</c:v>
                </c:pt>
                <c:pt idx="185">
                  <c:v>0.94999999999999962</c:v>
                </c:pt>
                <c:pt idx="186">
                  <c:v>0.94999999999999962</c:v>
                </c:pt>
                <c:pt idx="187">
                  <c:v>0.94999999999999962</c:v>
                </c:pt>
                <c:pt idx="188">
                  <c:v>0.94999999999999962</c:v>
                </c:pt>
                <c:pt idx="189">
                  <c:v>0.94999999999999962</c:v>
                </c:pt>
                <c:pt idx="190">
                  <c:v>0.94999999999999962</c:v>
                </c:pt>
                <c:pt idx="191">
                  <c:v>0.94999999999999962</c:v>
                </c:pt>
                <c:pt idx="192">
                  <c:v>-10</c:v>
                </c:pt>
                <c:pt idx="193">
                  <c:v>0.94999999999999962</c:v>
                </c:pt>
                <c:pt idx="194">
                  <c:v>0.94999999999999962</c:v>
                </c:pt>
                <c:pt idx="195">
                  <c:v>0.94999999999999962</c:v>
                </c:pt>
                <c:pt idx="196">
                  <c:v>0.94999999999999962</c:v>
                </c:pt>
                <c:pt idx="197">
                  <c:v>0.94999999999999962</c:v>
                </c:pt>
                <c:pt idx="198">
                  <c:v>0.94999999999999962</c:v>
                </c:pt>
                <c:pt idx="199">
                  <c:v>0.94999999999999962</c:v>
                </c:pt>
                <c:pt idx="200">
                  <c:v>-10</c:v>
                </c:pt>
                <c:pt idx="201">
                  <c:v>0.94999999999999962</c:v>
                </c:pt>
                <c:pt idx="202">
                  <c:v>-10</c:v>
                </c:pt>
                <c:pt idx="203">
                  <c:v>-10</c:v>
                </c:pt>
                <c:pt idx="204">
                  <c:v>0.94999999999999962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0.94999999999999962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0.94999999999999962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0.94999999999999962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0.94999999999999962</c:v>
                </c:pt>
                <c:pt idx="369">
                  <c:v>0.94999999999999962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0.94999999999999962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0.94999999999999962</c:v>
                </c:pt>
                <c:pt idx="424">
                  <c:v>-10</c:v>
                </c:pt>
                <c:pt idx="425">
                  <c:v>0.94999999999999962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0.94999999999999962</c:v>
                </c:pt>
                <c:pt idx="434">
                  <c:v>-10</c:v>
                </c:pt>
                <c:pt idx="435">
                  <c:v>0.94999999999999962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0.94999999999999962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-10</c:v>
                </c:pt>
                <c:pt idx="464">
                  <c:v>-10</c:v>
                </c:pt>
                <c:pt idx="465">
                  <c:v>-10</c:v>
                </c:pt>
                <c:pt idx="466">
                  <c:v>-10</c:v>
                </c:pt>
                <c:pt idx="467">
                  <c:v>-10</c:v>
                </c:pt>
                <c:pt idx="468">
                  <c:v>-10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0.94999999999999962</c:v>
                </c:pt>
                <c:pt idx="497">
                  <c:v>-10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0.94999999999999962</c:v>
                </c:pt>
                <c:pt idx="511">
                  <c:v>-10</c:v>
                </c:pt>
                <c:pt idx="512">
                  <c:v>-10</c:v>
                </c:pt>
                <c:pt idx="513">
                  <c:v>0.94999999999999962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4815104"/>
        <c:axId val="64817024"/>
      </c:radarChart>
      <c:catAx>
        <c:axId val="64815104"/>
        <c:scaling>
          <c:orientation val="minMax"/>
        </c:scaling>
        <c:axPos val="b"/>
        <c:majorGridlines/>
        <c:tickLblPos val="nextTo"/>
        <c:crossAx val="64817024"/>
        <c:crosses val="autoZero"/>
        <c:auto val="1"/>
        <c:lblAlgn val="ctr"/>
        <c:lblOffset val="100"/>
      </c:catAx>
      <c:valAx>
        <c:axId val="64817024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4815104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Sheet1!$Q$2:$Q$522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1.0500000000000007</c:v>
                </c:pt>
                <c:pt idx="4">
                  <c:v>-10</c:v>
                </c:pt>
                <c:pt idx="5">
                  <c:v>1.0500000000000007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1.0500000000000007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1.0500000000000007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1.0500000000000007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1.0500000000000007</c:v>
                </c:pt>
                <c:pt idx="145">
                  <c:v>-10</c:v>
                </c:pt>
                <c:pt idx="146">
                  <c:v>-10</c:v>
                </c:pt>
                <c:pt idx="147">
                  <c:v>1.0500000000000007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1.0500000000000007</c:v>
                </c:pt>
                <c:pt idx="161">
                  <c:v>-10</c:v>
                </c:pt>
                <c:pt idx="162">
                  <c:v>1.0500000000000007</c:v>
                </c:pt>
                <c:pt idx="163">
                  <c:v>-10</c:v>
                </c:pt>
                <c:pt idx="164">
                  <c:v>-10</c:v>
                </c:pt>
                <c:pt idx="165">
                  <c:v>1.0500000000000007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1.0500000000000007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1.0500000000000007</c:v>
                </c:pt>
                <c:pt idx="176">
                  <c:v>1.0500000000000007</c:v>
                </c:pt>
                <c:pt idx="177">
                  <c:v>1.0500000000000007</c:v>
                </c:pt>
                <c:pt idx="178">
                  <c:v>1.0500000000000007</c:v>
                </c:pt>
                <c:pt idx="179">
                  <c:v>-10</c:v>
                </c:pt>
                <c:pt idx="180">
                  <c:v>1.0500000000000007</c:v>
                </c:pt>
                <c:pt idx="181">
                  <c:v>1.0500000000000007</c:v>
                </c:pt>
                <c:pt idx="182">
                  <c:v>-10</c:v>
                </c:pt>
                <c:pt idx="183">
                  <c:v>-10</c:v>
                </c:pt>
                <c:pt idx="184">
                  <c:v>1.0500000000000007</c:v>
                </c:pt>
                <c:pt idx="185">
                  <c:v>-10</c:v>
                </c:pt>
                <c:pt idx="186">
                  <c:v>-10</c:v>
                </c:pt>
                <c:pt idx="187">
                  <c:v>1.0500000000000007</c:v>
                </c:pt>
                <c:pt idx="188">
                  <c:v>1.0500000000000007</c:v>
                </c:pt>
                <c:pt idx="189">
                  <c:v>1.0500000000000007</c:v>
                </c:pt>
                <c:pt idx="190">
                  <c:v>-10</c:v>
                </c:pt>
                <c:pt idx="191">
                  <c:v>1.0500000000000007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1.0500000000000007</c:v>
                </c:pt>
                <c:pt idx="196">
                  <c:v>-10</c:v>
                </c:pt>
                <c:pt idx="197">
                  <c:v>1.0500000000000007</c:v>
                </c:pt>
                <c:pt idx="198">
                  <c:v>1.0500000000000007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1.0500000000000007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1.0500000000000007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1.0500000000000007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1.0500000000000007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1.0500000000000007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1.0500000000000007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1.0500000000000007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1.0500000000000007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1.0500000000000007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1.0500000000000007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1.0500000000000007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1.0500000000000007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1.0500000000000007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1.0500000000000007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1.0500000000000007</c:v>
                </c:pt>
                <c:pt idx="464">
                  <c:v>-10</c:v>
                </c:pt>
                <c:pt idx="465">
                  <c:v>1.0500000000000007</c:v>
                </c:pt>
                <c:pt idx="466">
                  <c:v>-10</c:v>
                </c:pt>
                <c:pt idx="467">
                  <c:v>1.0500000000000007</c:v>
                </c:pt>
                <c:pt idx="468">
                  <c:v>1.0500000000000007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1.0500000000000007</c:v>
                </c:pt>
                <c:pt idx="497">
                  <c:v>-10</c:v>
                </c:pt>
                <c:pt idx="498">
                  <c:v>-10</c:v>
                </c:pt>
                <c:pt idx="499">
                  <c:v>1.0500000000000007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1.0500000000000007</c:v>
                </c:pt>
                <c:pt idx="511">
                  <c:v>-10</c:v>
                </c:pt>
                <c:pt idx="512">
                  <c:v>-10</c:v>
                </c:pt>
                <c:pt idx="513">
                  <c:v>1.0500000000000007</c:v>
                </c:pt>
                <c:pt idx="514">
                  <c:v>-10</c:v>
                </c:pt>
                <c:pt idx="515">
                  <c:v>-10</c:v>
                </c:pt>
                <c:pt idx="516">
                  <c:v>1.0500000000000007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Sheet1!$R$2:$R$522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-10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-10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-10</c:v>
                </c:pt>
                <c:pt idx="160">
                  <c:v>-10</c:v>
                </c:pt>
                <c:pt idx="161">
                  <c:v>-10</c:v>
                </c:pt>
                <c:pt idx="162">
                  <c:v>-10</c:v>
                </c:pt>
                <c:pt idx="163">
                  <c:v>0.94999999999999962</c:v>
                </c:pt>
                <c:pt idx="164">
                  <c:v>0.94999999999999962</c:v>
                </c:pt>
                <c:pt idx="165">
                  <c:v>-10</c:v>
                </c:pt>
                <c:pt idx="166">
                  <c:v>0.94999999999999962</c:v>
                </c:pt>
                <c:pt idx="167">
                  <c:v>0.94999999999999962</c:v>
                </c:pt>
                <c:pt idx="168">
                  <c:v>0.94999999999999962</c:v>
                </c:pt>
                <c:pt idx="169">
                  <c:v>0.94999999999999962</c:v>
                </c:pt>
                <c:pt idx="170">
                  <c:v>0.94999999999999962</c:v>
                </c:pt>
                <c:pt idx="171">
                  <c:v>0.94999999999999962</c:v>
                </c:pt>
                <c:pt idx="172">
                  <c:v>0.94999999999999962</c:v>
                </c:pt>
                <c:pt idx="173">
                  <c:v>0.94999999999999962</c:v>
                </c:pt>
                <c:pt idx="174">
                  <c:v>0.94999999999999962</c:v>
                </c:pt>
                <c:pt idx="175">
                  <c:v>0.94999999999999962</c:v>
                </c:pt>
                <c:pt idx="176">
                  <c:v>0.94999999999999962</c:v>
                </c:pt>
                <c:pt idx="177">
                  <c:v>-10</c:v>
                </c:pt>
                <c:pt idx="178">
                  <c:v>-10</c:v>
                </c:pt>
                <c:pt idx="179">
                  <c:v>0.94999999999999962</c:v>
                </c:pt>
                <c:pt idx="180">
                  <c:v>0.94999999999999962</c:v>
                </c:pt>
                <c:pt idx="181">
                  <c:v>0.94999999999999962</c:v>
                </c:pt>
                <c:pt idx="182">
                  <c:v>0.94999999999999962</c:v>
                </c:pt>
                <c:pt idx="183">
                  <c:v>0.94999999999999962</c:v>
                </c:pt>
                <c:pt idx="184">
                  <c:v>0.94999999999999962</c:v>
                </c:pt>
                <c:pt idx="185">
                  <c:v>0.94999999999999962</c:v>
                </c:pt>
                <c:pt idx="186">
                  <c:v>0.94999999999999962</c:v>
                </c:pt>
                <c:pt idx="187">
                  <c:v>0.94999999999999962</c:v>
                </c:pt>
                <c:pt idx="188">
                  <c:v>0.94999999999999962</c:v>
                </c:pt>
                <c:pt idx="189">
                  <c:v>0.94999999999999962</c:v>
                </c:pt>
                <c:pt idx="190">
                  <c:v>0.94999999999999962</c:v>
                </c:pt>
                <c:pt idx="191">
                  <c:v>0.94999999999999962</c:v>
                </c:pt>
                <c:pt idx="192">
                  <c:v>0.94999999999999962</c:v>
                </c:pt>
                <c:pt idx="193">
                  <c:v>0.94999999999999962</c:v>
                </c:pt>
                <c:pt idx="194">
                  <c:v>-10</c:v>
                </c:pt>
                <c:pt idx="195">
                  <c:v>0.94999999999999962</c:v>
                </c:pt>
                <c:pt idx="196">
                  <c:v>-10</c:v>
                </c:pt>
                <c:pt idx="197">
                  <c:v>0.94999999999999962</c:v>
                </c:pt>
                <c:pt idx="198">
                  <c:v>0.94999999999999962</c:v>
                </c:pt>
                <c:pt idx="199">
                  <c:v>0.94999999999999962</c:v>
                </c:pt>
                <c:pt idx="200">
                  <c:v>0.94999999999999962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-10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-10</c:v>
                </c:pt>
                <c:pt idx="455">
                  <c:v>0.94999999999999962</c:v>
                </c:pt>
                <c:pt idx="456">
                  <c:v>-10</c:v>
                </c:pt>
                <c:pt idx="457">
                  <c:v>-10</c:v>
                </c:pt>
                <c:pt idx="458">
                  <c:v>0.94999999999999962</c:v>
                </c:pt>
                <c:pt idx="459">
                  <c:v>-10</c:v>
                </c:pt>
                <c:pt idx="460">
                  <c:v>-10</c:v>
                </c:pt>
                <c:pt idx="461">
                  <c:v>0.94999999999999962</c:v>
                </c:pt>
                <c:pt idx="462">
                  <c:v>0.94999999999999962</c:v>
                </c:pt>
                <c:pt idx="463">
                  <c:v>-10</c:v>
                </c:pt>
                <c:pt idx="464">
                  <c:v>0.94999999999999962</c:v>
                </c:pt>
                <c:pt idx="465">
                  <c:v>-10</c:v>
                </c:pt>
                <c:pt idx="466">
                  <c:v>-10</c:v>
                </c:pt>
                <c:pt idx="467">
                  <c:v>0.94999999999999962</c:v>
                </c:pt>
                <c:pt idx="468">
                  <c:v>-10</c:v>
                </c:pt>
                <c:pt idx="469">
                  <c:v>-10</c:v>
                </c:pt>
                <c:pt idx="470">
                  <c:v>0.94999999999999962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0.94999999999999962</c:v>
                </c:pt>
                <c:pt idx="475">
                  <c:v>0.94999999999999962</c:v>
                </c:pt>
                <c:pt idx="476">
                  <c:v>-10</c:v>
                </c:pt>
                <c:pt idx="477">
                  <c:v>0.94999999999999962</c:v>
                </c:pt>
                <c:pt idx="478">
                  <c:v>0.94999999999999962</c:v>
                </c:pt>
                <c:pt idx="479">
                  <c:v>0.94999999999999962</c:v>
                </c:pt>
                <c:pt idx="480">
                  <c:v>-10</c:v>
                </c:pt>
                <c:pt idx="481">
                  <c:v>0.94999999999999962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-10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4951424"/>
        <c:axId val="64953344"/>
      </c:radarChart>
      <c:catAx>
        <c:axId val="64951424"/>
        <c:scaling>
          <c:orientation val="minMax"/>
        </c:scaling>
        <c:axPos val="b"/>
        <c:majorGridlines/>
        <c:tickLblPos val="nextTo"/>
        <c:crossAx val="64953344"/>
        <c:crosses val="autoZero"/>
        <c:auto val="1"/>
        <c:lblAlgn val="ctr"/>
        <c:lblOffset val="100"/>
      </c:catAx>
      <c:valAx>
        <c:axId val="64953344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4951424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Sheet1!$O$2:$O$522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1.0500000000000007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1.0500000000000007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1.0500000000000007</c:v>
                </c:pt>
                <c:pt idx="22">
                  <c:v>-10</c:v>
                </c:pt>
                <c:pt idx="23">
                  <c:v>1.0500000000000007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1.0500000000000007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1.0500000000000007</c:v>
                </c:pt>
                <c:pt idx="48">
                  <c:v>-10</c:v>
                </c:pt>
                <c:pt idx="49">
                  <c:v>-10</c:v>
                </c:pt>
                <c:pt idx="50">
                  <c:v>1.0500000000000007</c:v>
                </c:pt>
                <c:pt idx="51">
                  <c:v>1.0500000000000007</c:v>
                </c:pt>
                <c:pt idx="52">
                  <c:v>-10</c:v>
                </c:pt>
                <c:pt idx="53">
                  <c:v>1.0500000000000007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1.0500000000000007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1.0500000000000007</c:v>
                </c:pt>
                <c:pt idx="74">
                  <c:v>1.0500000000000007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1.0500000000000007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1.0500000000000007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1.0500000000000007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1.0500000000000007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1.0500000000000007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1.0500000000000007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1.0500000000000007</c:v>
                </c:pt>
                <c:pt idx="141">
                  <c:v>-10</c:v>
                </c:pt>
                <c:pt idx="142">
                  <c:v>-10</c:v>
                </c:pt>
                <c:pt idx="143">
                  <c:v>1.0500000000000007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1.0500000000000007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1.0500000000000007</c:v>
                </c:pt>
                <c:pt idx="157">
                  <c:v>-10</c:v>
                </c:pt>
                <c:pt idx="158">
                  <c:v>-10</c:v>
                </c:pt>
                <c:pt idx="159">
                  <c:v>-10</c:v>
                </c:pt>
                <c:pt idx="160">
                  <c:v>-10</c:v>
                </c:pt>
                <c:pt idx="161">
                  <c:v>1.0500000000000007</c:v>
                </c:pt>
                <c:pt idx="162">
                  <c:v>-10</c:v>
                </c:pt>
                <c:pt idx="163">
                  <c:v>-10</c:v>
                </c:pt>
                <c:pt idx="164">
                  <c:v>1.0500000000000007</c:v>
                </c:pt>
                <c:pt idx="165">
                  <c:v>-10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-10</c:v>
                </c:pt>
                <c:pt idx="170">
                  <c:v>-10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-10</c:v>
                </c:pt>
                <c:pt idx="176">
                  <c:v>-10</c:v>
                </c:pt>
                <c:pt idx="177">
                  <c:v>-10</c:v>
                </c:pt>
                <c:pt idx="178">
                  <c:v>-10</c:v>
                </c:pt>
                <c:pt idx="179">
                  <c:v>1.0500000000000007</c:v>
                </c:pt>
                <c:pt idx="180">
                  <c:v>-10</c:v>
                </c:pt>
                <c:pt idx="181">
                  <c:v>-10</c:v>
                </c:pt>
                <c:pt idx="182">
                  <c:v>-10</c:v>
                </c:pt>
                <c:pt idx="183">
                  <c:v>-10</c:v>
                </c:pt>
                <c:pt idx="184">
                  <c:v>-10</c:v>
                </c:pt>
                <c:pt idx="185">
                  <c:v>-10</c:v>
                </c:pt>
                <c:pt idx="186">
                  <c:v>-10</c:v>
                </c:pt>
                <c:pt idx="187">
                  <c:v>-10</c:v>
                </c:pt>
                <c:pt idx="188">
                  <c:v>-10</c:v>
                </c:pt>
                <c:pt idx="189">
                  <c:v>-10</c:v>
                </c:pt>
                <c:pt idx="190">
                  <c:v>-10</c:v>
                </c:pt>
                <c:pt idx="191">
                  <c:v>-10</c:v>
                </c:pt>
                <c:pt idx="192">
                  <c:v>-10</c:v>
                </c:pt>
                <c:pt idx="193">
                  <c:v>-10</c:v>
                </c:pt>
                <c:pt idx="194">
                  <c:v>-10</c:v>
                </c:pt>
                <c:pt idx="195">
                  <c:v>-10</c:v>
                </c:pt>
                <c:pt idx="196">
                  <c:v>1.0500000000000007</c:v>
                </c:pt>
                <c:pt idx="197">
                  <c:v>-10</c:v>
                </c:pt>
                <c:pt idx="198">
                  <c:v>-10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1.0500000000000007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1.0500000000000007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1.0500000000000007</c:v>
                </c:pt>
                <c:pt idx="228">
                  <c:v>1.0500000000000007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1.0500000000000007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1.0500000000000007</c:v>
                </c:pt>
                <c:pt idx="246">
                  <c:v>1.0500000000000007</c:v>
                </c:pt>
                <c:pt idx="247">
                  <c:v>1.0500000000000007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1.0500000000000007</c:v>
                </c:pt>
                <c:pt idx="253">
                  <c:v>-10</c:v>
                </c:pt>
                <c:pt idx="254">
                  <c:v>-10</c:v>
                </c:pt>
                <c:pt idx="255">
                  <c:v>1.0500000000000007</c:v>
                </c:pt>
                <c:pt idx="256">
                  <c:v>-10</c:v>
                </c:pt>
                <c:pt idx="257">
                  <c:v>1.0500000000000007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1.0500000000000007</c:v>
                </c:pt>
                <c:pt idx="265">
                  <c:v>-10</c:v>
                </c:pt>
                <c:pt idx="266">
                  <c:v>1.0500000000000007</c:v>
                </c:pt>
                <c:pt idx="267">
                  <c:v>1.0500000000000007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1.0500000000000007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1.0500000000000007</c:v>
                </c:pt>
                <c:pt idx="282">
                  <c:v>-10</c:v>
                </c:pt>
                <c:pt idx="283">
                  <c:v>1.0500000000000007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1.0500000000000007</c:v>
                </c:pt>
                <c:pt idx="299">
                  <c:v>-10</c:v>
                </c:pt>
                <c:pt idx="300">
                  <c:v>1.0500000000000007</c:v>
                </c:pt>
                <c:pt idx="301">
                  <c:v>1.0500000000000007</c:v>
                </c:pt>
                <c:pt idx="302">
                  <c:v>-10</c:v>
                </c:pt>
                <c:pt idx="303">
                  <c:v>-10</c:v>
                </c:pt>
                <c:pt idx="304">
                  <c:v>1.0500000000000007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1.0500000000000007</c:v>
                </c:pt>
                <c:pt idx="317">
                  <c:v>1.0500000000000007</c:v>
                </c:pt>
                <c:pt idx="318">
                  <c:v>-10</c:v>
                </c:pt>
                <c:pt idx="319">
                  <c:v>-10</c:v>
                </c:pt>
                <c:pt idx="320">
                  <c:v>1.0500000000000007</c:v>
                </c:pt>
                <c:pt idx="321">
                  <c:v>1.0500000000000007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1.0500000000000007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1.0500000000000007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1.0500000000000007</c:v>
                </c:pt>
                <c:pt idx="344">
                  <c:v>1.0500000000000007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1.0500000000000007</c:v>
                </c:pt>
                <c:pt idx="364">
                  <c:v>-10</c:v>
                </c:pt>
                <c:pt idx="365">
                  <c:v>-10</c:v>
                </c:pt>
                <c:pt idx="366">
                  <c:v>1.0500000000000007</c:v>
                </c:pt>
                <c:pt idx="367">
                  <c:v>-10</c:v>
                </c:pt>
                <c:pt idx="368">
                  <c:v>-10</c:v>
                </c:pt>
                <c:pt idx="369">
                  <c:v>1.0500000000000007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1.0500000000000007</c:v>
                </c:pt>
                <c:pt idx="384">
                  <c:v>-10</c:v>
                </c:pt>
                <c:pt idx="385">
                  <c:v>1.0500000000000007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1.0500000000000007</c:v>
                </c:pt>
                <c:pt idx="392">
                  <c:v>-10</c:v>
                </c:pt>
                <c:pt idx="393">
                  <c:v>1.0500000000000007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1.0500000000000007</c:v>
                </c:pt>
                <c:pt idx="401">
                  <c:v>-10</c:v>
                </c:pt>
                <c:pt idx="402">
                  <c:v>1.0500000000000007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1.0500000000000007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1.0500000000000007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1.0500000000000007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1.0500000000000007</c:v>
                </c:pt>
                <c:pt idx="453">
                  <c:v>-10</c:v>
                </c:pt>
                <c:pt idx="454">
                  <c:v>1.0500000000000007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-10</c:v>
                </c:pt>
                <c:pt idx="464">
                  <c:v>-10</c:v>
                </c:pt>
                <c:pt idx="465">
                  <c:v>-10</c:v>
                </c:pt>
                <c:pt idx="466">
                  <c:v>-10</c:v>
                </c:pt>
                <c:pt idx="467">
                  <c:v>-10</c:v>
                </c:pt>
                <c:pt idx="468">
                  <c:v>-10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1.0500000000000007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1.0500000000000007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1.0500000000000007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-10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Sheet1!$P$2:$P$522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0.94999999999999951</c:v>
                </c:pt>
                <c:pt idx="8">
                  <c:v>-10</c:v>
                </c:pt>
                <c:pt idx="9">
                  <c:v>0.94999999999999951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0.94999999999999951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0.94999999999999951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0.94999999999999951</c:v>
                </c:pt>
                <c:pt idx="31">
                  <c:v>-10</c:v>
                </c:pt>
                <c:pt idx="32">
                  <c:v>0.94999999999999951</c:v>
                </c:pt>
                <c:pt idx="33">
                  <c:v>-10</c:v>
                </c:pt>
                <c:pt idx="34">
                  <c:v>-10</c:v>
                </c:pt>
                <c:pt idx="35">
                  <c:v>0.94999999999999951</c:v>
                </c:pt>
                <c:pt idx="36">
                  <c:v>0.94999999999999951</c:v>
                </c:pt>
                <c:pt idx="37">
                  <c:v>-10</c:v>
                </c:pt>
                <c:pt idx="38">
                  <c:v>0.94999999999999951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0.94999999999999951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0.94999999999999951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-10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0.94999999999999951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0.94999999999999951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0.94999999999999951</c:v>
                </c:pt>
                <c:pt idx="96">
                  <c:v>-10</c:v>
                </c:pt>
                <c:pt idx="97">
                  <c:v>0.94999999999999951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0.94999999999999951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0.94999999999999951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0.94999999999999951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0.94999999999999951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0.94999999999999951</c:v>
                </c:pt>
                <c:pt idx="149">
                  <c:v>0.94999999999999951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-10</c:v>
                </c:pt>
                <c:pt idx="157">
                  <c:v>-10</c:v>
                </c:pt>
                <c:pt idx="158">
                  <c:v>-10</c:v>
                </c:pt>
                <c:pt idx="159">
                  <c:v>0.94999999999999951</c:v>
                </c:pt>
                <c:pt idx="160">
                  <c:v>-10</c:v>
                </c:pt>
                <c:pt idx="161">
                  <c:v>0.94999999999999951</c:v>
                </c:pt>
                <c:pt idx="162">
                  <c:v>-10</c:v>
                </c:pt>
                <c:pt idx="163">
                  <c:v>-10</c:v>
                </c:pt>
                <c:pt idx="164">
                  <c:v>-10</c:v>
                </c:pt>
                <c:pt idx="165">
                  <c:v>-10</c:v>
                </c:pt>
                <c:pt idx="166">
                  <c:v>0.94999999999999951</c:v>
                </c:pt>
                <c:pt idx="167">
                  <c:v>-10</c:v>
                </c:pt>
                <c:pt idx="168">
                  <c:v>-10</c:v>
                </c:pt>
                <c:pt idx="169">
                  <c:v>-10</c:v>
                </c:pt>
                <c:pt idx="170">
                  <c:v>0.94999999999999951</c:v>
                </c:pt>
                <c:pt idx="171">
                  <c:v>-10</c:v>
                </c:pt>
                <c:pt idx="172">
                  <c:v>-10</c:v>
                </c:pt>
                <c:pt idx="173">
                  <c:v>0.94999999999999951</c:v>
                </c:pt>
                <c:pt idx="174">
                  <c:v>-10</c:v>
                </c:pt>
                <c:pt idx="175">
                  <c:v>-10</c:v>
                </c:pt>
                <c:pt idx="176">
                  <c:v>0.94999999999999951</c:v>
                </c:pt>
                <c:pt idx="177">
                  <c:v>0.94999999999999951</c:v>
                </c:pt>
                <c:pt idx="178">
                  <c:v>-10</c:v>
                </c:pt>
                <c:pt idx="179">
                  <c:v>0.94999999999999951</c:v>
                </c:pt>
                <c:pt idx="180">
                  <c:v>0.94999999999999951</c:v>
                </c:pt>
                <c:pt idx="181">
                  <c:v>-10</c:v>
                </c:pt>
                <c:pt idx="182">
                  <c:v>-10</c:v>
                </c:pt>
                <c:pt idx="183">
                  <c:v>0.94999999999999951</c:v>
                </c:pt>
                <c:pt idx="184">
                  <c:v>-10</c:v>
                </c:pt>
                <c:pt idx="185">
                  <c:v>0.94999999999999951</c:v>
                </c:pt>
                <c:pt idx="186">
                  <c:v>0.94999999999999951</c:v>
                </c:pt>
                <c:pt idx="187">
                  <c:v>-10</c:v>
                </c:pt>
                <c:pt idx="188">
                  <c:v>-10</c:v>
                </c:pt>
                <c:pt idx="189">
                  <c:v>0.94999999999999951</c:v>
                </c:pt>
                <c:pt idx="190">
                  <c:v>0.94999999999999951</c:v>
                </c:pt>
                <c:pt idx="191">
                  <c:v>-10</c:v>
                </c:pt>
                <c:pt idx="192">
                  <c:v>0.94999999999999951</c:v>
                </c:pt>
                <c:pt idx="193">
                  <c:v>-10</c:v>
                </c:pt>
                <c:pt idx="194">
                  <c:v>-10</c:v>
                </c:pt>
                <c:pt idx="195">
                  <c:v>-10</c:v>
                </c:pt>
                <c:pt idx="196">
                  <c:v>-10</c:v>
                </c:pt>
                <c:pt idx="197">
                  <c:v>-10</c:v>
                </c:pt>
                <c:pt idx="198">
                  <c:v>-10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0.94999999999999951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0.94999999999999951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0.94999999999999951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0.94999999999999951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0.94999999999999951</c:v>
                </c:pt>
                <c:pt idx="248">
                  <c:v>0.94999999999999951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0.94999999999999951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0.94999999999999951</c:v>
                </c:pt>
                <c:pt idx="261">
                  <c:v>0.94999999999999951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0.94999999999999951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0.94999999999999951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0.94999999999999951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0.94999999999999951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0.94999999999999951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0.94999999999999951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0.94999999999999951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0.94999999999999951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0.94999999999999951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0.94999999999999951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0.94999999999999951</c:v>
                </c:pt>
                <c:pt idx="399">
                  <c:v>0.94999999999999951</c:v>
                </c:pt>
                <c:pt idx="400">
                  <c:v>-10</c:v>
                </c:pt>
                <c:pt idx="401">
                  <c:v>-10</c:v>
                </c:pt>
                <c:pt idx="402">
                  <c:v>0.94999999999999951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0.94999999999999951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0.94999999999999951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-10</c:v>
                </c:pt>
                <c:pt idx="428">
                  <c:v>0.94999999999999951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0.94999999999999951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0.94999999999999951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0.94999999999999951</c:v>
                </c:pt>
                <c:pt idx="455">
                  <c:v>-10</c:v>
                </c:pt>
                <c:pt idx="456">
                  <c:v>-10</c:v>
                </c:pt>
                <c:pt idx="457">
                  <c:v>0.94999999999999951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-10</c:v>
                </c:pt>
                <c:pt idx="464">
                  <c:v>-10</c:v>
                </c:pt>
                <c:pt idx="465">
                  <c:v>-10</c:v>
                </c:pt>
                <c:pt idx="466">
                  <c:v>-10</c:v>
                </c:pt>
                <c:pt idx="467">
                  <c:v>-10</c:v>
                </c:pt>
                <c:pt idx="468">
                  <c:v>-10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0.94999999999999951</c:v>
                </c:pt>
                <c:pt idx="473">
                  <c:v>0.94999999999999951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0.94999999999999951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0.94999999999999951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0.94999999999999951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0.94999999999999951</c:v>
                </c:pt>
                <c:pt idx="499">
                  <c:v>-10</c:v>
                </c:pt>
                <c:pt idx="500">
                  <c:v>-10</c:v>
                </c:pt>
                <c:pt idx="501">
                  <c:v>0.94999999999999951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-10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0.94999999999999951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5009536"/>
        <c:axId val="65015808"/>
      </c:radarChart>
      <c:catAx>
        <c:axId val="65009536"/>
        <c:scaling>
          <c:orientation val="minMax"/>
        </c:scaling>
        <c:axPos val="b"/>
        <c:majorGridlines/>
        <c:tickLblPos val="nextTo"/>
        <c:crossAx val="65015808"/>
        <c:crosses val="autoZero"/>
        <c:auto val="1"/>
        <c:lblAlgn val="ctr"/>
        <c:lblOffset val="100"/>
      </c:catAx>
      <c:valAx>
        <c:axId val="65015808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5009536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spPr>
            <a:ln>
              <a:noFill/>
            </a:ln>
          </c:spPr>
          <c:marker>
            <c:symbol val="circle"/>
            <c:size val="7"/>
            <c:spPr>
              <a:solidFill>
                <a:srgbClr val="00206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Sheet1!$Q$2:$Q$522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1.0500000000000007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1.0500000000000007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1.0500000000000007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1.0500000000000007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1.0500000000000007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1.0500000000000007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-10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1.0500000000000007</c:v>
                </c:pt>
                <c:pt idx="74">
                  <c:v>1.0500000000000007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1.0500000000000007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1.0500000000000007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1.0500000000000007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-10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1.0500000000000007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1.0500000000000007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1.0500000000000007</c:v>
                </c:pt>
                <c:pt idx="149">
                  <c:v>1.0500000000000007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-10</c:v>
                </c:pt>
                <c:pt idx="156">
                  <c:v>1.0500000000000007</c:v>
                </c:pt>
                <c:pt idx="157">
                  <c:v>-10</c:v>
                </c:pt>
                <c:pt idx="158">
                  <c:v>-10</c:v>
                </c:pt>
                <c:pt idx="159">
                  <c:v>1.0500000000000007</c:v>
                </c:pt>
                <c:pt idx="160">
                  <c:v>-10</c:v>
                </c:pt>
                <c:pt idx="161">
                  <c:v>1.0500000000000007</c:v>
                </c:pt>
                <c:pt idx="162">
                  <c:v>-10</c:v>
                </c:pt>
                <c:pt idx="163">
                  <c:v>-10</c:v>
                </c:pt>
                <c:pt idx="164">
                  <c:v>1.0500000000000007</c:v>
                </c:pt>
                <c:pt idx="165">
                  <c:v>-10</c:v>
                </c:pt>
                <c:pt idx="166">
                  <c:v>-10</c:v>
                </c:pt>
                <c:pt idx="167">
                  <c:v>-10</c:v>
                </c:pt>
                <c:pt idx="168">
                  <c:v>-10</c:v>
                </c:pt>
                <c:pt idx="169">
                  <c:v>-10</c:v>
                </c:pt>
                <c:pt idx="170">
                  <c:v>1.0500000000000007</c:v>
                </c:pt>
                <c:pt idx="171">
                  <c:v>-10</c:v>
                </c:pt>
                <c:pt idx="172">
                  <c:v>-10</c:v>
                </c:pt>
                <c:pt idx="173">
                  <c:v>-10</c:v>
                </c:pt>
                <c:pt idx="174">
                  <c:v>-10</c:v>
                </c:pt>
                <c:pt idx="175">
                  <c:v>-10</c:v>
                </c:pt>
                <c:pt idx="176">
                  <c:v>-10</c:v>
                </c:pt>
                <c:pt idx="177">
                  <c:v>1.0500000000000007</c:v>
                </c:pt>
                <c:pt idx="178">
                  <c:v>-10</c:v>
                </c:pt>
                <c:pt idx="179">
                  <c:v>1.0500000000000007</c:v>
                </c:pt>
                <c:pt idx="180">
                  <c:v>1.0500000000000007</c:v>
                </c:pt>
                <c:pt idx="181">
                  <c:v>-10</c:v>
                </c:pt>
                <c:pt idx="182">
                  <c:v>-10</c:v>
                </c:pt>
                <c:pt idx="183">
                  <c:v>1.0500000000000007</c:v>
                </c:pt>
                <c:pt idx="184">
                  <c:v>-10</c:v>
                </c:pt>
                <c:pt idx="185">
                  <c:v>-10</c:v>
                </c:pt>
                <c:pt idx="186">
                  <c:v>-10</c:v>
                </c:pt>
                <c:pt idx="187">
                  <c:v>-10</c:v>
                </c:pt>
                <c:pt idx="188">
                  <c:v>-10</c:v>
                </c:pt>
                <c:pt idx="189">
                  <c:v>1.0500000000000007</c:v>
                </c:pt>
                <c:pt idx="190">
                  <c:v>-10</c:v>
                </c:pt>
                <c:pt idx="191">
                  <c:v>-10</c:v>
                </c:pt>
                <c:pt idx="192">
                  <c:v>1.0500000000000007</c:v>
                </c:pt>
                <c:pt idx="193">
                  <c:v>-10</c:v>
                </c:pt>
                <c:pt idx="194">
                  <c:v>-10</c:v>
                </c:pt>
                <c:pt idx="195">
                  <c:v>-10</c:v>
                </c:pt>
                <c:pt idx="196">
                  <c:v>-10</c:v>
                </c:pt>
                <c:pt idx="197">
                  <c:v>-10</c:v>
                </c:pt>
                <c:pt idx="198">
                  <c:v>-10</c:v>
                </c:pt>
                <c:pt idx="199">
                  <c:v>-10</c:v>
                </c:pt>
                <c:pt idx="200">
                  <c:v>-10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1.0500000000000007</c:v>
                </c:pt>
                <c:pt idx="208">
                  <c:v>-10</c:v>
                </c:pt>
                <c:pt idx="209">
                  <c:v>1.0500000000000007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1.0500000000000007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1.0500000000000007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1.0500000000000007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1.0500000000000007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1.0500000000000007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1.0500000000000007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1.0500000000000007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1.0500000000000007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1.0500000000000007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1.0500000000000007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1.0500000000000007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1.0500000000000007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-10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-10</c:v>
                </c:pt>
                <c:pt idx="344">
                  <c:v>1.0500000000000007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1.0500000000000007</c:v>
                </c:pt>
                <c:pt idx="367">
                  <c:v>-10</c:v>
                </c:pt>
                <c:pt idx="368">
                  <c:v>-10</c:v>
                </c:pt>
                <c:pt idx="369">
                  <c:v>1.0500000000000007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1.0500000000000007</c:v>
                </c:pt>
                <c:pt idx="384">
                  <c:v>-10</c:v>
                </c:pt>
                <c:pt idx="385">
                  <c:v>1.0500000000000007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1.0500000000000007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1.0500000000000007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-10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1.0500000000000007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1.0500000000000007</c:v>
                </c:pt>
                <c:pt idx="455">
                  <c:v>-10</c:v>
                </c:pt>
                <c:pt idx="456">
                  <c:v>-10</c:v>
                </c:pt>
                <c:pt idx="457">
                  <c:v>1.0500000000000007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-10</c:v>
                </c:pt>
                <c:pt idx="464">
                  <c:v>-10</c:v>
                </c:pt>
                <c:pt idx="465">
                  <c:v>-10</c:v>
                </c:pt>
                <c:pt idx="466">
                  <c:v>-10</c:v>
                </c:pt>
                <c:pt idx="467">
                  <c:v>-10</c:v>
                </c:pt>
                <c:pt idx="468">
                  <c:v>-10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1.0500000000000007</c:v>
                </c:pt>
                <c:pt idx="473">
                  <c:v>1.0500000000000007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1.0500000000000007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1.0500000000000007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1.0500000000000007</c:v>
                </c:pt>
                <c:pt idx="498">
                  <c:v>1.0500000000000007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-10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1.0500000000000007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strRef>
              <c:f>Sheet1!$N$2:$N$522</c:f>
              <c:strCache>
                <c:ptCount val="501"/>
                <c:pt idx="0">
                  <c:v>A</c:v>
                </c:pt>
                <c:pt idx="20">
                  <c:v>B</c:v>
                </c:pt>
                <c:pt idx="40">
                  <c:v>C</c:v>
                </c:pt>
                <c:pt idx="60">
                  <c:v>D</c:v>
                </c:pt>
                <c:pt idx="80">
                  <c:v>E</c:v>
                </c:pt>
                <c:pt idx="100">
                  <c:v>F</c:v>
                </c:pt>
                <c:pt idx="120">
                  <c:v>G</c:v>
                </c:pt>
                <c:pt idx="140">
                  <c:v>H</c:v>
                </c:pt>
                <c:pt idx="160">
                  <c:v>I</c:v>
                </c:pt>
                <c:pt idx="180">
                  <c:v>J</c:v>
                </c:pt>
                <c:pt idx="200">
                  <c:v>K</c:v>
                </c:pt>
                <c:pt idx="220">
                  <c:v>L</c:v>
                </c:pt>
                <c:pt idx="240">
                  <c:v>M</c:v>
                </c:pt>
                <c:pt idx="260">
                  <c:v>N</c:v>
                </c:pt>
                <c:pt idx="280">
                  <c:v>O</c:v>
                </c:pt>
                <c:pt idx="300">
                  <c:v>P</c:v>
                </c:pt>
                <c:pt idx="320">
                  <c:v>Q</c:v>
                </c:pt>
                <c:pt idx="340">
                  <c:v>R</c:v>
                </c:pt>
                <c:pt idx="360">
                  <c:v>S</c:v>
                </c:pt>
                <c:pt idx="380">
                  <c:v>T</c:v>
                </c:pt>
                <c:pt idx="400">
                  <c:v>U</c:v>
                </c:pt>
                <c:pt idx="420">
                  <c:v>V</c:v>
                </c:pt>
                <c:pt idx="440">
                  <c:v>W</c:v>
                </c:pt>
                <c:pt idx="460">
                  <c:v>X</c:v>
                </c:pt>
                <c:pt idx="480">
                  <c:v>Y</c:v>
                </c:pt>
                <c:pt idx="500">
                  <c:v>Z</c:v>
                </c:pt>
              </c:strCache>
            </c:strRef>
          </c:cat>
          <c:val>
            <c:numRef>
              <c:f>Sheet1!$R$2:$R$522</c:f>
              <c:numCache>
                <c:formatCode>General</c:formatCode>
                <c:ptCount val="521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>
                  <c:v>-10</c:v>
                </c:pt>
                <c:pt idx="22">
                  <c:v>-10</c:v>
                </c:pt>
                <c:pt idx="23">
                  <c:v>-10</c:v>
                </c:pt>
                <c:pt idx="24">
                  <c:v>-10</c:v>
                </c:pt>
                <c:pt idx="25">
                  <c:v>-10</c:v>
                </c:pt>
                <c:pt idx="26">
                  <c:v>-10</c:v>
                </c:pt>
                <c:pt idx="27">
                  <c:v>-10</c:v>
                </c:pt>
                <c:pt idx="28">
                  <c:v>-10</c:v>
                </c:pt>
                <c:pt idx="29">
                  <c:v>-10</c:v>
                </c:pt>
                <c:pt idx="30">
                  <c:v>-10</c:v>
                </c:pt>
                <c:pt idx="31">
                  <c:v>-10</c:v>
                </c:pt>
                <c:pt idx="32">
                  <c:v>-10</c:v>
                </c:pt>
                <c:pt idx="33">
                  <c:v>-10</c:v>
                </c:pt>
                <c:pt idx="34">
                  <c:v>-10</c:v>
                </c:pt>
                <c:pt idx="35">
                  <c:v>-10</c:v>
                </c:pt>
                <c:pt idx="36">
                  <c:v>-10</c:v>
                </c:pt>
                <c:pt idx="37">
                  <c:v>-10</c:v>
                </c:pt>
                <c:pt idx="38">
                  <c:v>-10</c:v>
                </c:pt>
                <c:pt idx="39">
                  <c:v>-10</c:v>
                </c:pt>
                <c:pt idx="40">
                  <c:v>-10</c:v>
                </c:pt>
                <c:pt idx="41">
                  <c:v>-10</c:v>
                </c:pt>
                <c:pt idx="42">
                  <c:v>-10</c:v>
                </c:pt>
                <c:pt idx="43">
                  <c:v>-10</c:v>
                </c:pt>
                <c:pt idx="44">
                  <c:v>-10</c:v>
                </c:pt>
                <c:pt idx="45">
                  <c:v>-10</c:v>
                </c:pt>
                <c:pt idx="46">
                  <c:v>-10</c:v>
                </c:pt>
                <c:pt idx="47">
                  <c:v>-10</c:v>
                </c:pt>
                <c:pt idx="48">
                  <c:v>-10</c:v>
                </c:pt>
                <c:pt idx="49">
                  <c:v>-10</c:v>
                </c:pt>
                <c:pt idx="50">
                  <c:v>-10</c:v>
                </c:pt>
                <c:pt idx="51">
                  <c:v>0.94999999999999951</c:v>
                </c:pt>
                <c:pt idx="52">
                  <c:v>-10</c:v>
                </c:pt>
                <c:pt idx="53">
                  <c:v>-10</c:v>
                </c:pt>
                <c:pt idx="54">
                  <c:v>-10</c:v>
                </c:pt>
                <c:pt idx="55">
                  <c:v>-10</c:v>
                </c:pt>
                <c:pt idx="56">
                  <c:v>-10</c:v>
                </c:pt>
                <c:pt idx="57">
                  <c:v>-10</c:v>
                </c:pt>
                <c:pt idx="58">
                  <c:v>-10</c:v>
                </c:pt>
                <c:pt idx="59">
                  <c:v>-10</c:v>
                </c:pt>
                <c:pt idx="60">
                  <c:v>-10</c:v>
                </c:pt>
                <c:pt idx="61">
                  <c:v>-10</c:v>
                </c:pt>
                <c:pt idx="62">
                  <c:v>-10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  <c:pt idx="66">
                  <c:v>-10</c:v>
                </c:pt>
                <c:pt idx="67">
                  <c:v>-10</c:v>
                </c:pt>
                <c:pt idx="68">
                  <c:v>-10</c:v>
                </c:pt>
                <c:pt idx="69">
                  <c:v>-10</c:v>
                </c:pt>
                <c:pt idx="70">
                  <c:v>-10</c:v>
                </c:pt>
                <c:pt idx="71">
                  <c:v>-10</c:v>
                </c:pt>
                <c:pt idx="72">
                  <c:v>-10</c:v>
                </c:pt>
                <c:pt idx="73">
                  <c:v>-10</c:v>
                </c:pt>
                <c:pt idx="74">
                  <c:v>-10</c:v>
                </c:pt>
                <c:pt idx="75">
                  <c:v>-10</c:v>
                </c:pt>
                <c:pt idx="76">
                  <c:v>-10</c:v>
                </c:pt>
                <c:pt idx="77">
                  <c:v>-10</c:v>
                </c:pt>
                <c:pt idx="78">
                  <c:v>-10</c:v>
                </c:pt>
                <c:pt idx="79">
                  <c:v>-10</c:v>
                </c:pt>
                <c:pt idx="80">
                  <c:v>-10</c:v>
                </c:pt>
                <c:pt idx="81">
                  <c:v>-10</c:v>
                </c:pt>
                <c:pt idx="82">
                  <c:v>-10</c:v>
                </c:pt>
                <c:pt idx="83">
                  <c:v>-10</c:v>
                </c:pt>
                <c:pt idx="84">
                  <c:v>-10</c:v>
                </c:pt>
                <c:pt idx="85">
                  <c:v>-10</c:v>
                </c:pt>
                <c:pt idx="86">
                  <c:v>-10</c:v>
                </c:pt>
                <c:pt idx="87">
                  <c:v>-10</c:v>
                </c:pt>
                <c:pt idx="88">
                  <c:v>-10</c:v>
                </c:pt>
                <c:pt idx="89">
                  <c:v>-10</c:v>
                </c:pt>
                <c:pt idx="90">
                  <c:v>-10</c:v>
                </c:pt>
                <c:pt idx="91">
                  <c:v>-10</c:v>
                </c:pt>
                <c:pt idx="92">
                  <c:v>-10</c:v>
                </c:pt>
                <c:pt idx="93">
                  <c:v>-10</c:v>
                </c:pt>
                <c:pt idx="94">
                  <c:v>-10</c:v>
                </c:pt>
                <c:pt idx="95">
                  <c:v>-10</c:v>
                </c:pt>
                <c:pt idx="96">
                  <c:v>-10</c:v>
                </c:pt>
                <c:pt idx="97">
                  <c:v>-10</c:v>
                </c:pt>
                <c:pt idx="98">
                  <c:v>-10</c:v>
                </c:pt>
                <c:pt idx="99">
                  <c:v>-10</c:v>
                </c:pt>
                <c:pt idx="100">
                  <c:v>-10</c:v>
                </c:pt>
                <c:pt idx="101">
                  <c:v>-10</c:v>
                </c:pt>
                <c:pt idx="102">
                  <c:v>-10</c:v>
                </c:pt>
                <c:pt idx="103">
                  <c:v>-10</c:v>
                </c:pt>
                <c:pt idx="104">
                  <c:v>-10</c:v>
                </c:pt>
                <c:pt idx="105">
                  <c:v>-10</c:v>
                </c:pt>
                <c:pt idx="106">
                  <c:v>-10</c:v>
                </c:pt>
                <c:pt idx="107">
                  <c:v>-10</c:v>
                </c:pt>
                <c:pt idx="108">
                  <c:v>-10</c:v>
                </c:pt>
                <c:pt idx="109">
                  <c:v>-10</c:v>
                </c:pt>
                <c:pt idx="110">
                  <c:v>-10</c:v>
                </c:pt>
                <c:pt idx="111">
                  <c:v>-10</c:v>
                </c:pt>
                <c:pt idx="112">
                  <c:v>0.94999999999999951</c:v>
                </c:pt>
                <c:pt idx="113">
                  <c:v>-10</c:v>
                </c:pt>
                <c:pt idx="114">
                  <c:v>-10</c:v>
                </c:pt>
                <c:pt idx="115">
                  <c:v>-10</c:v>
                </c:pt>
                <c:pt idx="116">
                  <c:v>-10</c:v>
                </c:pt>
                <c:pt idx="117">
                  <c:v>-10</c:v>
                </c:pt>
                <c:pt idx="118">
                  <c:v>-10</c:v>
                </c:pt>
                <c:pt idx="119">
                  <c:v>-10</c:v>
                </c:pt>
                <c:pt idx="120">
                  <c:v>-10</c:v>
                </c:pt>
                <c:pt idx="121">
                  <c:v>-10</c:v>
                </c:pt>
                <c:pt idx="122">
                  <c:v>-10</c:v>
                </c:pt>
                <c:pt idx="123">
                  <c:v>-10</c:v>
                </c:pt>
                <c:pt idx="124">
                  <c:v>-10</c:v>
                </c:pt>
                <c:pt idx="125">
                  <c:v>-10</c:v>
                </c:pt>
                <c:pt idx="126">
                  <c:v>-10</c:v>
                </c:pt>
                <c:pt idx="127">
                  <c:v>-10</c:v>
                </c:pt>
                <c:pt idx="128">
                  <c:v>-10</c:v>
                </c:pt>
                <c:pt idx="129">
                  <c:v>-10</c:v>
                </c:pt>
                <c:pt idx="130">
                  <c:v>-10</c:v>
                </c:pt>
                <c:pt idx="131">
                  <c:v>-10</c:v>
                </c:pt>
                <c:pt idx="132">
                  <c:v>-10</c:v>
                </c:pt>
                <c:pt idx="133">
                  <c:v>-10</c:v>
                </c:pt>
                <c:pt idx="134">
                  <c:v>-10</c:v>
                </c:pt>
                <c:pt idx="135">
                  <c:v>-10</c:v>
                </c:pt>
                <c:pt idx="136">
                  <c:v>-10</c:v>
                </c:pt>
                <c:pt idx="137">
                  <c:v>-10</c:v>
                </c:pt>
                <c:pt idx="138">
                  <c:v>-10</c:v>
                </c:pt>
                <c:pt idx="139">
                  <c:v>-10</c:v>
                </c:pt>
                <c:pt idx="140">
                  <c:v>-10</c:v>
                </c:pt>
                <c:pt idx="141">
                  <c:v>-10</c:v>
                </c:pt>
                <c:pt idx="142">
                  <c:v>-10</c:v>
                </c:pt>
                <c:pt idx="143">
                  <c:v>-10</c:v>
                </c:pt>
                <c:pt idx="144">
                  <c:v>-10</c:v>
                </c:pt>
                <c:pt idx="145">
                  <c:v>-10</c:v>
                </c:pt>
                <c:pt idx="146">
                  <c:v>-10</c:v>
                </c:pt>
                <c:pt idx="147">
                  <c:v>-10</c:v>
                </c:pt>
                <c:pt idx="148">
                  <c:v>-10</c:v>
                </c:pt>
                <c:pt idx="149">
                  <c:v>-10</c:v>
                </c:pt>
                <c:pt idx="150">
                  <c:v>-10</c:v>
                </c:pt>
                <c:pt idx="151">
                  <c:v>-10</c:v>
                </c:pt>
                <c:pt idx="152">
                  <c:v>-10</c:v>
                </c:pt>
                <c:pt idx="153">
                  <c:v>-10</c:v>
                </c:pt>
                <c:pt idx="154">
                  <c:v>-10</c:v>
                </c:pt>
                <c:pt idx="155">
                  <c:v>0.94999999999999951</c:v>
                </c:pt>
                <c:pt idx="156">
                  <c:v>-10</c:v>
                </c:pt>
                <c:pt idx="157">
                  <c:v>-10</c:v>
                </c:pt>
                <c:pt idx="158">
                  <c:v>0.94999999999999951</c:v>
                </c:pt>
                <c:pt idx="159">
                  <c:v>-10</c:v>
                </c:pt>
                <c:pt idx="160">
                  <c:v>-10</c:v>
                </c:pt>
                <c:pt idx="161">
                  <c:v>-10</c:v>
                </c:pt>
                <c:pt idx="162">
                  <c:v>0.94999999999999951</c:v>
                </c:pt>
                <c:pt idx="163">
                  <c:v>0.94999999999999951</c:v>
                </c:pt>
                <c:pt idx="164">
                  <c:v>0.94999999999999951</c:v>
                </c:pt>
                <c:pt idx="165">
                  <c:v>0.94999999999999951</c:v>
                </c:pt>
                <c:pt idx="166">
                  <c:v>-10</c:v>
                </c:pt>
                <c:pt idx="167">
                  <c:v>0.94999999999999951</c:v>
                </c:pt>
                <c:pt idx="168">
                  <c:v>0.94999999999999951</c:v>
                </c:pt>
                <c:pt idx="169">
                  <c:v>0.94999999999999951</c:v>
                </c:pt>
                <c:pt idx="170">
                  <c:v>0.94999999999999951</c:v>
                </c:pt>
                <c:pt idx="171">
                  <c:v>-10</c:v>
                </c:pt>
                <c:pt idx="172">
                  <c:v>0.94999999999999951</c:v>
                </c:pt>
                <c:pt idx="173">
                  <c:v>0.94999999999999951</c:v>
                </c:pt>
                <c:pt idx="174">
                  <c:v>0.94999999999999951</c:v>
                </c:pt>
                <c:pt idx="175">
                  <c:v>-10</c:v>
                </c:pt>
                <c:pt idx="176">
                  <c:v>-10</c:v>
                </c:pt>
                <c:pt idx="177">
                  <c:v>0.94999999999999951</c:v>
                </c:pt>
                <c:pt idx="178">
                  <c:v>0.94999999999999951</c:v>
                </c:pt>
                <c:pt idx="179">
                  <c:v>0.94999999999999951</c:v>
                </c:pt>
                <c:pt idx="180">
                  <c:v>0.94999999999999951</c:v>
                </c:pt>
                <c:pt idx="181">
                  <c:v>0.94999999999999951</c:v>
                </c:pt>
                <c:pt idx="182">
                  <c:v>0.94999999999999951</c:v>
                </c:pt>
                <c:pt idx="183">
                  <c:v>0.94999999999999951</c:v>
                </c:pt>
                <c:pt idx="184">
                  <c:v>0.94999999999999951</c:v>
                </c:pt>
                <c:pt idx="185">
                  <c:v>0.94999999999999951</c:v>
                </c:pt>
                <c:pt idx="186">
                  <c:v>0.94999999999999951</c:v>
                </c:pt>
                <c:pt idx="187">
                  <c:v>0.94999999999999951</c:v>
                </c:pt>
                <c:pt idx="188">
                  <c:v>0.94999999999999951</c:v>
                </c:pt>
                <c:pt idx="189">
                  <c:v>-10</c:v>
                </c:pt>
                <c:pt idx="190">
                  <c:v>0.94999999999999951</c:v>
                </c:pt>
                <c:pt idx="191">
                  <c:v>0.94999999999999951</c:v>
                </c:pt>
                <c:pt idx="192">
                  <c:v>0.94999999999999951</c:v>
                </c:pt>
                <c:pt idx="193">
                  <c:v>-10</c:v>
                </c:pt>
                <c:pt idx="194">
                  <c:v>-10</c:v>
                </c:pt>
                <c:pt idx="195">
                  <c:v>0.94999999999999951</c:v>
                </c:pt>
                <c:pt idx="196">
                  <c:v>0.94999999999999951</c:v>
                </c:pt>
                <c:pt idx="197">
                  <c:v>0.94999999999999951</c:v>
                </c:pt>
                <c:pt idx="198">
                  <c:v>0.94999999999999951</c:v>
                </c:pt>
                <c:pt idx="199">
                  <c:v>0.94999999999999951</c:v>
                </c:pt>
                <c:pt idx="200">
                  <c:v>0.94999999999999951</c:v>
                </c:pt>
                <c:pt idx="201">
                  <c:v>-10</c:v>
                </c:pt>
                <c:pt idx="202">
                  <c:v>-10</c:v>
                </c:pt>
                <c:pt idx="203">
                  <c:v>-10</c:v>
                </c:pt>
                <c:pt idx="204">
                  <c:v>-10</c:v>
                </c:pt>
                <c:pt idx="205">
                  <c:v>-10</c:v>
                </c:pt>
                <c:pt idx="206">
                  <c:v>-10</c:v>
                </c:pt>
                <c:pt idx="207">
                  <c:v>-10</c:v>
                </c:pt>
                <c:pt idx="208">
                  <c:v>-10</c:v>
                </c:pt>
                <c:pt idx="209">
                  <c:v>-10</c:v>
                </c:pt>
                <c:pt idx="210">
                  <c:v>-10</c:v>
                </c:pt>
                <c:pt idx="211">
                  <c:v>-10</c:v>
                </c:pt>
                <c:pt idx="212">
                  <c:v>-10</c:v>
                </c:pt>
                <c:pt idx="213">
                  <c:v>-10</c:v>
                </c:pt>
                <c:pt idx="214">
                  <c:v>-10</c:v>
                </c:pt>
                <c:pt idx="215">
                  <c:v>-10</c:v>
                </c:pt>
                <c:pt idx="216">
                  <c:v>-10</c:v>
                </c:pt>
                <c:pt idx="217">
                  <c:v>-10</c:v>
                </c:pt>
                <c:pt idx="218">
                  <c:v>-10</c:v>
                </c:pt>
                <c:pt idx="219">
                  <c:v>-10</c:v>
                </c:pt>
                <c:pt idx="220">
                  <c:v>-10</c:v>
                </c:pt>
                <c:pt idx="221">
                  <c:v>-10</c:v>
                </c:pt>
                <c:pt idx="222">
                  <c:v>-10</c:v>
                </c:pt>
                <c:pt idx="223">
                  <c:v>-10</c:v>
                </c:pt>
                <c:pt idx="224">
                  <c:v>-10</c:v>
                </c:pt>
                <c:pt idx="225">
                  <c:v>-10</c:v>
                </c:pt>
                <c:pt idx="226">
                  <c:v>-10</c:v>
                </c:pt>
                <c:pt idx="227">
                  <c:v>-10</c:v>
                </c:pt>
                <c:pt idx="228">
                  <c:v>-10</c:v>
                </c:pt>
                <c:pt idx="229">
                  <c:v>-10</c:v>
                </c:pt>
                <c:pt idx="230">
                  <c:v>-10</c:v>
                </c:pt>
                <c:pt idx="231">
                  <c:v>-10</c:v>
                </c:pt>
                <c:pt idx="232">
                  <c:v>-10</c:v>
                </c:pt>
                <c:pt idx="233">
                  <c:v>-10</c:v>
                </c:pt>
                <c:pt idx="234">
                  <c:v>-10</c:v>
                </c:pt>
                <c:pt idx="235">
                  <c:v>-10</c:v>
                </c:pt>
                <c:pt idx="236">
                  <c:v>-10</c:v>
                </c:pt>
                <c:pt idx="237">
                  <c:v>-10</c:v>
                </c:pt>
                <c:pt idx="238">
                  <c:v>-10</c:v>
                </c:pt>
                <c:pt idx="239">
                  <c:v>-10</c:v>
                </c:pt>
                <c:pt idx="240">
                  <c:v>-10</c:v>
                </c:pt>
                <c:pt idx="241">
                  <c:v>-10</c:v>
                </c:pt>
                <c:pt idx="242">
                  <c:v>-10</c:v>
                </c:pt>
                <c:pt idx="243">
                  <c:v>-10</c:v>
                </c:pt>
                <c:pt idx="244">
                  <c:v>-10</c:v>
                </c:pt>
                <c:pt idx="245">
                  <c:v>-10</c:v>
                </c:pt>
                <c:pt idx="246">
                  <c:v>-10</c:v>
                </c:pt>
                <c:pt idx="247">
                  <c:v>-10</c:v>
                </c:pt>
                <c:pt idx="248">
                  <c:v>-10</c:v>
                </c:pt>
                <c:pt idx="249">
                  <c:v>-10</c:v>
                </c:pt>
                <c:pt idx="250">
                  <c:v>-10</c:v>
                </c:pt>
                <c:pt idx="251">
                  <c:v>-10</c:v>
                </c:pt>
                <c:pt idx="252">
                  <c:v>-10</c:v>
                </c:pt>
                <c:pt idx="253">
                  <c:v>-10</c:v>
                </c:pt>
                <c:pt idx="254">
                  <c:v>-10</c:v>
                </c:pt>
                <c:pt idx="255">
                  <c:v>-10</c:v>
                </c:pt>
                <c:pt idx="256">
                  <c:v>-10</c:v>
                </c:pt>
                <c:pt idx="257">
                  <c:v>-10</c:v>
                </c:pt>
                <c:pt idx="258">
                  <c:v>-10</c:v>
                </c:pt>
                <c:pt idx="259">
                  <c:v>-10</c:v>
                </c:pt>
                <c:pt idx="260">
                  <c:v>-10</c:v>
                </c:pt>
                <c:pt idx="261">
                  <c:v>-10</c:v>
                </c:pt>
                <c:pt idx="262">
                  <c:v>-10</c:v>
                </c:pt>
                <c:pt idx="263">
                  <c:v>-10</c:v>
                </c:pt>
                <c:pt idx="264">
                  <c:v>-10</c:v>
                </c:pt>
                <c:pt idx="265">
                  <c:v>-10</c:v>
                </c:pt>
                <c:pt idx="266">
                  <c:v>-10</c:v>
                </c:pt>
                <c:pt idx="267">
                  <c:v>-10</c:v>
                </c:pt>
                <c:pt idx="268">
                  <c:v>-10</c:v>
                </c:pt>
                <c:pt idx="269">
                  <c:v>-10</c:v>
                </c:pt>
                <c:pt idx="270">
                  <c:v>-10</c:v>
                </c:pt>
                <c:pt idx="271">
                  <c:v>-10</c:v>
                </c:pt>
                <c:pt idx="272">
                  <c:v>-10</c:v>
                </c:pt>
                <c:pt idx="273">
                  <c:v>-10</c:v>
                </c:pt>
                <c:pt idx="274">
                  <c:v>-10</c:v>
                </c:pt>
                <c:pt idx="275">
                  <c:v>-10</c:v>
                </c:pt>
                <c:pt idx="276">
                  <c:v>-10</c:v>
                </c:pt>
                <c:pt idx="277">
                  <c:v>-10</c:v>
                </c:pt>
                <c:pt idx="278">
                  <c:v>-10</c:v>
                </c:pt>
                <c:pt idx="279">
                  <c:v>-10</c:v>
                </c:pt>
                <c:pt idx="280">
                  <c:v>-10</c:v>
                </c:pt>
                <c:pt idx="281">
                  <c:v>-10</c:v>
                </c:pt>
                <c:pt idx="282">
                  <c:v>-10</c:v>
                </c:pt>
                <c:pt idx="283">
                  <c:v>-10</c:v>
                </c:pt>
                <c:pt idx="284">
                  <c:v>-10</c:v>
                </c:pt>
                <c:pt idx="285">
                  <c:v>-10</c:v>
                </c:pt>
                <c:pt idx="286">
                  <c:v>-10</c:v>
                </c:pt>
                <c:pt idx="287">
                  <c:v>-10</c:v>
                </c:pt>
                <c:pt idx="288">
                  <c:v>-10</c:v>
                </c:pt>
                <c:pt idx="289">
                  <c:v>-10</c:v>
                </c:pt>
                <c:pt idx="290">
                  <c:v>-10</c:v>
                </c:pt>
                <c:pt idx="291">
                  <c:v>-10</c:v>
                </c:pt>
                <c:pt idx="292">
                  <c:v>-10</c:v>
                </c:pt>
                <c:pt idx="293">
                  <c:v>-10</c:v>
                </c:pt>
                <c:pt idx="294">
                  <c:v>-10</c:v>
                </c:pt>
                <c:pt idx="295">
                  <c:v>-10</c:v>
                </c:pt>
                <c:pt idx="296">
                  <c:v>-10</c:v>
                </c:pt>
                <c:pt idx="297">
                  <c:v>-10</c:v>
                </c:pt>
                <c:pt idx="298">
                  <c:v>-10</c:v>
                </c:pt>
                <c:pt idx="299">
                  <c:v>-10</c:v>
                </c:pt>
                <c:pt idx="300">
                  <c:v>-10</c:v>
                </c:pt>
                <c:pt idx="301">
                  <c:v>-10</c:v>
                </c:pt>
                <c:pt idx="302">
                  <c:v>-10</c:v>
                </c:pt>
                <c:pt idx="303">
                  <c:v>-10</c:v>
                </c:pt>
                <c:pt idx="304">
                  <c:v>-10</c:v>
                </c:pt>
                <c:pt idx="305">
                  <c:v>-10</c:v>
                </c:pt>
                <c:pt idx="306">
                  <c:v>-10</c:v>
                </c:pt>
                <c:pt idx="307">
                  <c:v>-10</c:v>
                </c:pt>
                <c:pt idx="308">
                  <c:v>-10</c:v>
                </c:pt>
                <c:pt idx="309">
                  <c:v>-10</c:v>
                </c:pt>
                <c:pt idx="310">
                  <c:v>-10</c:v>
                </c:pt>
                <c:pt idx="311">
                  <c:v>-10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-10</c:v>
                </c:pt>
                <c:pt idx="316">
                  <c:v>-10</c:v>
                </c:pt>
                <c:pt idx="317">
                  <c:v>-10</c:v>
                </c:pt>
                <c:pt idx="318">
                  <c:v>-10</c:v>
                </c:pt>
                <c:pt idx="319">
                  <c:v>-10</c:v>
                </c:pt>
                <c:pt idx="320">
                  <c:v>-10</c:v>
                </c:pt>
                <c:pt idx="321">
                  <c:v>-10</c:v>
                </c:pt>
                <c:pt idx="322">
                  <c:v>-10</c:v>
                </c:pt>
                <c:pt idx="323">
                  <c:v>-10</c:v>
                </c:pt>
                <c:pt idx="324">
                  <c:v>-10</c:v>
                </c:pt>
                <c:pt idx="325">
                  <c:v>-10</c:v>
                </c:pt>
                <c:pt idx="326">
                  <c:v>-10</c:v>
                </c:pt>
                <c:pt idx="327">
                  <c:v>-10</c:v>
                </c:pt>
                <c:pt idx="328">
                  <c:v>-10</c:v>
                </c:pt>
                <c:pt idx="329">
                  <c:v>-10</c:v>
                </c:pt>
                <c:pt idx="330">
                  <c:v>-10</c:v>
                </c:pt>
                <c:pt idx="331">
                  <c:v>-10</c:v>
                </c:pt>
                <c:pt idx="332">
                  <c:v>-10</c:v>
                </c:pt>
                <c:pt idx="333">
                  <c:v>-10</c:v>
                </c:pt>
                <c:pt idx="334">
                  <c:v>0.94999999999999951</c:v>
                </c:pt>
                <c:pt idx="335">
                  <c:v>-10</c:v>
                </c:pt>
                <c:pt idx="336">
                  <c:v>-10</c:v>
                </c:pt>
                <c:pt idx="337">
                  <c:v>-10</c:v>
                </c:pt>
                <c:pt idx="338">
                  <c:v>-10</c:v>
                </c:pt>
                <c:pt idx="339">
                  <c:v>-10</c:v>
                </c:pt>
                <c:pt idx="340">
                  <c:v>-10</c:v>
                </c:pt>
                <c:pt idx="341">
                  <c:v>-10</c:v>
                </c:pt>
                <c:pt idx="342">
                  <c:v>-10</c:v>
                </c:pt>
                <c:pt idx="343">
                  <c:v>0.94999999999999951</c:v>
                </c:pt>
                <c:pt idx="344">
                  <c:v>-10</c:v>
                </c:pt>
                <c:pt idx="345">
                  <c:v>-10</c:v>
                </c:pt>
                <c:pt idx="346">
                  <c:v>-10</c:v>
                </c:pt>
                <c:pt idx="347">
                  <c:v>-10</c:v>
                </c:pt>
                <c:pt idx="348">
                  <c:v>-10</c:v>
                </c:pt>
                <c:pt idx="349">
                  <c:v>-10</c:v>
                </c:pt>
                <c:pt idx="350">
                  <c:v>-10</c:v>
                </c:pt>
                <c:pt idx="351">
                  <c:v>-10</c:v>
                </c:pt>
                <c:pt idx="352">
                  <c:v>-10</c:v>
                </c:pt>
                <c:pt idx="353">
                  <c:v>-10</c:v>
                </c:pt>
                <c:pt idx="354">
                  <c:v>-10</c:v>
                </c:pt>
                <c:pt idx="355">
                  <c:v>-10</c:v>
                </c:pt>
                <c:pt idx="356">
                  <c:v>-10</c:v>
                </c:pt>
                <c:pt idx="357">
                  <c:v>-10</c:v>
                </c:pt>
                <c:pt idx="358">
                  <c:v>-10</c:v>
                </c:pt>
                <c:pt idx="359">
                  <c:v>-10</c:v>
                </c:pt>
                <c:pt idx="360">
                  <c:v>-10</c:v>
                </c:pt>
                <c:pt idx="361">
                  <c:v>-10</c:v>
                </c:pt>
                <c:pt idx="362">
                  <c:v>-10</c:v>
                </c:pt>
                <c:pt idx="363">
                  <c:v>-10</c:v>
                </c:pt>
                <c:pt idx="364">
                  <c:v>-10</c:v>
                </c:pt>
                <c:pt idx="365">
                  <c:v>-10</c:v>
                </c:pt>
                <c:pt idx="366">
                  <c:v>-10</c:v>
                </c:pt>
                <c:pt idx="367">
                  <c:v>-10</c:v>
                </c:pt>
                <c:pt idx="368">
                  <c:v>-10</c:v>
                </c:pt>
                <c:pt idx="369">
                  <c:v>-10</c:v>
                </c:pt>
                <c:pt idx="370">
                  <c:v>-10</c:v>
                </c:pt>
                <c:pt idx="371">
                  <c:v>-10</c:v>
                </c:pt>
                <c:pt idx="372">
                  <c:v>-10</c:v>
                </c:pt>
                <c:pt idx="373">
                  <c:v>-10</c:v>
                </c:pt>
                <c:pt idx="374">
                  <c:v>-10</c:v>
                </c:pt>
                <c:pt idx="375">
                  <c:v>-10</c:v>
                </c:pt>
                <c:pt idx="376">
                  <c:v>-10</c:v>
                </c:pt>
                <c:pt idx="377">
                  <c:v>-10</c:v>
                </c:pt>
                <c:pt idx="378">
                  <c:v>-10</c:v>
                </c:pt>
                <c:pt idx="379">
                  <c:v>-10</c:v>
                </c:pt>
                <c:pt idx="380">
                  <c:v>-10</c:v>
                </c:pt>
                <c:pt idx="381">
                  <c:v>-10</c:v>
                </c:pt>
                <c:pt idx="382">
                  <c:v>-10</c:v>
                </c:pt>
                <c:pt idx="383">
                  <c:v>-10</c:v>
                </c:pt>
                <c:pt idx="384">
                  <c:v>-10</c:v>
                </c:pt>
                <c:pt idx="385">
                  <c:v>-10</c:v>
                </c:pt>
                <c:pt idx="386">
                  <c:v>-10</c:v>
                </c:pt>
                <c:pt idx="387">
                  <c:v>-10</c:v>
                </c:pt>
                <c:pt idx="388">
                  <c:v>-10</c:v>
                </c:pt>
                <c:pt idx="389">
                  <c:v>-10</c:v>
                </c:pt>
                <c:pt idx="390">
                  <c:v>-10</c:v>
                </c:pt>
                <c:pt idx="391">
                  <c:v>-10</c:v>
                </c:pt>
                <c:pt idx="392">
                  <c:v>-10</c:v>
                </c:pt>
                <c:pt idx="393">
                  <c:v>-10</c:v>
                </c:pt>
                <c:pt idx="394">
                  <c:v>-10</c:v>
                </c:pt>
                <c:pt idx="395">
                  <c:v>-10</c:v>
                </c:pt>
                <c:pt idx="396">
                  <c:v>-10</c:v>
                </c:pt>
                <c:pt idx="397">
                  <c:v>-10</c:v>
                </c:pt>
                <c:pt idx="398">
                  <c:v>-10</c:v>
                </c:pt>
                <c:pt idx="399">
                  <c:v>-10</c:v>
                </c:pt>
                <c:pt idx="400">
                  <c:v>-10</c:v>
                </c:pt>
                <c:pt idx="401">
                  <c:v>-10</c:v>
                </c:pt>
                <c:pt idx="402">
                  <c:v>-10</c:v>
                </c:pt>
                <c:pt idx="403">
                  <c:v>-10</c:v>
                </c:pt>
                <c:pt idx="404">
                  <c:v>-10</c:v>
                </c:pt>
                <c:pt idx="405">
                  <c:v>-10</c:v>
                </c:pt>
                <c:pt idx="406">
                  <c:v>0.94999999999999951</c:v>
                </c:pt>
                <c:pt idx="407">
                  <c:v>-10</c:v>
                </c:pt>
                <c:pt idx="408">
                  <c:v>-10</c:v>
                </c:pt>
                <c:pt idx="409">
                  <c:v>-10</c:v>
                </c:pt>
                <c:pt idx="410">
                  <c:v>-10</c:v>
                </c:pt>
                <c:pt idx="411">
                  <c:v>-10</c:v>
                </c:pt>
                <c:pt idx="412">
                  <c:v>-10</c:v>
                </c:pt>
                <c:pt idx="413">
                  <c:v>-10</c:v>
                </c:pt>
                <c:pt idx="414">
                  <c:v>-10</c:v>
                </c:pt>
                <c:pt idx="415">
                  <c:v>-10</c:v>
                </c:pt>
                <c:pt idx="416">
                  <c:v>-10</c:v>
                </c:pt>
                <c:pt idx="417">
                  <c:v>-10</c:v>
                </c:pt>
                <c:pt idx="418">
                  <c:v>-10</c:v>
                </c:pt>
                <c:pt idx="419">
                  <c:v>-10</c:v>
                </c:pt>
                <c:pt idx="420">
                  <c:v>-10</c:v>
                </c:pt>
                <c:pt idx="421">
                  <c:v>-10</c:v>
                </c:pt>
                <c:pt idx="422">
                  <c:v>-10</c:v>
                </c:pt>
                <c:pt idx="423">
                  <c:v>-10</c:v>
                </c:pt>
                <c:pt idx="424">
                  <c:v>-10</c:v>
                </c:pt>
                <c:pt idx="425">
                  <c:v>-10</c:v>
                </c:pt>
                <c:pt idx="426">
                  <c:v>-10</c:v>
                </c:pt>
                <c:pt idx="427">
                  <c:v>-10</c:v>
                </c:pt>
                <c:pt idx="428">
                  <c:v>-10</c:v>
                </c:pt>
                <c:pt idx="429">
                  <c:v>-10</c:v>
                </c:pt>
                <c:pt idx="430">
                  <c:v>-10</c:v>
                </c:pt>
                <c:pt idx="431">
                  <c:v>-10</c:v>
                </c:pt>
                <c:pt idx="432">
                  <c:v>-10</c:v>
                </c:pt>
                <c:pt idx="433">
                  <c:v>-10</c:v>
                </c:pt>
                <c:pt idx="434">
                  <c:v>-10</c:v>
                </c:pt>
                <c:pt idx="435">
                  <c:v>-10</c:v>
                </c:pt>
                <c:pt idx="436">
                  <c:v>-10</c:v>
                </c:pt>
                <c:pt idx="437">
                  <c:v>-10</c:v>
                </c:pt>
                <c:pt idx="438">
                  <c:v>-10</c:v>
                </c:pt>
                <c:pt idx="439">
                  <c:v>-10</c:v>
                </c:pt>
                <c:pt idx="440">
                  <c:v>-10</c:v>
                </c:pt>
                <c:pt idx="441">
                  <c:v>-10</c:v>
                </c:pt>
                <c:pt idx="442">
                  <c:v>-10</c:v>
                </c:pt>
                <c:pt idx="443">
                  <c:v>-10</c:v>
                </c:pt>
                <c:pt idx="444">
                  <c:v>-10</c:v>
                </c:pt>
                <c:pt idx="445">
                  <c:v>-10</c:v>
                </c:pt>
                <c:pt idx="446">
                  <c:v>-10</c:v>
                </c:pt>
                <c:pt idx="447">
                  <c:v>-10</c:v>
                </c:pt>
                <c:pt idx="448">
                  <c:v>-10</c:v>
                </c:pt>
                <c:pt idx="449">
                  <c:v>-10</c:v>
                </c:pt>
                <c:pt idx="450">
                  <c:v>-10</c:v>
                </c:pt>
                <c:pt idx="451">
                  <c:v>-10</c:v>
                </c:pt>
                <c:pt idx="452">
                  <c:v>-10</c:v>
                </c:pt>
                <c:pt idx="453">
                  <c:v>-10</c:v>
                </c:pt>
                <c:pt idx="454">
                  <c:v>-10</c:v>
                </c:pt>
                <c:pt idx="455">
                  <c:v>-10</c:v>
                </c:pt>
                <c:pt idx="456">
                  <c:v>-10</c:v>
                </c:pt>
                <c:pt idx="457">
                  <c:v>-10</c:v>
                </c:pt>
                <c:pt idx="458">
                  <c:v>-10</c:v>
                </c:pt>
                <c:pt idx="459">
                  <c:v>-10</c:v>
                </c:pt>
                <c:pt idx="460">
                  <c:v>-10</c:v>
                </c:pt>
                <c:pt idx="461">
                  <c:v>-10</c:v>
                </c:pt>
                <c:pt idx="462">
                  <c:v>-10</c:v>
                </c:pt>
                <c:pt idx="463">
                  <c:v>-10</c:v>
                </c:pt>
                <c:pt idx="464">
                  <c:v>-10</c:v>
                </c:pt>
                <c:pt idx="465">
                  <c:v>-10</c:v>
                </c:pt>
                <c:pt idx="466">
                  <c:v>-10</c:v>
                </c:pt>
                <c:pt idx="467">
                  <c:v>-10</c:v>
                </c:pt>
                <c:pt idx="468">
                  <c:v>-10</c:v>
                </c:pt>
                <c:pt idx="469">
                  <c:v>-10</c:v>
                </c:pt>
                <c:pt idx="470">
                  <c:v>-10</c:v>
                </c:pt>
                <c:pt idx="471">
                  <c:v>-10</c:v>
                </c:pt>
                <c:pt idx="472">
                  <c:v>-10</c:v>
                </c:pt>
                <c:pt idx="473">
                  <c:v>-10</c:v>
                </c:pt>
                <c:pt idx="474">
                  <c:v>-10</c:v>
                </c:pt>
                <c:pt idx="475">
                  <c:v>-10</c:v>
                </c:pt>
                <c:pt idx="476">
                  <c:v>-10</c:v>
                </c:pt>
                <c:pt idx="477">
                  <c:v>-10</c:v>
                </c:pt>
                <c:pt idx="478">
                  <c:v>-10</c:v>
                </c:pt>
                <c:pt idx="479">
                  <c:v>-10</c:v>
                </c:pt>
                <c:pt idx="480">
                  <c:v>-10</c:v>
                </c:pt>
                <c:pt idx="481">
                  <c:v>-10</c:v>
                </c:pt>
                <c:pt idx="482">
                  <c:v>-10</c:v>
                </c:pt>
                <c:pt idx="483">
                  <c:v>-10</c:v>
                </c:pt>
                <c:pt idx="484">
                  <c:v>-10</c:v>
                </c:pt>
                <c:pt idx="485">
                  <c:v>-10</c:v>
                </c:pt>
                <c:pt idx="486">
                  <c:v>-10</c:v>
                </c:pt>
                <c:pt idx="487">
                  <c:v>-10</c:v>
                </c:pt>
                <c:pt idx="488">
                  <c:v>-10</c:v>
                </c:pt>
                <c:pt idx="489">
                  <c:v>-10</c:v>
                </c:pt>
                <c:pt idx="490">
                  <c:v>-10</c:v>
                </c:pt>
                <c:pt idx="491">
                  <c:v>-10</c:v>
                </c:pt>
                <c:pt idx="492">
                  <c:v>-10</c:v>
                </c:pt>
                <c:pt idx="493">
                  <c:v>-10</c:v>
                </c:pt>
                <c:pt idx="494">
                  <c:v>-10</c:v>
                </c:pt>
                <c:pt idx="495">
                  <c:v>-10</c:v>
                </c:pt>
                <c:pt idx="496">
                  <c:v>-10</c:v>
                </c:pt>
                <c:pt idx="497">
                  <c:v>-10</c:v>
                </c:pt>
                <c:pt idx="498">
                  <c:v>-10</c:v>
                </c:pt>
                <c:pt idx="499">
                  <c:v>-10</c:v>
                </c:pt>
                <c:pt idx="500">
                  <c:v>-10</c:v>
                </c:pt>
                <c:pt idx="501">
                  <c:v>-10</c:v>
                </c:pt>
                <c:pt idx="502">
                  <c:v>-10</c:v>
                </c:pt>
                <c:pt idx="503">
                  <c:v>-10</c:v>
                </c:pt>
                <c:pt idx="504">
                  <c:v>-10</c:v>
                </c:pt>
                <c:pt idx="505">
                  <c:v>-10</c:v>
                </c:pt>
                <c:pt idx="506">
                  <c:v>-10</c:v>
                </c:pt>
                <c:pt idx="507">
                  <c:v>-10</c:v>
                </c:pt>
                <c:pt idx="508">
                  <c:v>-10</c:v>
                </c:pt>
                <c:pt idx="509">
                  <c:v>-10</c:v>
                </c:pt>
                <c:pt idx="510">
                  <c:v>-10</c:v>
                </c:pt>
                <c:pt idx="511">
                  <c:v>-10</c:v>
                </c:pt>
                <c:pt idx="512">
                  <c:v>-10</c:v>
                </c:pt>
                <c:pt idx="513">
                  <c:v>-10</c:v>
                </c:pt>
                <c:pt idx="514">
                  <c:v>-10</c:v>
                </c:pt>
                <c:pt idx="515">
                  <c:v>-10</c:v>
                </c:pt>
                <c:pt idx="516">
                  <c:v>-10</c:v>
                </c:pt>
                <c:pt idx="517">
                  <c:v>-10</c:v>
                </c:pt>
                <c:pt idx="518">
                  <c:v>-10</c:v>
                </c:pt>
                <c:pt idx="519">
                  <c:v>-10</c:v>
                </c:pt>
                <c:pt idx="520">
                  <c:v>-10</c:v>
                </c:pt>
              </c:numCache>
            </c:numRef>
          </c:val>
        </c:ser>
        <c:axId val="65022976"/>
        <c:axId val="65062016"/>
      </c:radarChart>
      <c:catAx>
        <c:axId val="65022976"/>
        <c:scaling>
          <c:orientation val="minMax"/>
        </c:scaling>
        <c:axPos val="b"/>
        <c:majorGridlines/>
        <c:tickLblPos val="nextTo"/>
        <c:crossAx val="65062016"/>
        <c:crosses val="autoZero"/>
        <c:auto val="1"/>
        <c:lblAlgn val="ctr"/>
        <c:lblOffset val="100"/>
      </c:catAx>
      <c:valAx>
        <c:axId val="65062016"/>
        <c:scaling>
          <c:orientation val="minMax"/>
          <c:max val="1.1000000000000001"/>
          <c:min val="0"/>
        </c:scaling>
        <c:delete val="1"/>
        <c:axPos val="l"/>
        <c:majorGridlines>
          <c:spPr>
            <a:ln w="25400"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tickLblPos val="none"/>
        <c:crossAx val="65022976"/>
        <c:crosses val="autoZero"/>
        <c:crossBetween val="between"/>
        <c:majorUnit val="1"/>
        <c:minorUnit val="1"/>
      </c:valAx>
      <c:spPr>
        <a:noFill/>
      </c:spPr>
    </c:plotArea>
    <c:plotVisOnly val="1"/>
  </c:chart>
  <c:spPr>
    <a:noFill/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7B7D5-328C-4BC3-89C0-BE0843D03DBD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0BA62-1E5E-461C-B65F-4CDFAC7F5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>
              <a:buFontTx/>
              <a:buChar char="-"/>
            </a:pPr>
            <a:endParaRPr lang="en-US" baseline="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897301">
              <a:defRPr/>
            </a:pPr>
            <a:r>
              <a:rPr lang="en-US" dirty="0" smtClean="0"/>
              <a:t>Social links come from </a:t>
            </a:r>
            <a:r>
              <a:rPr lang="en-US" i="1" dirty="0" smtClean="0"/>
              <a:t>outside</a:t>
            </a:r>
            <a:r>
              <a:rPr lang="en-US" dirty="0" smtClean="0"/>
              <a:t> the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897301">
              <a:defRPr/>
            </a:pPr>
            <a:r>
              <a:rPr lang="en-US" dirty="0" smtClean="0"/>
              <a:t>We chose these fingers using random walks</a:t>
            </a:r>
          </a:p>
          <a:p>
            <a:pPr marL="0" lvl="1" defTabSz="897301">
              <a:defRPr/>
            </a:pPr>
            <a:endParaRPr lang="en-US" dirty="0" smtClean="0"/>
          </a:p>
          <a:p>
            <a:pPr marL="0" lvl="1" defTabSz="897301">
              <a:defRPr/>
            </a:pPr>
            <a:r>
              <a:rPr lang="en-US" dirty="0" smtClean="0"/>
              <a:t>Each slice starts at a random key (ID)</a:t>
            </a:r>
          </a:p>
          <a:p>
            <a:endParaRPr lang="en-US" dirty="0" smtClean="0"/>
          </a:p>
          <a:p>
            <a:r>
              <a:rPr lang="en-US" dirty="0" smtClean="0"/>
              <a:t>Ignoring</a:t>
            </a:r>
            <a:r>
              <a:rPr lang="en-US" baseline="0" dirty="0" smtClean="0"/>
              <a:t> evil nodes for now</a:t>
            </a:r>
          </a:p>
          <a:p>
            <a:r>
              <a:rPr lang="en-US" baseline="0" dirty="0" smtClean="0"/>
              <a:t>Lookup: repeat with next closest if failed</a:t>
            </a:r>
          </a:p>
          <a:p>
            <a:r>
              <a:rPr lang="en-US" baseline="0" dirty="0" smtClean="0"/>
              <a:t>If structure is correct, expect O(1) tries.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0BA62-1E5E-461C-B65F-4CDFAC7F5FB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attacker has a limited number of Sybil IDs, what</a:t>
            </a:r>
            <a:r>
              <a:rPr lang="en-US" baseline="0" dirty="0" smtClean="0"/>
              <a:t> can he do? Attack </a:t>
            </a:r>
            <a:r>
              <a:rPr lang="en-US" baseline="0" smtClean="0"/>
              <a:t>a single key.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0BA62-1E5E-461C-B65F-4CDFAC7F5FB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0BA62-1E5E-461C-B65F-4CDFAC7F5FB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0BA62-1E5E-461C-B65F-4CDFAC7F5FB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constant is ~20</a:t>
            </a:r>
          </a:p>
          <a:p>
            <a:r>
              <a:rPr lang="en-US" dirty="0" smtClean="0"/>
              <a:t>“With high probability” depends on coin flips and routing table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what we </a:t>
            </a:r>
            <a:r>
              <a:rPr lang="en-US" smtClean="0"/>
              <a:t>don’t claim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0BA62-1E5E-461C-B65F-4CDFAC7F5FB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Sybil attack: recognized soon after DHTs invented</a:t>
            </a:r>
          </a:p>
          <a:p>
            <a:r>
              <a:rPr lang="en-US" dirty="0" smtClean="0"/>
              <a:t>- Much activity since</a:t>
            </a:r>
            <a:r>
              <a:rPr lang="en-US" baseline="0" dirty="0" smtClean="0"/>
              <a:t> (this is a</a:t>
            </a:r>
            <a:r>
              <a:rPr lang="en-US" dirty="0" smtClean="0"/>
              <a:t> sample)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Whanau</a:t>
            </a:r>
            <a:r>
              <a:rPr lang="en-US" baseline="0" dirty="0" smtClean="0"/>
              <a:t> is a Maori word meaning “family”.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</a:t>
            </a:r>
            <a:r>
              <a:rPr lang="en-US" baseline="0" dirty="0" smtClean="0"/>
              <a:t> to use </a:t>
            </a:r>
            <a:r>
              <a:rPr lang="en-US" baseline="0" dirty="0" err="1" smtClean="0"/>
              <a:t>Whānau</a:t>
            </a:r>
            <a:r>
              <a:rPr lang="en-US" baseline="0" dirty="0" smtClean="0"/>
              <a:t> for other DHT apps, but only makes sense for open systems. (Key churn?)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0BA62-1E5E-461C-B65F-4CDFAC7F5FB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897301">
              <a:defRPr/>
            </a:pPr>
            <a:r>
              <a:rPr lang="en-US" dirty="0" smtClean="0"/>
              <a:t>Social links come from </a:t>
            </a:r>
            <a:r>
              <a:rPr lang="en-US" i="1" dirty="0" smtClean="0"/>
              <a:t>outside</a:t>
            </a:r>
            <a:r>
              <a:rPr lang="en-US" dirty="0" smtClean="0"/>
              <a:t> the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Cellphone</a:t>
            </a:r>
            <a:r>
              <a:rPr lang="en-US" dirty="0" smtClean="0"/>
              <a:t> address book, </a:t>
            </a:r>
            <a:r>
              <a:rPr lang="en-US" smtClean="0"/>
              <a:t>physical rendezvous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D3E7-3964-414B-A6BD-908276527926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EAB88-1211-4849-B05B-99D1E9D6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A Sybil-Proof  Distributed Hash Table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82000" cy="2971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Sylfaen" pitchFamily="18" charset="0"/>
                <a:cs typeface="Times New Roman" pitchFamily="18" charset="0"/>
              </a:rPr>
              <a:t>Chris </a:t>
            </a:r>
            <a:r>
              <a:rPr lang="en-US" dirty="0" err="1" smtClean="0">
                <a:latin typeface="Sylfaen" pitchFamily="18" charset="0"/>
                <a:cs typeface="Times New Roman" pitchFamily="18" charset="0"/>
              </a:rPr>
              <a:t>Lesniewski-Laas</a:t>
            </a:r>
            <a:r>
              <a:rPr lang="en-US" dirty="0" smtClean="0">
                <a:latin typeface="Sylfaen" pitchFamily="18" charset="0"/>
                <a:cs typeface="Times New Roman" pitchFamily="18" charset="0"/>
              </a:rPr>
              <a:t>	M. </a:t>
            </a:r>
            <a:r>
              <a:rPr lang="en-US" dirty="0" err="1" smtClean="0">
                <a:latin typeface="Sylfaen" pitchFamily="18" charset="0"/>
                <a:cs typeface="Times New Roman" pitchFamily="18" charset="0"/>
              </a:rPr>
              <a:t>Frans</a:t>
            </a:r>
            <a:r>
              <a:rPr lang="en-US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ylfaen" pitchFamily="18" charset="0"/>
                <a:cs typeface="Times New Roman" pitchFamily="18" charset="0"/>
              </a:rPr>
              <a:t>Kaashoek</a:t>
            </a:r>
            <a:endParaRPr lang="en-US" dirty="0" smtClean="0">
              <a:latin typeface="Sylfae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Sylfaen" pitchFamily="18" charset="0"/>
                <a:cs typeface="Times New Roman" pitchFamily="18" charset="0"/>
              </a:rPr>
              <a:t>MIT</a:t>
            </a:r>
          </a:p>
          <a:p>
            <a:endParaRPr lang="en-US" dirty="0" smtClean="0">
              <a:latin typeface="Sylfae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Sylfaen" pitchFamily="18" charset="0"/>
                <a:cs typeface="Times New Roman" pitchFamily="18" charset="0"/>
              </a:rPr>
              <a:t>28 April 2010</a:t>
            </a:r>
          </a:p>
          <a:p>
            <a:r>
              <a:rPr lang="en-US" sz="2400" dirty="0" smtClean="0">
                <a:latin typeface="Sylfaen" pitchFamily="18" charset="0"/>
                <a:cs typeface="Times New Roman" pitchFamily="18" charset="0"/>
              </a:rPr>
              <a:t>NSDI</a:t>
            </a:r>
          </a:p>
          <a:p>
            <a:r>
              <a:rPr lang="en-US" sz="2400" dirty="0" smtClean="0">
                <a:latin typeface="Sylfaen" pitchFamily="18" charset="0"/>
                <a:cs typeface="Times New Roman" pitchFamily="18" charset="0"/>
              </a:rPr>
              <a:t>http://pdos.csail.mit.edu/whanau/slides.pptx</a:t>
            </a:r>
            <a:endParaRPr lang="en-US" sz="2400" dirty="0">
              <a:latin typeface="Sylfae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20"/>
          <p:cNvSpPr>
            <a:spLocks/>
          </p:cNvSpPr>
          <p:nvPr/>
        </p:nvSpPr>
        <p:spPr bwMode="auto">
          <a:xfrm>
            <a:off x="2996985" y="2391260"/>
            <a:ext cx="3150031" cy="2075481"/>
          </a:xfrm>
          <a:custGeom>
            <a:avLst/>
            <a:gdLst/>
            <a:ahLst/>
            <a:cxnLst>
              <a:cxn ang="0">
                <a:pos x="808" y="256"/>
              </a:cxn>
              <a:cxn ang="0">
                <a:pos x="816" y="214"/>
              </a:cxn>
              <a:cxn ang="0">
                <a:pos x="808" y="172"/>
              </a:cxn>
              <a:cxn ang="0">
                <a:pos x="768" y="124"/>
              </a:cxn>
              <a:cxn ang="0">
                <a:pos x="708" y="104"/>
              </a:cxn>
              <a:cxn ang="0">
                <a:pos x="678" y="110"/>
              </a:cxn>
              <a:cxn ang="0">
                <a:pos x="654" y="98"/>
              </a:cxn>
              <a:cxn ang="0">
                <a:pos x="626" y="96"/>
              </a:cxn>
              <a:cxn ang="0">
                <a:pos x="590" y="88"/>
              </a:cxn>
              <a:cxn ang="0">
                <a:pos x="546" y="74"/>
              </a:cxn>
              <a:cxn ang="0">
                <a:pos x="524" y="78"/>
              </a:cxn>
              <a:cxn ang="0">
                <a:pos x="510" y="46"/>
              </a:cxn>
              <a:cxn ang="0">
                <a:pos x="472" y="12"/>
              </a:cxn>
              <a:cxn ang="0">
                <a:pos x="420" y="0"/>
              </a:cxn>
              <a:cxn ang="0">
                <a:pos x="380" y="6"/>
              </a:cxn>
              <a:cxn ang="0">
                <a:pos x="334" y="42"/>
              </a:cxn>
              <a:cxn ang="0">
                <a:pos x="312" y="98"/>
              </a:cxn>
              <a:cxn ang="0">
                <a:pos x="284" y="96"/>
              </a:cxn>
              <a:cxn ang="0">
                <a:pos x="260" y="98"/>
              </a:cxn>
              <a:cxn ang="0">
                <a:pos x="226" y="76"/>
              </a:cxn>
              <a:cxn ang="0">
                <a:pos x="186" y="68"/>
              </a:cxn>
              <a:cxn ang="0">
                <a:pos x="124" y="88"/>
              </a:cxn>
              <a:cxn ang="0">
                <a:pos x="86" y="136"/>
              </a:cxn>
              <a:cxn ang="0">
                <a:pos x="76" y="178"/>
              </a:cxn>
              <a:cxn ang="0">
                <a:pos x="82" y="212"/>
              </a:cxn>
              <a:cxn ang="0">
                <a:pos x="62" y="254"/>
              </a:cxn>
              <a:cxn ang="0">
                <a:pos x="60" y="276"/>
              </a:cxn>
              <a:cxn ang="0">
                <a:pos x="36" y="288"/>
              </a:cxn>
              <a:cxn ang="0">
                <a:pos x="10" y="316"/>
              </a:cxn>
              <a:cxn ang="0">
                <a:pos x="0" y="356"/>
              </a:cxn>
              <a:cxn ang="0">
                <a:pos x="6" y="388"/>
              </a:cxn>
              <a:cxn ang="0">
                <a:pos x="36" y="426"/>
              </a:cxn>
              <a:cxn ang="0">
                <a:pos x="84" y="440"/>
              </a:cxn>
              <a:cxn ang="0">
                <a:pos x="108" y="436"/>
              </a:cxn>
              <a:cxn ang="0">
                <a:pos x="130" y="424"/>
              </a:cxn>
              <a:cxn ang="0">
                <a:pos x="162" y="436"/>
              </a:cxn>
              <a:cxn ang="0">
                <a:pos x="192" y="434"/>
              </a:cxn>
              <a:cxn ang="0">
                <a:pos x="222" y="430"/>
              </a:cxn>
              <a:cxn ang="0">
                <a:pos x="240" y="444"/>
              </a:cxn>
              <a:cxn ang="0">
                <a:pos x="264" y="470"/>
              </a:cxn>
              <a:cxn ang="0">
                <a:pos x="298" y="484"/>
              </a:cxn>
              <a:cxn ang="0">
                <a:pos x="326" y="484"/>
              </a:cxn>
              <a:cxn ang="0">
                <a:pos x="366" y="464"/>
              </a:cxn>
              <a:cxn ang="0">
                <a:pos x="368" y="464"/>
              </a:cxn>
              <a:cxn ang="0">
                <a:pos x="396" y="488"/>
              </a:cxn>
              <a:cxn ang="0">
                <a:pos x="428" y="502"/>
              </a:cxn>
              <a:cxn ang="0">
                <a:pos x="454" y="504"/>
              </a:cxn>
              <a:cxn ang="0">
                <a:pos x="488" y="500"/>
              </a:cxn>
              <a:cxn ang="0">
                <a:pos x="534" y="468"/>
              </a:cxn>
              <a:cxn ang="0">
                <a:pos x="560" y="472"/>
              </a:cxn>
              <a:cxn ang="0">
                <a:pos x="586" y="468"/>
              </a:cxn>
              <a:cxn ang="0">
                <a:pos x="620" y="452"/>
              </a:cxn>
              <a:cxn ang="0">
                <a:pos x="648" y="426"/>
              </a:cxn>
              <a:cxn ang="0">
                <a:pos x="652" y="424"/>
              </a:cxn>
              <a:cxn ang="0">
                <a:pos x="704" y="450"/>
              </a:cxn>
              <a:cxn ang="0">
                <a:pos x="746" y="450"/>
              </a:cxn>
              <a:cxn ang="0">
                <a:pos x="802" y="420"/>
              </a:cxn>
              <a:cxn ang="0">
                <a:pos x="830" y="364"/>
              </a:cxn>
              <a:cxn ang="0">
                <a:pos x="832" y="322"/>
              </a:cxn>
              <a:cxn ang="0">
                <a:pos x="802" y="268"/>
              </a:cxn>
            </a:cxnLst>
            <a:rect l="0" t="0" r="r" b="b"/>
            <a:pathLst>
              <a:path w="834" h="504">
                <a:moveTo>
                  <a:pt x="802" y="268"/>
                </a:moveTo>
                <a:lnTo>
                  <a:pt x="802" y="268"/>
                </a:lnTo>
                <a:lnTo>
                  <a:pt x="808" y="256"/>
                </a:lnTo>
                <a:lnTo>
                  <a:pt x="812" y="242"/>
                </a:lnTo>
                <a:lnTo>
                  <a:pt x="816" y="228"/>
                </a:lnTo>
                <a:lnTo>
                  <a:pt x="816" y="214"/>
                </a:lnTo>
                <a:lnTo>
                  <a:pt x="816" y="214"/>
                </a:lnTo>
                <a:lnTo>
                  <a:pt x="814" y="192"/>
                </a:lnTo>
                <a:lnTo>
                  <a:pt x="808" y="172"/>
                </a:lnTo>
                <a:lnTo>
                  <a:pt x="798" y="152"/>
                </a:lnTo>
                <a:lnTo>
                  <a:pt x="784" y="136"/>
                </a:lnTo>
                <a:lnTo>
                  <a:pt x="768" y="124"/>
                </a:lnTo>
                <a:lnTo>
                  <a:pt x="750" y="114"/>
                </a:lnTo>
                <a:lnTo>
                  <a:pt x="730" y="108"/>
                </a:lnTo>
                <a:lnTo>
                  <a:pt x="708" y="104"/>
                </a:lnTo>
                <a:lnTo>
                  <a:pt x="708" y="104"/>
                </a:lnTo>
                <a:lnTo>
                  <a:pt x="692" y="106"/>
                </a:lnTo>
                <a:lnTo>
                  <a:pt x="678" y="110"/>
                </a:lnTo>
                <a:lnTo>
                  <a:pt x="678" y="110"/>
                </a:lnTo>
                <a:lnTo>
                  <a:pt x="666" y="104"/>
                </a:lnTo>
                <a:lnTo>
                  <a:pt x="654" y="98"/>
                </a:lnTo>
                <a:lnTo>
                  <a:pt x="640" y="96"/>
                </a:lnTo>
                <a:lnTo>
                  <a:pt x="626" y="96"/>
                </a:lnTo>
                <a:lnTo>
                  <a:pt x="626" y="96"/>
                </a:lnTo>
                <a:lnTo>
                  <a:pt x="602" y="98"/>
                </a:lnTo>
                <a:lnTo>
                  <a:pt x="602" y="98"/>
                </a:lnTo>
                <a:lnTo>
                  <a:pt x="590" y="88"/>
                </a:lnTo>
                <a:lnTo>
                  <a:pt x="578" y="80"/>
                </a:lnTo>
                <a:lnTo>
                  <a:pt x="562" y="76"/>
                </a:lnTo>
                <a:lnTo>
                  <a:pt x="546" y="74"/>
                </a:lnTo>
                <a:lnTo>
                  <a:pt x="546" y="74"/>
                </a:lnTo>
                <a:lnTo>
                  <a:pt x="536" y="76"/>
                </a:lnTo>
                <a:lnTo>
                  <a:pt x="524" y="78"/>
                </a:lnTo>
                <a:lnTo>
                  <a:pt x="524" y="78"/>
                </a:lnTo>
                <a:lnTo>
                  <a:pt x="518" y="62"/>
                </a:lnTo>
                <a:lnTo>
                  <a:pt x="510" y="46"/>
                </a:lnTo>
                <a:lnTo>
                  <a:pt x="498" y="32"/>
                </a:lnTo>
                <a:lnTo>
                  <a:pt x="486" y="22"/>
                </a:lnTo>
                <a:lnTo>
                  <a:pt x="472" y="12"/>
                </a:lnTo>
                <a:lnTo>
                  <a:pt x="456" y="6"/>
                </a:lnTo>
                <a:lnTo>
                  <a:pt x="438" y="0"/>
                </a:lnTo>
                <a:lnTo>
                  <a:pt x="420" y="0"/>
                </a:lnTo>
                <a:lnTo>
                  <a:pt x="420" y="0"/>
                </a:lnTo>
                <a:lnTo>
                  <a:pt x="400" y="2"/>
                </a:lnTo>
                <a:lnTo>
                  <a:pt x="380" y="6"/>
                </a:lnTo>
                <a:lnTo>
                  <a:pt x="362" y="16"/>
                </a:lnTo>
                <a:lnTo>
                  <a:pt x="346" y="28"/>
                </a:lnTo>
                <a:lnTo>
                  <a:pt x="334" y="42"/>
                </a:lnTo>
                <a:lnTo>
                  <a:pt x="322" y="60"/>
                </a:lnTo>
                <a:lnTo>
                  <a:pt x="316" y="78"/>
                </a:lnTo>
                <a:lnTo>
                  <a:pt x="312" y="98"/>
                </a:lnTo>
                <a:lnTo>
                  <a:pt x="312" y="98"/>
                </a:lnTo>
                <a:lnTo>
                  <a:pt x="298" y="96"/>
                </a:lnTo>
                <a:lnTo>
                  <a:pt x="284" y="96"/>
                </a:lnTo>
                <a:lnTo>
                  <a:pt x="284" y="96"/>
                </a:lnTo>
                <a:lnTo>
                  <a:pt x="272" y="96"/>
                </a:lnTo>
                <a:lnTo>
                  <a:pt x="260" y="98"/>
                </a:lnTo>
                <a:lnTo>
                  <a:pt x="260" y="98"/>
                </a:lnTo>
                <a:lnTo>
                  <a:pt x="244" y="86"/>
                </a:lnTo>
                <a:lnTo>
                  <a:pt x="226" y="76"/>
                </a:lnTo>
                <a:lnTo>
                  <a:pt x="206" y="70"/>
                </a:lnTo>
                <a:lnTo>
                  <a:pt x="186" y="68"/>
                </a:lnTo>
                <a:lnTo>
                  <a:pt x="186" y="68"/>
                </a:lnTo>
                <a:lnTo>
                  <a:pt x="164" y="70"/>
                </a:lnTo>
                <a:lnTo>
                  <a:pt x="144" y="78"/>
                </a:lnTo>
                <a:lnTo>
                  <a:pt x="124" y="88"/>
                </a:lnTo>
                <a:lnTo>
                  <a:pt x="108" y="100"/>
                </a:lnTo>
                <a:lnTo>
                  <a:pt x="96" y="116"/>
                </a:lnTo>
                <a:lnTo>
                  <a:pt x="86" y="136"/>
                </a:lnTo>
                <a:lnTo>
                  <a:pt x="78" y="156"/>
                </a:lnTo>
                <a:lnTo>
                  <a:pt x="76" y="178"/>
                </a:lnTo>
                <a:lnTo>
                  <a:pt x="76" y="178"/>
                </a:lnTo>
                <a:lnTo>
                  <a:pt x="78" y="196"/>
                </a:lnTo>
                <a:lnTo>
                  <a:pt x="82" y="212"/>
                </a:lnTo>
                <a:lnTo>
                  <a:pt x="82" y="212"/>
                </a:lnTo>
                <a:lnTo>
                  <a:pt x="72" y="224"/>
                </a:lnTo>
                <a:lnTo>
                  <a:pt x="66" y="238"/>
                </a:lnTo>
                <a:lnTo>
                  <a:pt x="62" y="254"/>
                </a:lnTo>
                <a:lnTo>
                  <a:pt x="60" y="270"/>
                </a:lnTo>
                <a:lnTo>
                  <a:pt x="60" y="270"/>
                </a:lnTo>
                <a:lnTo>
                  <a:pt x="60" y="276"/>
                </a:lnTo>
                <a:lnTo>
                  <a:pt x="60" y="276"/>
                </a:lnTo>
                <a:lnTo>
                  <a:pt x="48" y="280"/>
                </a:lnTo>
                <a:lnTo>
                  <a:pt x="36" y="288"/>
                </a:lnTo>
                <a:lnTo>
                  <a:pt x="26" y="296"/>
                </a:lnTo>
                <a:lnTo>
                  <a:pt x="16" y="306"/>
                </a:lnTo>
                <a:lnTo>
                  <a:pt x="10" y="316"/>
                </a:lnTo>
                <a:lnTo>
                  <a:pt x="4" y="330"/>
                </a:lnTo>
                <a:lnTo>
                  <a:pt x="2" y="342"/>
                </a:lnTo>
                <a:lnTo>
                  <a:pt x="0" y="356"/>
                </a:lnTo>
                <a:lnTo>
                  <a:pt x="0" y="356"/>
                </a:lnTo>
                <a:lnTo>
                  <a:pt x="2" y="372"/>
                </a:lnTo>
                <a:lnTo>
                  <a:pt x="6" y="388"/>
                </a:lnTo>
                <a:lnTo>
                  <a:pt x="14" y="402"/>
                </a:lnTo>
                <a:lnTo>
                  <a:pt x="24" y="414"/>
                </a:lnTo>
                <a:lnTo>
                  <a:pt x="36" y="426"/>
                </a:lnTo>
                <a:lnTo>
                  <a:pt x="50" y="432"/>
                </a:lnTo>
                <a:lnTo>
                  <a:pt x="66" y="438"/>
                </a:lnTo>
                <a:lnTo>
                  <a:pt x="84" y="440"/>
                </a:lnTo>
                <a:lnTo>
                  <a:pt x="84" y="440"/>
                </a:lnTo>
                <a:lnTo>
                  <a:pt x="96" y="438"/>
                </a:lnTo>
                <a:lnTo>
                  <a:pt x="108" y="436"/>
                </a:lnTo>
                <a:lnTo>
                  <a:pt x="120" y="430"/>
                </a:lnTo>
                <a:lnTo>
                  <a:pt x="130" y="424"/>
                </a:lnTo>
                <a:lnTo>
                  <a:pt x="130" y="424"/>
                </a:lnTo>
                <a:lnTo>
                  <a:pt x="140" y="430"/>
                </a:lnTo>
                <a:lnTo>
                  <a:pt x="150" y="432"/>
                </a:lnTo>
                <a:lnTo>
                  <a:pt x="162" y="436"/>
                </a:lnTo>
                <a:lnTo>
                  <a:pt x="172" y="436"/>
                </a:lnTo>
                <a:lnTo>
                  <a:pt x="172" y="436"/>
                </a:lnTo>
                <a:lnTo>
                  <a:pt x="192" y="434"/>
                </a:lnTo>
                <a:lnTo>
                  <a:pt x="210" y="428"/>
                </a:lnTo>
                <a:lnTo>
                  <a:pt x="210" y="428"/>
                </a:lnTo>
                <a:lnTo>
                  <a:pt x="222" y="430"/>
                </a:lnTo>
                <a:lnTo>
                  <a:pt x="234" y="432"/>
                </a:lnTo>
                <a:lnTo>
                  <a:pt x="234" y="432"/>
                </a:lnTo>
                <a:lnTo>
                  <a:pt x="240" y="444"/>
                </a:lnTo>
                <a:lnTo>
                  <a:pt x="246" y="454"/>
                </a:lnTo>
                <a:lnTo>
                  <a:pt x="254" y="462"/>
                </a:lnTo>
                <a:lnTo>
                  <a:pt x="264" y="470"/>
                </a:lnTo>
                <a:lnTo>
                  <a:pt x="274" y="476"/>
                </a:lnTo>
                <a:lnTo>
                  <a:pt x="286" y="482"/>
                </a:lnTo>
                <a:lnTo>
                  <a:pt x="298" y="484"/>
                </a:lnTo>
                <a:lnTo>
                  <a:pt x="312" y="486"/>
                </a:lnTo>
                <a:lnTo>
                  <a:pt x="312" y="486"/>
                </a:lnTo>
                <a:lnTo>
                  <a:pt x="326" y="484"/>
                </a:lnTo>
                <a:lnTo>
                  <a:pt x="342" y="480"/>
                </a:lnTo>
                <a:lnTo>
                  <a:pt x="354" y="474"/>
                </a:lnTo>
                <a:lnTo>
                  <a:pt x="366" y="464"/>
                </a:lnTo>
                <a:lnTo>
                  <a:pt x="366" y="464"/>
                </a:lnTo>
                <a:lnTo>
                  <a:pt x="368" y="464"/>
                </a:lnTo>
                <a:lnTo>
                  <a:pt x="368" y="464"/>
                </a:lnTo>
                <a:lnTo>
                  <a:pt x="376" y="474"/>
                </a:lnTo>
                <a:lnTo>
                  <a:pt x="386" y="482"/>
                </a:lnTo>
                <a:lnTo>
                  <a:pt x="396" y="488"/>
                </a:lnTo>
                <a:lnTo>
                  <a:pt x="406" y="494"/>
                </a:lnTo>
                <a:lnTo>
                  <a:pt x="416" y="498"/>
                </a:lnTo>
                <a:lnTo>
                  <a:pt x="428" y="502"/>
                </a:lnTo>
                <a:lnTo>
                  <a:pt x="440" y="504"/>
                </a:lnTo>
                <a:lnTo>
                  <a:pt x="454" y="504"/>
                </a:lnTo>
                <a:lnTo>
                  <a:pt x="454" y="504"/>
                </a:lnTo>
                <a:lnTo>
                  <a:pt x="466" y="504"/>
                </a:lnTo>
                <a:lnTo>
                  <a:pt x="476" y="502"/>
                </a:lnTo>
                <a:lnTo>
                  <a:pt x="488" y="500"/>
                </a:lnTo>
                <a:lnTo>
                  <a:pt x="498" y="494"/>
                </a:lnTo>
                <a:lnTo>
                  <a:pt x="518" y="484"/>
                </a:lnTo>
                <a:lnTo>
                  <a:pt x="534" y="468"/>
                </a:lnTo>
                <a:lnTo>
                  <a:pt x="534" y="468"/>
                </a:lnTo>
                <a:lnTo>
                  <a:pt x="546" y="470"/>
                </a:lnTo>
                <a:lnTo>
                  <a:pt x="560" y="472"/>
                </a:lnTo>
                <a:lnTo>
                  <a:pt x="560" y="472"/>
                </a:lnTo>
                <a:lnTo>
                  <a:pt x="572" y="470"/>
                </a:lnTo>
                <a:lnTo>
                  <a:pt x="586" y="468"/>
                </a:lnTo>
                <a:lnTo>
                  <a:pt x="598" y="464"/>
                </a:lnTo>
                <a:lnTo>
                  <a:pt x="610" y="460"/>
                </a:lnTo>
                <a:lnTo>
                  <a:pt x="620" y="452"/>
                </a:lnTo>
                <a:lnTo>
                  <a:pt x="630" y="444"/>
                </a:lnTo>
                <a:lnTo>
                  <a:pt x="640" y="436"/>
                </a:lnTo>
                <a:lnTo>
                  <a:pt x="648" y="426"/>
                </a:lnTo>
                <a:lnTo>
                  <a:pt x="648" y="426"/>
                </a:lnTo>
                <a:lnTo>
                  <a:pt x="652" y="424"/>
                </a:lnTo>
                <a:lnTo>
                  <a:pt x="652" y="424"/>
                </a:lnTo>
                <a:lnTo>
                  <a:pt x="668" y="436"/>
                </a:lnTo>
                <a:lnTo>
                  <a:pt x="684" y="444"/>
                </a:lnTo>
                <a:lnTo>
                  <a:pt x="704" y="450"/>
                </a:lnTo>
                <a:lnTo>
                  <a:pt x="724" y="452"/>
                </a:lnTo>
                <a:lnTo>
                  <a:pt x="724" y="452"/>
                </a:lnTo>
                <a:lnTo>
                  <a:pt x="746" y="450"/>
                </a:lnTo>
                <a:lnTo>
                  <a:pt x="766" y="444"/>
                </a:lnTo>
                <a:lnTo>
                  <a:pt x="786" y="434"/>
                </a:lnTo>
                <a:lnTo>
                  <a:pt x="802" y="420"/>
                </a:lnTo>
                <a:lnTo>
                  <a:pt x="814" y="404"/>
                </a:lnTo>
                <a:lnTo>
                  <a:pt x="824" y="386"/>
                </a:lnTo>
                <a:lnTo>
                  <a:pt x="830" y="364"/>
                </a:lnTo>
                <a:lnTo>
                  <a:pt x="834" y="342"/>
                </a:lnTo>
                <a:lnTo>
                  <a:pt x="834" y="342"/>
                </a:lnTo>
                <a:lnTo>
                  <a:pt x="832" y="322"/>
                </a:lnTo>
                <a:lnTo>
                  <a:pt x="824" y="302"/>
                </a:lnTo>
                <a:lnTo>
                  <a:pt x="816" y="284"/>
                </a:lnTo>
                <a:lnTo>
                  <a:pt x="802" y="268"/>
                </a:lnTo>
                <a:lnTo>
                  <a:pt x="802" y="26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Social links maintained over Internet </a:t>
            </a:r>
            <a:endParaRPr lang="en-US" dirty="0"/>
          </a:p>
        </p:txBody>
      </p:sp>
      <p:pic>
        <p:nvPicPr>
          <p:cNvPr id="1026" name="Picture 2" descr="http://jasonplancaster.com/wp-content/uploads/2007/07/c2.jpg"/>
          <p:cNvPicPr>
            <a:picLocks noChangeAspect="1" noChangeArrowheads="1"/>
          </p:cNvPicPr>
          <p:nvPr/>
        </p:nvPicPr>
        <p:blipFill>
          <a:blip r:embed="rId2" cstate="print"/>
          <a:srcRect l="13782" t="5506" r="14260" b="6436"/>
          <a:stretch>
            <a:fillRect/>
          </a:stretch>
        </p:blipFill>
        <p:spPr bwMode="auto">
          <a:xfrm>
            <a:off x="6877054" y="2440983"/>
            <a:ext cx="1023527" cy="1976034"/>
          </a:xfrm>
          <a:prstGeom prst="roundRect">
            <a:avLst>
              <a:gd name="adj" fmla="val 17891"/>
            </a:avLst>
          </a:prstGeom>
          <a:noFill/>
        </p:spPr>
      </p:pic>
      <p:pic>
        <p:nvPicPr>
          <p:cNvPr id="11" name="Picture 2" descr="http://jasonplancaster.com/wp-content/uploads/2007/07/c2.jpg"/>
          <p:cNvPicPr>
            <a:picLocks noChangeAspect="1" noChangeArrowheads="1"/>
          </p:cNvPicPr>
          <p:nvPr/>
        </p:nvPicPr>
        <p:blipFill>
          <a:blip r:embed="rId2" cstate="print"/>
          <a:srcRect l="13782" t="5506" r="14260" b="6436"/>
          <a:stretch>
            <a:fillRect/>
          </a:stretch>
        </p:blipFill>
        <p:spPr bwMode="auto">
          <a:xfrm>
            <a:off x="1243420" y="2440983"/>
            <a:ext cx="1023527" cy="1976034"/>
          </a:xfrm>
          <a:prstGeom prst="roundRect">
            <a:avLst>
              <a:gd name="adj" fmla="val 17891"/>
            </a:avLst>
          </a:prstGeom>
          <a:noFill/>
        </p:spPr>
      </p:pic>
      <p:cxnSp>
        <p:nvCxnSpPr>
          <p:cNvPr id="26" name="Straight Connector 25"/>
          <p:cNvCxnSpPr/>
          <p:nvPr/>
        </p:nvCxnSpPr>
        <p:spPr>
          <a:xfrm>
            <a:off x="2092271" y="3184902"/>
            <a:ext cx="4897465" cy="542440"/>
          </a:xfrm>
          <a:prstGeom prst="line">
            <a:avLst/>
          </a:prstGeom>
          <a:ln w="57150">
            <a:solidFill>
              <a:srgbClr val="7030A0"/>
            </a:solidFill>
            <a:prstDash val="sysDot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191878" y="2699947"/>
            <a:ext cx="283231" cy="28323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628261" y="2548216"/>
            <a:ext cx="283231" cy="28323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475109" y="2689832"/>
            <a:ext cx="1153152" cy="151731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 L 0.06267 -0.0826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4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 L -0.39671 -0.11065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5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6441 -0.10047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-5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4360694" y="953177"/>
            <a:ext cx="5427883" cy="5657485"/>
            <a:chOff x="4360694" y="953177"/>
            <a:chExt cx="5427883" cy="5657485"/>
          </a:xfrm>
        </p:grpSpPr>
        <p:grpSp>
          <p:nvGrpSpPr>
            <p:cNvPr id="5" name="Group 91"/>
            <p:cNvGrpSpPr/>
            <p:nvPr/>
          </p:nvGrpSpPr>
          <p:grpSpPr>
            <a:xfrm>
              <a:off x="4360694" y="1446012"/>
              <a:ext cx="4783306" cy="5164650"/>
              <a:chOff x="4360694" y="1446012"/>
              <a:chExt cx="4783306" cy="5164650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4435645" y="1446012"/>
                <a:ext cx="2489812" cy="140761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5202641" y="4064294"/>
                <a:ext cx="1812755" cy="10248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4755434" y="2290457"/>
                <a:ext cx="3489155" cy="197259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4360694" y="4916235"/>
                <a:ext cx="2489812" cy="140761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6199486" y="1731092"/>
                <a:ext cx="2944514" cy="16646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6169508" y="3149895"/>
                <a:ext cx="2489812" cy="140761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6052084" y="4284150"/>
                <a:ext cx="2979490" cy="177187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6346890" y="5718209"/>
                <a:ext cx="1845234" cy="89245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5036696" y="1873771"/>
                <a:ext cx="2518347" cy="1828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5651293" y="2865619"/>
                <a:ext cx="2588302" cy="30554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5463915" y="4349647"/>
                <a:ext cx="2653259" cy="1828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3" name="Oval 92"/>
            <p:cNvSpPr/>
            <p:nvPr/>
          </p:nvSpPr>
          <p:spPr>
            <a:xfrm>
              <a:off x="4942400" y="1921128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106636" y="1976092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4932407" y="5501279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5939246" y="4402000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5267187" y="3055384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7800524" y="3737436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6776196" y="3425140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8077843" y="2260905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7150951" y="5898518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8160289" y="5131521"/>
              <a:ext cx="283231" cy="28323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Connector 105"/>
            <p:cNvCxnSpPr>
              <a:stCxn id="93" idx="6"/>
              <a:endCxn id="94" idx="2"/>
            </p:cNvCxnSpPr>
            <p:nvPr/>
          </p:nvCxnSpPr>
          <p:spPr>
            <a:xfrm>
              <a:off x="5225631" y="2062744"/>
              <a:ext cx="881005" cy="5496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93" idx="5"/>
              <a:endCxn id="97" idx="0"/>
            </p:cNvCxnSpPr>
            <p:nvPr/>
          </p:nvCxnSpPr>
          <p:spPr>
            <a:xfrm rot="16200000" flipH="1">
              <a:off x="4850227" y="2496807"/>
              <a:ext cx="892503" cy="22465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97" idx="6"/>
              <a:endCxn id="99" idx="2"/>
            </p:cNvCxnSpPr>
            <p:nvPr/>
          </p:nvCxnSpPr>
          <p:spPr>
            <a:xfrm>
              <a:off x="5550418" y="3197000"/>
              <a:ext cx="1225778" cy="369756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94" idx="6"/>
              <a:endCxn id="100" idx="2"/>
            </p:cNvCxnSpPr>
            <p:nvPr/>
          </p:nvCxnSpPr>
          <p:spPr>
            <a:xfrm>
              <a:off x="6389867" y="2117708"/>
              <a:ext cx="1687976" cy="28481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94" idx="5"/>
              <a:endCxn id="99" idx="0"/>
            </p:cNvCxnSpPr>
            <p:nvPr/>
          </p:nvCxnSpPr>
          <p:spPr>
            <a:xfrm rot="16200000" flipH="1">
              <a:off x="6029453" y="2536780"/>
              <a:ext cx="1207295" cy="56942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99" idx="5"/>
              <a:endCxn id="98" idx="2"/>
            </p:cNvCxnSpPr>
            <p:nvPr/>
          </p:nvCxnSpPr>
          <p:spPr>
            <a:xfrm rot="16200000" flipH="1">
              <a:off x="7303157" y="3381684"/>
              <a:ext cx="212159" cy="78257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99" idx="3"/>
              <a:endCxn id="96" idx="7"/>
            </p:cNvCxnSpPr>
            <p:nvPr/>
          </p:nvCxnSpPr>
          <p:spPr>
            <a:xfrm rot="5400000">
              <a:off x="6111045" y="3736848"/>
              <a:ext cx="776585" cy="63667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98" idx="4"/>
              <a:endCxn id="102" idx="1"/>
            </p:cNvCxnSpPr>
            <p:nvPr/>
          </p:nvCxnSpPr>
          <p:spPr>
            <a:xfrm rot="16200000" flipH="1">
              <a:off x="7495787" y="4467019"/>
              <a:ext cx="1152332" cy="25962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95" idx="7"/>
              <a:endCxn id="96" idx="3"/>
            </p:cNvCxnSpPr>
            <p:nvPr/>
          </p:nvCxnSpPr>
          <p:spPr>
            <a:xfrm rot="5400000" flipH="1" flipV="1">
              <a:off x="5127940" y="4689973"/>
              <a:ext cx="899004" cy="80656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95" idx="6"/>
              <a:endCxn id="101" idx="2"/>
            </p:cNvCxnSpPr>
            <p:nvPr/>
          </p:nvCxnSpPr>
          <p:spPr>
            <a:xfrm>
              <a:off x="5215638" y="5642895"/>
              <a:ext cx="1935313" cy="39723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96" idx="6"/>
              <a:endCxn id="102" idx="2"/>
            </p:cNvCxnSpPr>
            <p:nvPr/>
          </p:nvCxnSpPr>
          <p:spPr>
            <a:xfrm>
              <a:off x="6222477" y="4543616"/>
              <a:ext cx="1937812" cy="72952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96" idx="5"/>
              <a:endCxn id="101" idx="1"/>
            </p:cNvCxnSpPr>
            <p:nvPr/>
          </p:nvCxnSpPr>
          <p:spPr>
            <a:xfrm rot="16200000" flipH="1">
              <a:off x="6038593" y="4786159"/>
              <a:ext cx="1296243" cy="101143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>
              <a:stCxn id="101" idx="0"/>
              <a:endCxn id="99" idx="5"/>
            </p:cNvCxnSpPr>
            <p:nvPr/>
          </p:nvCxnSpPr>
          <p:spPr>
            <a:xfrm rot="16200000" flipV="1">
              <a:off x="6039446" y="4645397"/>
              <a:ext cx="2231625" cy="27461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>
              <a:stCxn id="98" idx="0"/>
              <a:endCxn id="100" idx="4"/>
            </p:cNvCxnSpPr>
            <p:nvPr/>
          </p:nvCxnSpPr>
          <p:spPr>
            <a:xfrm rot="5400000" flipH="1" flipV="1">
              <a:off x="7484149" y="3002127"/>
              <a:ext cx="1193300" cy="27731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97" idx="7"/>
              <a:endCxn id="100" idx="3"/>
            </p:cNvCxnSpPr>
            <p:nvPr/>
          </p:nvCxnSpPr>
          <p:spPr>
            <a:xfrm rot="5400000" flipH="1" flipV="1">
              <a:off x="6517028" y="1494570"/>
              <a:ext cx="594204" cy="261038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8052619" y="953177"/>
              <a:ext cx="10913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Sybil region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07" name="Straight Connector 106"/>
            <p:cNvCxnSpPr>
              <a:stCxn id="100" idx="6"/>
            </p:cNvCxnSpPr>
            <p:nvPr/>
          </p:nvCxnSpPr>
          <p:spPr>
            <a:xfrm>
              <a:off x="8361074" y="2402521"/>
              <a:ext cx="1427503" cy="25823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98" idx="6"/>
            </p:cNvCxnSpPr>
            <p:nvPr/>
          </p:nvCxnSpPr>
          <p:spPr>
            <a:xfrm flipV="1">
              <a:off x="8083755" y="3604260"/>
              <a:ext cx="1448865" cy="27479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02" idx="6"/>
            </p:cNvCxnSpPr>
            <p:nvPr/>
          </p:nvCxnSpPr>
          <p:spPr>
            <a:xfrm>
              <a:off x="8443520" y="5273137"/>
              <a:ext cx="1325320" cy="71618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431801" y="2305448"/>
            <a:ext cx="4278807" cy="3257152"/>
            <a:chOff x="1168400" y="3335867"/>
            <a:chExt cx="3581400" cy="2726266"/>
          </a:xfrm>
        </p:grpSpPr>
        <p:grpSp>
          <p:nvGrpSpPr>
            <p:cNvPr id="4" name="Group 62"/>
            <p:cNvGrpSpPr/>
            <p:nvPr/>
          </p:nvGrpSpPr>
          <p:grpSpPr>
            <a:xfrm>
              <a:off x="1168400" y="3335867"/>
              <a:ext cx="3581400" cy="2726266"/>
              <a:chOff x="1168400" y="3335867"/>
              <a:chExt cx="3581400" cy="2726266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964267" y="3335867"/>
                <a:ext cx="2785533" cy="157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68400" y="4191000"/>
                <a:ext cx="2302933" cy="1278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015067" y="4521200"/>
                <a:ext cx="2370666" cy="154093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769532" y="3810001"/>
                <a:ext cx="2345267" cy="19896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Oval 41"/>
            <p:cNvSpPr/>
            <p:nvPr/>
          </p:nvSpPr>
          <p:spPr>
            <a:xfrm>
              <a:off x="2641600" y="3666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843866" y="3539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430866" y="47413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159000" y="4504268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124200" y="4207932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267200" y="4216400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633134" y="5054601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555999" y="4741334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954867" y="57319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928533" y="54948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stCxn id="42" idx="6"/>
              <a:endCxn id="43" idx="2"/>
            </p:cNvCxnSpPr>
            <p:nvPr/>
          </p:nvCxnSpPr>
          <p:spPr>
            <a:xfrm flipV="1">
              <a:off x="2878667" y="3657600"/>
              <a:ext cx="965199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3" idx="4"/>
              <a:endCxn id="49" idx="0"/>
            </p:cNvCxnSpPr>
            <p:nvPr/>
          </p:nvCxnSpPr>
          <p:spPr>
            <a:xfrm rot="5400000">
              <a:off x="3335867" y="4114800"/>
              <a:ext cx="965201" cy="28786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2" idx="3"/>
              <a:endCxn id="45" idx="0"/>
            </p:cNvCxnSpPr>
            <p:nvPr/>
          </p:nvCxnSpPr>
          <p:spPr>
            <a:xfrm rot="5400000">
              <a:off x="2159000" y="3986949"/>
              <a:ext cx="635853" cy="39878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4" idx="7"/>
              <a:endCxn id="45" idx="2"/>
            </p:cNvCxnSpPr>
            <p:nvPr/>
          </p:nvCxnSpPr>
          <p:spPr>
            <a:xfrm rot="5400000" flipH="1" flipV="1">
              <a:off x="1819483" y="4436535"/>
              <a:ext cx="153249" cy="52578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5" idx="7"/>
              <a:endCxn id="46" idx="2"/>
            </p:cNvCxnSpPr>
            <p:nvPr/>
          </p:nvCxnSpPr>
          <p:spPr>
            <a:xfrm rot="5400000" flipH="1" flipV="1">
              <a:off x="2636514" y="4051301"/>
              <a:ext cx="212520" cy="76285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6" idx="6"/>
              <a:endCxn id="47" idx="2"/>
            </p:cNvCxnSpPr>
            <p:nvPr/>
          </p:nvCxnSpPr>
          <p:spPr>
            <a:xfrm>
              <a:off x="3361267" y="4326466"/>
              <a:ext cx="905933" cy="84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6" idx="7"/>
              <a:endCxn id="43" idx="3"/>
            </p:cNvCxnSpPr>
            <p:nvPr/>
          </p:nvCxnSpPr>
          <p:spPr>
            <a:xfrm rot="5400000" flipH="1" flipV="1">
              <a:off x="3351949" y="3716016"/>
              <a:ext cx="501235" cy="55203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6" idx="5"/>
              <a:endCxn id="49" idx="1"/>
            </p:cNvCxnSpPr>
            <p:nvPr/>
          </p:nvCxnSpPr>
          <p:spPr>
            <a:xfrm rot="16200000" flipH="1">
              <a:off x="3275748" y="4461082"/>
              <a:ext cx="365771" cy="2641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8" idx="6"/>
              <a:endCxn id="49" idx="3"/>
            </p:cNvCxnSpPr>
            <p:nvPr/>
          </p:nvCxnSpPr>
          <p:spPr>
            <a:xfrm flipV="1">
              <a:off x="2870201" y="4943683"/>
              <a:ext cx="720516" cy="22945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45" idx="5"/>
              <a:endCxn id="48" idx="1"/>
            </p:cNvCxnSpPr>
            <p:nvPr/>
          </p:nvCxnSpPr>
          <p:spPr>
            <a:xfrm rot="16200000" flipH="1">
              <a:off x="2323249" y="4744716"/>
              <a:ext cx="382702" cy="3065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8" idx="4"/>
              <a:endCxn id="50" idx="1"/>
            </p:cNvCxnSpPr>
            <p:nvPr/>
          </p:nvCxnSpPr>
          <p:spPr>
            <a:xfrm rot="16200000" flipH="1">
              <a:off x="2633135" y="5410200"/>
              <a:ext cx="474983" cy="2379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0" idx="7"/>
              <a:endCxn id="49" idx="4"/>
            </p:cNvCxnSpPr>
            <p:nvPr/>
          </p:nvCxnSpPr>
          <p:spPr>
            <a:xfrm rot="5400000" flipH="1" flipV="1">
              <a:off x="3021749" y="5113868"/>
              <a:ext cx="788250" cy="5173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5" idx="6"/>
              <a:endCxn id="49" idx="2"/>
            </p:cNvCxnSpPr>
            <p:nvPr/>
          </p:nvCxnSpPr>
          <p:spPr>
            <a:xfrm>
              <a:off x="2396067" y="4622802"/>
              <a:ext cx="1159932" cy="237066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49" idx="5"/>
              <a:endCxn id="51" idx="1"/>
            </p:cNvCxnSpPr>
            <p:nvPr/>
          </p:nvCxnSpPr>
          <p:spPr>
            <a:xfrm rot="16200000" flipH="1">
              <a:off x="3567849" y="5134181"/>
              <a:ext cx="585901" cy="2049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49" idx="7"/>
              <a:endCxn id="47" idx="3"/>
            </p:cNvCxnSpPr>
            <p:nvPr/>
          </p:nvCxnSpPr>
          <p:spPr>
            <a:xfrm rot="5400000" flipH="1" flipV="1">
              <a:off x="3851482" y="4325616"/>
              <a:ext cx="357303" cy="54357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87" name="TextBox 86"/>
          <p:cNvSpPr txBox="1"/>
          <p:nvPr/>
        </p:nvSpPr>
        <p:spPr>
          <a:xfrm>
            <a:off x="0" y="953177"/>
            <a:ext cx="1342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Honest region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509819" y="5655833"/>
            <a:ext cx="634181" cy="1081980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…</a:t>
            </a:r>
            <a:endParaRPr lang="en-US" sz="4400" b="1" dirty="0"/>
          </a:p>
        </p:txBody>
      </p:sp>
      <p:cxnSp>
        <p:nvCxnSpPr>
          <p:cNvPr id="149" name="Straight Connector 148"/>
          <p:cNvCxnSpPr>
            <a:stCxn id="43" idx="7"/>
            <a:endCxn id="93" idx="2"/>
          </p:cNvCxnSpPr>
          <p:nvPr/>
        </p:nvCxnSpPr>
        <p:spPr>
          <a:xfrm rot="5400000" flipH="1" flipV="1">
            <a:off x="4142732" y="1790026"/>
            <a:ext cx="526950" cy="1072386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47" idx="6"/>
            <a:endCxn id="97" idx="2"/>
          </p:cNvCxnSpPr>
          <p:nvPr/>
        </p:nvCxnSpPr>
        <p:spPr>
          <a:xfrm flipV="1">
            <a:off x="4417262" y="3197000"/>
            <a:ext cx="849925" cy="302063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51" idx="5"/>
            <a:endCxn id="95" idx="2"/>
          </p:cNvCxnSpPr>
          <p:nvPr/>
        </p:nvCxnSpPr>
        <p:spPr>
          <a:xfrm rot="16200000" flipH="1">
            <a:off x="4193651" y="4904138"/>
            <a:ext cx="516273" cy="961239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43" idx="6"/>
            <a:endCxn id="96" idx="1"/>
          </p:cNvCxnSpPr>
          <p:nvPr/>
        </p:nvCxnSpPr>
        <p:spPr>
          <a:xfrm>
            <a:off x="3911492" y="2689832"/>
            <a:ext cx="2069232" cy="1753646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2" name="Right Brace 91"/>
          <p:cNvSpPr/>
          <p:nvPr/>
        </p:nvSpPr>
        <p:spPr>
          <a:xfrm rot="16200000" flipV="1">
            <a:off x="4278893" y="786534"/>
            <a:ext cx="294967" cy="173242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730588" y="1160701"/>
            <a:ext cx="1398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Attack edges</a:t>
            </a:r>
            <a:endParaRPr lang="en-U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92" grpId="0" animBg="1"/>
      <p:bldP spid="1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39"/>
          <p:cNvGrpSpPr/>
          <p:nvPr/>
        </p:nvGrpSpPr>
        <p:grpSpPr>
          <a:xfrm>
            <a:off x="431801" y="2305448"/>
            <a:ext cx="4278807" cy="3257152"/>
            <a:chOff x="1168400" y="3335867"/>
            <a:chExt cx="3581400" cy="2726266"/>
          </a:xfrm>
        </p:grpSpPr>
        <p:grpSp>
          <p:nvGrpSpPr>
            <p:cNvPr id="103" name="Group 62"/>
            <p:cNvGrpSpPr/>
            <p:nvPr/>
          </p:nvGrpSpPr>
          <p:grpSpPr>
            <a:xfrm>
              <a:off x="1168400" y="3335867"/>
              <a:ext cx="3581400" cy="2726266"/>
              <a:chOff x="1168400" y="3335867"/>
              <a:chExt cx="3581400" cy="2726266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1964267" y="3335867"/>
                <a:ext cx="2785533" cy="157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1168400" y="4191000"/>
                <a:ext cx="2302933" cy="1278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2015067" y="4521200"/>
                <a:ext cx="2370666" cy="154093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1769532" y="3810001"/>
                <a:ext cx="2345267" cy="19896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Oval 103"/>
            <p:cNvSpPr/>
            <p:nvPr/>
          </p:nvSpPr>
          <p:spPr>
            <a:xfrm>
              <a:off x="2641600" y="3666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3843866" y="3539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430866" y="47413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2159000" y="4504268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124200" y="4207932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4267200" y="4216400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2633134" y="5054601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555999" y="4741334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2954867" y="57319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3928533" y="54948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1" name="Straight Connector 120"/>
            <p:cNvCxnSpPr>
              <a:stCxn id="104" idx="6"/>
              <a:endCxn id="105" idx="2"/>
            </p:cNvCxnSpPr>
            <p:nvPr/>
          </p:nvCxnSpPr>
          <p:spPr>
            <a:xfrm flipV="1">
              <a:off x="2878667" y="3657600"/>
              <a:ext cx="965199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5" idx="4"/>
              <a:endCxn id="116" idx="0"/>
            </p:cNvCxnSpPr>
            <p:nvPr/>
          </p:nvCxnSpPr>
          <p:spPr>
            <a:xfrm rot="5400000">
              <a:off x="3335867" y="4114800"/>
              <a:ext cx="965201" cy="28786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04" idx="3"/>
              <a:endCxn id="109" idx="0"/>
            </p:cNvCxnSpPr>
            <p:nvPr/>
          </p:nvCxnSpPr>
          <p:spPr>
            <a:xfrm rot="5400000">
              <a:off x="2159000" y="3986949"/>
              <a:ext cx="635853" cy="39878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07" idx="7"/>
              <a:endCxn id="109" idx="2"/>
            </p:cNvCxnSpPr>
            <p:nvPr/>
          </p:nvCxnSpPr>
          <p:spPr>
            <a:xfrm rot="5400000" flipH="1" flipV="1">
              <a:off x="1819483" y="4436535"/>
              <a:ext cx="153249" cy="52578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09" idx="7"/>
              <a:endCxn id="110" idx="2"/>
            </p:cNvCxnSpPr>
            <p:nvPr/>
          </p:nvCxnSpPr>
          <p:spPr>
            <a:xfrm rot="5400000" flipH="1" flipV="1">
              <a:off x="2636514" y="4051301"/>
              <a:ext cx="212520" cy="76285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10" idx="6"/>
              <a:endCxn id="112" idx="2"/>
            </p:cNvCxnSpPr>
            <p:nvPr/>
          </p:nvCxnSpPr>
          <p:spPr>
            <a:xfrm>
              <a:off x="3361267" y="4326466"/>
              <a:ext cx="905933" cy="84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10" idx="7"/>
              <a:endCxn id="105" idx="3"/>
            </p:cNvCxnSpPr>
            <p:nvPr/>
          </p:nvCxnSpPr>
          <p:spPr>
            <a:xfrm rot="5400000" flipH="1" flipV="1">
              <a:off x="3351949" y="3716016"/>
              <a:ext cx="501235" cy="55203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110" idx="5"/>
              <a:endCxn id="116" idx="1"/>
            </p:cNvCxnSpPr>
            <p:nvPr/>
          </p:nvCxnSpPr>
          <p:spPr>
            <a:xfrm rot="16200000" flipH="1">
              <a:off x="3275748" y="4461082"/>
              <a:ext cx="365771" cy="2641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>
              <a:stCxn id="114" idx="6"/>
              <a:endCxn id="116" idx="3"/>
            </p:cNvCxnSpPr>
            <p:nvPr/>
          </p:nvCxnSpPr>
          <p:spPr>
            <a:xfrm flipV="1">
              <a:off x="2870201" y="4943683"/>
              <a:ext cx="720516" cy="22945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09" idx="5"/>
              <a:endCxn id="114" idx="1"/>
            </p:cNvCxnSpPr>
            <p:nvPr/>
          </p:nvCxnSpPr>
          <p:spPr>
            <a:xfrm rot="16200000" flipH="1">
              <a:off x="2323249" y="4744716"/>
              <a:ext cx="382702" cy="3065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114" idx="4"/>
              <a:endCxn id="117" idx="1"/>
            </p:cNvCxnSpPr>
            <p:nvPr/>
          </p:nvCxnSpPr>
          <p:spPr>
            <a:xfrm rot="16200000" flipH="1">
              <a:off x="2633135" y="5410200"/>
              <a:ext cx="474983" cy="2379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17" idx="7"/>
              <a:endCxn id="116" idx="4"/>
            </p:cNvCxnSpPr>
            <p:nvPr/>
          </p:nvCxnSpPr>
          <p:spPr>
            <a:xfrm rot="5400000" flipH="1" flipV="1">
              <a:off x="3021749" y="5113868"/>
              <a:ext cx="788250" cy="5173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09" idx="6"/>
              <a:endCxn id="116" idx="2"/>
            </p:cNvCxnSpPr>
            <p:nvPr/>
          </p:nvCxnSpPr>
          <p:spPr>
            <a:xfrm>
              <a:off x="2396067" y="4622802"/>
              <a:ext cx="1159932" cy="237066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16" idx="5"/>
              <a:endCxn id="119" idx="1"/>
            </p:cNvCxnSpPr>
            <p:nvPr/>
          </p:nvCxnSpPr>
          <p:spPr>
            <a:xfrm rot="16200000" flipH="1">
              <a:off x="3567849" y="5134181"/>
              <a:ext cx="585901" cy="2049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16" idx="7"/>
              <a:endCxn id="112" idx="3"/>
            </p:cNvCxnSpPr>
            <p:nvPr/>
          </p:nvCxnSpPr>
          <p:spPr>
            <a:xfrm rot="5400000" flipH="1" flipV="1">
              <a:off x="3851482" y="4325616"/>
              <a:ext cx="357303" cy="54357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walks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1074549" y="3953360"/>
            <a:ext cx="533400" cy="152400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2004447" y="3589150"/>
            <a:ext cx="762000" cy="228600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rot="16200000" flipH="1">
            <a:off x="2903349" y="3772546"/>
            <a:ext cx="381000" cy="228600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10800000" flipV="1">
            <a:off x="2510726" y="4166461"/>
            <a:ext cx="727131" cy="227308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4360694" y="1446012"/>
            <a:ext cx="4783306" cy="5164650"/>
            <a:chOff x="4360694" y="1446012"/>
            <a:chExt cx="4783306" cy="5164650"/>
          </a:xfrm>
        </p:grpSpPr>
        <p:sp>
          <p:nvSpPr>
            <p:cNvPr id="75" name="Oval 74"/>
            <p:cNvSpPr/>
            <p:nvPr/>
          </p:nvSpPr>
          <p:spPr>
            <a:xfrm>
              <a:off x="4435645" y="1446012"/>
              <a:ext cx="2489812" cy="1407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202641" y="4064294"/>
              <a:ext cx="1812755" cy="10248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4755434" y="2290457"/>
              <a:ext cx="3489155" cy="19725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4360694" y="4916235"/>
              <a:ext cx="2489812" cy="1407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6199486" y="1731092"/>
              <a:ext cx="2944514" cy="16646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6169508" y="3149895"/>
              <a:ext cx="2489812" cy="1407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6052084" y="4284150"/>
              <a:ext cx="2979490" cy="17718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6346890" y="5718209"/>
              <a:ext cx="1845234" cy="89245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036696" y="1873771"/>
              <a:ext cx="2518347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651293" y="2865619"/>
              <a:ext cx="2588302" cy="30554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63915" y="4349647"/>
              <a:ext cx="2653259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Oval 92"/>
          <p:cNvSpPr/>
          <p:nvPr/>
        </p:nvSpPr>
        <p:spPr>
          <a:xfrm>
            <a:off x="4942400" y="1921128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106636" y="1976092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4932407" y="5501279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5939246" y="4402000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267187" y="3055384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7800524" y="3737436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6776196" y="3425140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8077843" y="2260905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7150951" y="5898518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8160289" y="5131521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/>
          <p:cNvCxnSpPr>
            <a:stCxn id="93" idx="6"/>
            <a:endCxn id="94" idx="2"/>
          </p:cNvCxnSpPr>
          <p:nvPr/>
        </p:nvCxnSpPr>
        <p:spPr>
          <a:xfrm>
            <a:off x="5225631" y="2062744"/>
            <a:ext cx="881005" cy="54964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3" idx="5"/>
            <a:endCxn id="97" idx="0"/>
          </p:cNvCxnSpPr>
          <p:nvPr/>
        </p:nvCxnSpPr>
        <p:spPr>
          <a:xfrm rot="16200000" flipH="1">
            <a:off x="4850227" y="2496807"/>
            <a:ext cx="892503" cy="22465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7" idx="6"/>
            <a:endCxn id="99" idx="2"/>
          </p:cNvCxnSpPr>
          <p:nvPr/>
        </p:nvCxnSpPr>
        <p:spPr>
          <a:xfrm>
            <a:off x="5550418" y="3197000"/>
            <a:ext cx="1225778" cy="369756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94" idx="6"/>
            <a:endCxn id="100" idx="2"/>
          </p:cNvCxnSpPr>
          <p:nvPr/>
        </p:nvCxnSpPr>
        <p:spPr>
          <a:xfrm>
            <a:off x="6389867" y="2117708"/>
            <a:ext cx="1687976" cy="284813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4" idx="5"/>
            <a:endCxn id="99" idx="0"/>
          </p:cNvCxnSpPr>
          <p:nvPr/>
        </p:nvCxnSpPr>
        <p:spPr>
          <a:xfrm rot="16200000" flipH="1">
            <a:off x="6029453" y="2536780"/>
            <a:ext cx="1207295" cy="569423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9" idx="5"/>
            <a:endCxn id="98" idx="2"/>
          </p:cNvCxnSpPr>
          <p:nvPr/>
        </p:nvCxnSpPr>
        <p:spPr>
          <a:xfrm rot="16200000" flipH="1">
            <a:off x="7303157" y="3381684"/>
            <a:ext cx="212159" cy="782575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99" idx="3"/>
            <a:endCxn id="96" idx="7"/>
          </p:cNvCxnSpPr>
          <p:nvPr/>
        </p:nvCxnSpPr>
        <p:spPr>
          <a:xfrm rot="5400000">
            <a:off x="6111045" y="3736848"/>
            <a:ext cx="776585" cy="636675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98" idx="4"/>
            <a:endCxn id="102" idx="1"/>
          </p:cNvCxnSpPr>
          <p:nvPr/>
        </p:nvCxnSpPr>
        <p:spPr>
          <a:xfrm rot="16200000" flipH="1">
            <a:off x="7495787" y="4467019"/>
            <a:ext cx="1152332" cy="259627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95" idx="7"/>
            <a:endCxn id="96" idx="3"/>
          </p:cNvCxnSpPr>
          <p:nvPr/>
        </p:nvCxnSpPr>
        <p:spPr>
          <a:xfrm rot="5400000" flipH="1" flipV="1">
            <a:off x="5127940" y="4689973"/>
            <a:ext cx="899004" cy="806564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95" idx="6"/>
            <a:endCxn id="101" idx="2"/>
          </p:cNvCxnSpPr>
          <p:nvPr/>
        </p:nvCxnSpPr>
        <p:spPr>
          <a:xfrm>
            <a:off x="5215638" y="5642895"/>
            <a:ext cx="1935313" cy="397239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6" idx="6"/>
            <a:endCxn id="102" idx="2"/>
          </p:cNvCxnSpPr>
          <p:nvPr/>
        </p:nvCxnSpPr>
        <p:spPr>
          <a:xfrm>
            <a:off x="6222477" y="4543616"/>
            <a:ext cx="1937812" cy="729521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6" idx="5"/>
            <a:endCxn id="101" idx="1"/>
          </p:cNvCxnSpPr>
          <p:nvPr/>
        </p:nvCxnSpPr>
        <p:spPr>
          <a:xfrm rot="16200000" flipH="1">
            <a:off x="6038593" y="4786159"/>
            <a:ext cx="1296243" cy="101143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01" idx="0"/>
            <a:endCxn id="99" idx="5"/>
          </p:cNvCxnSpPr>
          <p:nvPr/>
        </p:nvCxnSpPr>
        <p:spPr>
          <a:xfrm rot="16200000" flipV="1">
            <a:off x="6039446" y="4645397"/>
            <a:ext cx="2231625" cy="274618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98" idx="0"/>
            <a:endCxn id="100" idx="4"/>
          </p:cNvCxnSpPr>
          <p:nvPr/>
        </p:nvCxnSpPr>
        <p:spPr>
          <a:xfrm rot="5400000" flipH="1" flipV="1">
            <a:off x="7484149" y="3002127"/>
            <a:ext cx="1193300" cy="277319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97" idx="7"/>
            <a:endCxn id="100" idx="3"/>
          </p:cNvCxnSpPr>
          <p:nvPr/>
        </p:nvCxnSpPr>
        <p:spPr>
          <a:xfrm rot="5400000" flipH="1" flipV="1">
            <a:off x="6517028" y="1494570"/>
            <a:ext cx="594204" cy="2610381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43" idx="7"/>
            <a:endCxn id="93" idx="2"/>
          </p:cNvCxnSpPr>
          <p:nvPr/>
        </p:nvCxnSpPr>
        <p:spPr>
          <a:xfrm rot="5400000" flipH="1" flipV="1">
            <a:off x="4142732" y="1790026"/>
            <a:ext cx="526950" cy="1072386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47" idx="6"/>
            <a:endCxn id="97" idx="2"/>
          </p:cNvCxnSpPr>
          <p:nvPr/>
        </p:nvCxnSpPr>
        <p:spPr>
          <a:xfrm flipV="1">
            <a:off x="4417262" y="3197000"/>
            <a:ext cx="849925" cy="302063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51" idx="5"/>
            <a:endCxn id="95" idx="2"/>
          </p:cNvCxnSpPr>
          <p:nvPr/>
        </p:nvCxnSpPr>
        <p:spPr>
          <a:xfrm rot="16200000" flipH="1">
            <a:off x="4193651" y="4904138"/>
            <a:ext cx="516273" cy="961239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43" idx="6"/>
            <a:endCxn id="96" idx="1"/>
          </p:cNvCxnSpPr>
          <p:nvPr/>
        </p:nvCxnSpPr>
        <p:spPr>
          <a:xfrm>
            <a:off x="3911492" y="2689832"/>
            <a:ext cx="2069232" cy="1753646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57200" y="1459463"/>
            <a:ext cx="36668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c.f. </a:t>
            </a:r>
            <a:r>
              <a:rPr lang="en-US" sz="2400" dirty="0" err="1" smtClean="0"/>
              <a:t>SybilLimit</a:t>
            </a:r>
            <a:r>
              <a:rPr lang="en-US" sz="2400" dirty="0" smtClean="0"/>
              <a:t> [Yu </a:t>
            </a:r>
            <a:r>
              <a:rPr lang="en-US" sz="2400" i="1" dirty="0" smtClean="0"/>
              <a:t>et al </a:t>
            </a:r>
            <a:r>
              <a:rPr lang="en-US" sz="2400" dirty="0" smtClean="0"/>
              <a:t>2008]</a:t>
            </a:r>
            <a:endParaRPr lang="en-US" sz="2400" dirty="0"/>
          </a:p>
        </p:txBody>
      </p:sp>
      <p:cxnSp>
        <p:nvCxnSpPr>
          <p:cNvPr id="148" name="Straight Arrow Connector 147"/>
          <p:cNvCxnSpPr>
            <a:stCxn id="147" idx="4"/>
          </p:cNvCxnSpPr>
          <p:nvPr/>
        </p:nvCxnSpPr>
        <p:spPr>
          <a:xfrm rot="5400000" flipH="1">
            <a:off x="1277939" y="3975990"/>
            <a:ext cx="1010236" cy="1535832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 rot="16200000" flipH="1">
            <a:off x="2316999" y="4757981"/>
            <a:ext cx="495945" cy="232474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9"/>
          <p:cNvGrpSpPr/>
          <p:nvPr/>
        </p:nvGrpSpPr>
        <p:grpSpPr>
          <a:xfrm>
            <a:off x="431801" y="2305448"/>
            <a:ext cx="4278807" cy="3257152"/>
            <a:chOff x="1168400" y="3335867"/>
            <a:chExt cx="3581400" cy="2726266"/>
          </a:xfrm>
        </p:grpSpPr>
        <p:grpSp>
          <p:nvGrpSpPr>
            <p:cNvPr id="4" name="Group 62"/>
            <p:cNvGrpSpPr/>
            <p:nvPr/>
          </p:nvGrpSpPr>
          <p:grpSpPr>
            <a:xfrm>
              <a:off x="1168400" y="3335867"/>
              <a:ext cx="3581400" cy="2726266"/>
              <a:chOff x="1168400" y="3335867"/>
              <a:chExt cx="3581400" cy="2726266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1964267" y="3335867"/>
                <a:ext cx="2785533" cy="157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1168400" y="4191000"/>
                <a:ext cx="2302933" cy="1278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2015067" y="4521200"/>
                <a:ext cx="2370666" cy="154093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1769532" y="3810001"/>
                <a:ext cx="2345267" cy="19896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Oval 103"/>
            <p:cNvSpPr/>
            <p:nvPr/>
          </p:nvSpPr>
          <p:spPr>
            <a:xfrm>
              <a:off x="2641600" y="3666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3843866" y="3539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430866" y="47413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2159000" y="4504268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124200" y="4207932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4267200" y="4216400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2633134" y="5054601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555999" y="4741334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2954867" y="57319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3928533" y="54948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1" name="Straight Connector 120"/>
            <p:cNvCxnSpPr>
              <a:stCxn id="104" idx="6"/>
              <a:endCxn id="105" idx="2"/>
            </p:cNvCxnSpPr>
            <p:nvPr/>
          </p:nvCxnSpPr>
          <p:spPr>
            <a:xfrm flipV="1">
              <a:off x="2878667" y="3657600"/>
              <a:ext cx="965199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05" idx="4"/>
              <a:endCxn id="116" idx="0"/>
            </p:cNvCxnSpPr>
            <p:nvPr/>
          </p:nvCxnSpPr>
          <p:spPr>
            <a:xfrm rot="5400000">
              <a:off x="3335867" y="4114800"/>
              <a:ext cx="965201" cy="28786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04" idx="3"/>
              <a:endCxn id="109" idx="0"/>
            </p:cNvCxnSpPr>
            <p:nvPr/>
          </p:nvCxnSpPr>
          <p:spPr>
            <a:xfrm rot="5400000">
              <a:off x="2159000" y="3986949"/>
              <a:ext cx="635853" cy="39878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07" idx="7"/>
              <a:endCxn id="109" idx="2"/>
            </p:cNvCxnSpPr>
            <p:nvPr/>
          </p:nvCxnSpPr>
          <p:spPr>
            <a:xfrm rot="5400000" flipH="1" flipV="1">
              <a:off x="1819483" y="4436535"/>
              <a:ext cx="153249" cy="52578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09" idx="7"/>
              <a:endCxn id="110" idx="2"/>
            </p:cNvCxnSpPr>
            <p:nvPr/>
          </p:nvCxnSpPr>
          <p:spPr>
            <a:xfrm rot="5400000" flipH="1" flipV="1">
              <a:off x="2636514" y="4051301"/>
              <a:ext cx="212520" cy="76285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10" idx="6"/>
              <a:endCxn id="112" idx="2"/>
            </p:cNvCxnSpPr>
            <p:nvPr/>
          </p:nvCxnSpPr>
          <p:spPr>
            <a:xfrm>
              <a:off x="3361267" y="4326466"/>
              <a:ext cx="905933" cy="84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10" idx="7"/>
              <a:endCxn id="105" idx="3"/>
            </p:cNvCxnSpPr>
            <p:nvPr/>
          </p:nvCxnSpPr>
          <p:spPr>
            <a:xfrm rot="5400000" flipH="1" flipV="1">
              <a:off x="3351949" y="3716016"/>
              <a:ext cx="501235" cy="55203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110" idx="5"/>
              <a:endCxn id="116" idx="1"/>
            </p:cNvCxnSpPr>
            <p:nvPr/>
          </p:nvCxnSpPr>
          <p:spPr>
            <a:xfrm rot="16200000" flipH="1">
              <a:off x="3275748" y="4461082"/>
              <a:ext cx="365771" cy="2641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>
              <a:stCxn id="114" idx="6"/>
              <a:endCxn id="116" idx="3"/>
            </p:cNvCxnSpPr>
            <p:nvPr/>
          </p:nvCxnSpPr>
          <p:spPr>
            <a:xfrm flipV="1">
              <a:off x="2870201" y="4943683"/>
              <a:ext cx="720516" cy="22945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09" idx="5"/>
              <a:endCxn id="114" idx="1"/>
            </p:cNvCxnSpPr>
            <p:nvPr/>
          </p:nvCxnSpPr>
          <p:spPr>
            <a:xfrm rot="16200000" flipH="1">
              <a:off x="2323249" y="4744716"/>
              <a:ext cx="382702" cy="3065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114" idx="4"/>
              <a:endCxn id="117" idx="1"/>
            </p:cNvCxnSpPr>
            <p:nvPr/>
          </p:nvCxnSpPr>
          <p:spPr>
            <a:xfrm rot="16200000" flipH="1">
              <a:off x="2633135" y="5410200"/>
              <a:ext cx="474983" cy="2379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17" idx="7"/>
              <a:endCxn id="116" idx="4"/>
            </p:cNvCxnSpPr>
            <p:nvPr/>
          </p:nvCxnSpPr>
          <p:spPr>
            <a:xfrm rot="5400000" flipH="1" flipV="1">
              <a:off x="3021749" y="5113868"/>
              <a:ext cx="788250" cy="5173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09" idx="6"/>
              <a:endCxn id="116" idx="2"/>
            </p:cNvCxnSpPr>
            <p:nvPr/>
          </p:nvCxnSpPr>
          <p:spPr>
            <a:xfrm>
              <a:off x="2396067" y="4622802"/>
              <a:ext cx="1159932" cy="237066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16" idx="5"/>
              <a:endCxn id="119" idx="1"/>
            </p:cNvCxnSpPr>
            <p:nvPr/>
          </p:nvCxnSpPr>
          <p:spPr>
            <a:xfrm rot="16200000" flipH="1">
              <a:off x="3567849" y="5134181"/>
              <a:ext cx="585901" cy="2049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16" idx="7"/>
              <a:endCxn id="112" idx="3"/>
            </p:cNvCxnSpPr>
            <p:nvPr/>
          </p:nvCxnSpPr>
          <p:spPr>
            <a:xfrm rot="5400000" flipH="1" flipV="1">
              <a:off x="3851482" y="4325616"/>
              <a:ext cx="357303" cy="54357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tables using random walks</a:t>
            </a:r>
            <a:endParaRPr lang="en-US" dirty="0"/>
          </a:p>
        </p:txBody>
      </p:sp>
      <p:grpSp>
        <p:nvGrpSpPr>
          <p:cNvPr id="5" name="Group 91"/>
          <p:cNvGrpSpPr/>
          <p:nvPr/>
        </p:nvGrpSpPr>
        <p:grpSpPr>
          <a:xfrm>
            <a:off x="4360694" y="1446012"/>
            <a:ext cx="4783306" cy="5164650"/>
            <a:chOff x="4360694" y="1446012"/>
            <a:chExt cx="4783306" cy="5164650"/>
          </a:xfrm>
        </p:grpSpPr>
        <p:sp>
          <p:nvSpPr>
            <p:cNvPr id="75" name="Oval 74"/>
            <p:cNvSpPr/>
            <p:nvPr/>
          </p:nvSpPr>
          <p:spPr>
            <a:xfrm>
              <a:off x="4435645" y="1446012"/>
              <a:ext cx="2489812" cy="1407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202641" y="4064294"/>
              <a:ext cx="1812755" cy="10248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4755434" y="2290457"/>
              <a:ext cx="3489155" cy="19725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4360694" y="4916235"/>
              <a:ext cx="2489812" cy="1407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6199486" y="1731092"/>
              <a:ext cx="2944514" cy="16646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6169508" y="3149895"/>
              <a:ext cx="2489812" cy="1407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6052084" y="4284150"/>
              <a:ext cx="2979490" cy="17718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6346890" y="5718209"/>
              <a:ext cx="1845234" cy="89245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036696" y="1873771"/>
              <a:ext cx="2518347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651293" y="2865619"/>
              <a:ext cx="2588302" cy="30554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63915" y="4349647"/>
              <a:ext cx="2653259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Oval 92"/>
          <p:cNvSpPr/>
          <p:nvPr/>
        </p:nvSpPr>
        <p:spPr>
          <a:xfrm>
            <a:off x="4942400" y="1921128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106636" y="1976092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4932407" y="5501279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5939246" y="4402000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267187" y="3055384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7800524" y="3737436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6776196" y="3425140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8077843" y="2260905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7150951" y="5898518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8160289" y="5131521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/>
          <p:cNvCxnSpPr>
            <a:stCxn id="93" idx="6"/>
            <a:endCxn id="94" idx="2"/>
          </p:cNvCxnSpPr>
          <p:nvPr/>
        </p:nvCxnSpPr>
        <p:spPr>
          <a:xfrm>
            <a:off x="5225631" y="2062744"/>
            <a:ext cx="881005" cy="54964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3" idx="5"/>
            <a:endCxn id="97" idx="0"/>
          </p:cNvCxnSpPr>
          <p:nvPr/>
        </p:nvCxnSpPr>
        <p:spPr>
          <a:xfrm rot="16200000" flipH="1">
            <a:off x="4850227" y="2496807"/>
            <a:ext cx="892503" cy="22465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7" idx="6"/>
            <a:endCxn id="99" idx="2"/>
          </p:cNvCxnSpPr>
          <p:nvPr/>
        </p:nvCxnSpPr>
        <p:spPr>
          <a:xfrm>
            <a:off x="5550418" y="3197000"/>
            <a:ext cx="1225778" cy="369756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94" idx="6"/>
            <a:endCxn id="100" idx="2"/>
          </p:cNvCxnSpPr>
          <p:nvPr/>
        </p:nvCxnSpPr>
        <p:spPr>
          <a:xfrm>
            <a:off x="6389867" y="2117708"/>
            <a:ext cx="1687976" cy="284813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4" idx="5"/>
            <a:endCxn id="99" idx="0"/>
          </p:cNvCxnSpPr>
          <p:nvPr/>
        </p:nvCxnSpPr>
        <p:spPr>
          <a:xfrm rot="16200000" flipH="1">
            <a:off x="6029453" y="2536780"/>
            <a:ext cx="1207295" cy="569423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9" idx="5"/>
            <a:endCxn id="98" idx="2"/>
          </p:cNvCxnSpPr>
          <p:nvPr/>
        </p:nvCxnSpPr>
        <p:spPr>
          <a:xfrm rot="16200000" flipH="1">
            <a:off x="7303157" y="3381684"/>
            <a:ext cx="212159" cy="782575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99" idx="3"/>
            <a:endCxn id="96" idx="7"/>
          </p:cNvCxnSpPr>
          <p:nvPr/>
        </p:nvCxnSpPr>
        <p:spPr>
          <a:xfrm rot="5400000">
            <a:off x="6111045" y="3736848"/>
            <a:ext cx="776585" cy="636675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98" idx="4"/>
            <a:endCxn id="102" idx="1"/>
          </p:cNvCxnSpPr>
          <p:nvPr/>
        </p:nvCxnSpPr>
        <p:spPr>
          <a:xfrm rot="16200000" flipH="1">
            <a:off x="7495787" y="4467019"/>
            <a:ext cx="1152332" cy="259627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95" idx="7"/>
            <a:endCxn id="96" idx="3"/>
          </p:cNvCxnSpPr>
          <p:nvPr/>
        </p:nvCxnSpPr>
        <p:spPr>
          <a:xfrm rot="5400000" flipH="1" flipV="1">
            <a:off x="5127940" y="4689973"/>
            <a:ext cx="899004" cy="806564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95" idx="6"/>
            <a:endCxn id="101" idx="2"/>
          </p:cNvCxnSpPr>
          <p:nvPr/>
        </p:nvCxnSpPr>
        <p:spPr>
          <a:xfrm>
            <a:off x="5215638" y="5642895"/>
            <a:ext cx="1935313" cy="397239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6" idx="6"/>
            <a:endCxn id="102" idx="2"/>
          </p:cNvCxnSpPr>
          <p:nvPr/>
        </p:nvCxnSpPr>
        <p:spPr>
          <a:xfrm>
            <a:off x="6222477" y="4543616"/>
            <a:ext cx="1937812" cy="729521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6" idx="5"/>
            <a:endCxn id="101" idx="1"/>
          </p:cNvCxnSpPr>
          <p:nvPr/>
        </p:nvCxnSpPr>
        <p:spPr>
          <a:xfrm rot="16200000" flipH="1">
            <a:off x="6038593" y="4786159"/>
            <a:ext cx="1296243" cy="101143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01" idx="0"/>
            <a:endCxn id="99" idx="5"/>
          </p:cNvCxnSpPr>
          <p:nvPr/>
        </p:nvCxnSpPr>
        <p:spPr>
          <a:xfrm rot="16200000" flipV="1">
            <a:off x="6039446" y="4645397"/>
            <a:ext cx="2231625" cy="274618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98" idx="0"/>
            <a:endCxn id="100" idx="4"/>
          </p:cNvCxnSpPr>
          <p:nvPr/>
        </p:nvCxnSpPr>
        <p:spPr>
          <a:xfrm rot="5400000" flipH="1" flipV="1">
            <a:off x="7484149" y="3002127"/>
            <a:ext cx="1193300" cy="277319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97" idx="7"/>
            <a:endCxn id="100" idx="3"/>
          </p:cNvCxnSpPr>
          <p:nvPr/>
        </p:nvCxnSpPr>
        <p:spPr>
          <a:xfrm rot="5400000" flipH="1" flipV="1">
            <a:off x="6517028" y="1494570"/>
            <a:ext cx="594204" cy="2610381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43" idx="7"/>
            <a:endCxn id="93" idx="2"/>
          </p:cNvCxnSpPr>
          <p:nvPr/>
        </p:nvCxnSpPr>
        <p:spPr>
          <a:xfrm rot="5400000" flipH="1" flipV="1">
            <a:off x="4142732" y="1790026"/>
            <a:ext cx="526950" cy="1072386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47" idx="6"/>
            <a:endCxn id="97" idx="2"/>
          </p:cNvCxnSpPr>
          <p:nvPr/>
        </p:nvCxnSpPr>
        <p:spPr>
          <a:xfrm flipV="1">
            <a:off x="4417262" y="3197000"/>
            <a:ext cx="849925" cy="302063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51" idx="5"/>
            <a:endCxn id="95" idx="2"/>
          </p:cNvCxnSpPr>
          <p:nvPr/>
        </p:nvCxnSpPr>
        <p:spPr>
          <a:xfrm rot="16200000" flipH="1">
            <a:off x="4193651" y="4904138"/>
            <a:ext cx="516273" cy="961239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43" idx="6"/>
            <a:endCxn id="96" idx="1"/>
          </p:cNvCxnSpPr>
          <p:nvPr/>
        </p:nvCxnSpPr>
        <p:spPr>
          <a:xfrm>
            <a:off x="3911492" y="2689832"/>
            <a:ext cx="2069232" cy="1753646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57200" y="1459463"/>
            <a:ext cx="36668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c.f. </a:t>
            </a:r>
            <a:r>
              <a:rPr lang="en-US" sz="2400" dirty="0" err="1" smtClean="0"/>
              <a:t>SybilLimit</a:t>
            </a:r>
            <a:r>
              <a:rPr lang="en-US" sz="2400" dirty="0" smtClean="0"/>
              <a:t> [Yu </a:t>
            </a:r>
            <a:r>
              <a:rPr lang="en-US" sz="2400" i="1" dirty="0" smtClean="0"/>
              <a:t>et al </a:t>
            </a:r>
            <a:r>
              <a:rPr lang="en-US" sz="2400" dirty="0" smtClean="0"/>
              <a:t>2008]</a:t>
            </a:r>
            <a:endParaRPr lang="en-US" sz="2400" dirty="0"/>
          </a:p>
        </p:txBody>
      </p:sp>
      <p:sp>
        <p:nvSpPr>
          <p:cNvPr id="152" name="Freeform 151"/>
          <p:cNvSpPr/>
          <p:nvPr/>
        </p:nvSpPr>
        <p:spPr>
          <a:xfrm>
            <a:off x="1077132" y="3723467"/>
            <a:ext cx="2183969" cy="1452967"/>
          </a:xfrm>
          <a:custGeom>
            <a:avLst/>
            <a:gdLst>
              <a:gd name="connsiteX0" fmla="*/ 0 w 2183969"/>
              <a:gd name="connsiteY0" fmla="*/ 515319 h 1452967"/>
              <a:gd name="connsiteX1" fmla="*/ 720671 w 2183969"/>
              <a:gd name="connsiteY1" fmla="*/ 368085 h 1452967"/>
              <a:gd name="connsiteX2" fmla="*/ 1728061 w 2183969"/>
              <a:gd name="connsiteY2" fmla="*/ 19373 h 1452967"/>
              <a:gd name="connsiteX3" fmla="*/ 2138766 w 2183969"/>
              <a:gd name="connsiteY3" fmla="*/ 484322 h 1452967"/>
              <a:gd name="connsiteX4" fmla="*/ 1456841 w 2183969"/>
              <a:gd name="connsiteY4" fmla="*/ 755543 h 1452967"/>
              <a:gd name="connsiteX5" fmla="*/ 1588576 w 2183969"/>
              <a:gd name="connsiteY5" fmla="*/ 1452967 h 1452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83969" h="1452967">
                <a:moveTo>
                  <a:pt x="0" y="515319"/>
                </a:moveTo>
                <a:cubicBezTo>
                  <a:pt x="216330" y="483031"/>
                  <a:pt x="432661" y="450743"/>
                  <a:pt x="720671" y="368085"/>
                </a:cubicBezTo>
                <a:cubicBezTo>
                  <a:pt x="1008681" y="285427"/>
                  <a:pt x="1491712" y="0"/>
                  <a:pt x="1728061" y="19373"/>
                </a:cubicBezTo>
                <a:cubicBezTo>
                  <a:pt x="1964410" y="38746"/>
                  <a:pt x="2183969" y="361627"/>
                  <a:pt x="2138766" y="484322"/>
                </a:cubicBezTo>
                <a:cubicBezTo>
                  <a:pt x="2093563" y="607017"/>
                  <a:pt x="1548539" y="594102"/>
                  <a:pt x="1456841" y="755543"/>
                </a:cubicBezTo>
                <a:cubicBezTo>
                  <a:pt x="1365143" y="916984"/>
                  <a:pt x="1476859" y="1184975"/>
                  <a:pt x="1588576" y="1452967"/>
                </a:cubicBezTo>
              </a:path>
            </a:pathLst>
          </a:custGeom>
          <a:ln w="38100">
            <a:solidFill>
              <a:srgbClr val="00B05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/>
          <p:cNvSpPr/>
          <p:nvPr/>
        </p:nvSpPr>
        <p:spPr>
          <a:xfrm>
            <a:off x="1069384" y="3484536"/>
            <a:ext cx="3085454" cy="1366434"/>
          </a:xfrm>
          <a:custGeom>
            <a:avLst/>
            <a:gdLst>
              <a:gd name="connsiteX0" fmla="*/ 0 w 3082871"/>
              <a:gd name="connsiteY0" fmla="*/ 599268 h 599268"/>
              <a:gd name="connsiteX1" fmla="*/ 743919 w 3082871"/>
              <a:gd name="connsiteY1" fmla="*/ 514027 h 599268"/>
              <a:gd name="connsiteX2" fmla="*/ 1790054 w 3082871"/>
              <a:gd name="connsiteY2" fmla="*/ 157566 h 599268"/>
              <a:gd name="connsiteX3" fmla="*/ 2960176 w 3082871"/>
              <a:gd name="connsiteY3" fmla="*/ 64576 h 599268"/>
              <a:gd name="connsiteX4" fmla="*/ 2526224 w 3082871"/>
              <a:gd name="connsiteY4" fmla="*/ 545024 h 599268"/>
              <a:gd name="connsiteX0" fmla="*/ 0 w 3128074"/>
              <a:gd name="connsiteY0" fmla="*/ 734879 h 1494296"/>
              <a:gd name="connsiteX1" fmla="*/ 743919 w 3128074"/>
              <a:gd name="connsiteY1" fmla="*/ 649638 h 1494296"/>
              <a:gd name="connsiteX2" fmla="*/ 1790054 w 3128074"/>
              <a:gd name="connsiteY2" fmla="*/ 293177 h 1494296"/>
              <a:gd name="connsiteX3" fmla="*/ 2960176 w 3128074"/>
              <a:gd name="connsiteY3" fmla="*/ 200187 h 1494296"/>
              <a:gd name="connsiteX4" fmla="*/ 2797444 w 3128074"/>
              <a:gd name="connsiteY4" fmla="*/ 1494296 h 1494296"/>
              <a:gd name="connsiteX0" fmla="*/ 0 w 3128074"/>
              <a:gd name="connsiteY0" fmla="*/ 734879 h 1494296"/>
              <a:gd name="connsiteX1" fmla="*/ 743919 w 3128074"/>
              <a:gd name="connsiteY1" fmla="*/ 649638 h 1494296"/>
              <a:gd name="connsiteX2" fmla="*/ 1790054 w 3128074"/>
              <a:gd name="connsiteY2" fmla="*/ 293177 h 1494296"/>
              <a:gd name="connsiteX3" fmla="*/ 2960176 w 3128074"/>
              <a:gd name="connsiteY3" fmla="*/ 200187 h 1494296"/>
              <a:gd name="connsiteX4" fmla="*/ 2797444 w 3128074"/>
              <a:gd name="connsiteY4" fmla="*/ 1494296 h 1494296"/>
              <a:gd name="connsiteX0" fmla="*/ 0 w 3085454"/>
              <a:gd name="connsiteY0" fmla="*/ 607017 h 1366434"/>
              <a:gd name="connsiteX1" fmla="*/ 743919 w 3085454"/>
              <a:gd name="connsiteY1" fmla="*/ 521776 h 1366434"/>
              <a:gd name="connsiteX2" fmla="*/ 1790054 w 3085454"/>
              <a:gd name="connsiteY2" fmla="*/ 165315 h 1366434"/>
              <a:gd name="connsiteX3" fmla="*/ 2960176 w 3085454"/>
              <a:gd name="connsiteY3" fmla="*/ 72325 h 1366434"/>
              <a:gd name="connsiteX4" fmla="*/ 2541721 w 3085454"/>
              <a:gd name="connsiteY4" fmla="*/ 599267 h 1366434"/>
              <a:gd name="connsiteX5" fmla="*/ 2797444 w 3085454"/>
              <a:gd name="connsiteY5" fmla="*/ 1366434 h 1366434"/>
              <a:gd name="connsiteX0" fmla="*/ 0 w 3085454"/>
              <a:gd name="connsiteY0" fmla="*/ 607017 h 1366434"/>
              <a:gd name="connsiteX1" fmla="*/ 743919 w 3085454"/>
              <a:gd name="connsiteY1" fmla="*/ 521776 h 1366434"/>
              <a:gd name="connsiteX2" fmla="*/ 1790054 w 3085454"/>
              <a:gd name="connsiteY2" fmla="*/ 165315 h 1366434"/>
              <a:gd name="connsiteX3" fmla="*/ 2960176 w 3085454"/>
              <a:gd name="connsiteY3" fmla="*/ 72325 h 1366434"/>
              <a:gd name="connsiteX4" fmla="*/ 2541721 w 3085454"/>
              <a:gd name="connsiteY4" fmla="*/ 599267 h 1366434"/>
              <a:gd name="connsiteX5" fmla="*/ 2797444 w 3085454"/>
              <a:gd name="connsiteY5" fmla="*/ 1366434 h 1366434"/>
              <a:gd name="connsiteX0" fmla="*/ 0 w 3085454"/>
              <a:gd name="connsiteY0" fmla="*/ 607017 h 1366434"/>
              <a:gd name="connsiteX1" fmla="*/ 743919 w 3085454"/>
              <a:gd name="connsiteY1" fmla="*/ 521776 h 1366434"/>
              <a:gd name="connsiteX2" fmla="*/ 1790054 w 3085454"/>
              <a:gd name="connsiteY2" fmla="*/ 165315 h 1366434"/>
              <a:gd name="connsiteX3" fmla="*/ 2960176 w 3085454"/>
              <a:gd name="connsiteY3" fmla="*/ 72325 h 1366434"/>
              <a:gd name="connsiteX4" fmla="*/ 2541721 w 3085454"/>
              <a:gd name="connsiteY4" fmla="*/ 599267 h 1366434"/>
              <a:gd name="connsiteX5" fmla="*/ 2797444 w 3085454"/>
              <a:gd name="connsiteY5" fmla="*/ 1366434 h 136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85454" h="1366434">
                <a:moveTo>
                  <a:pt x="0" y="607017"/>
                </a:moveTo>
                <a:cubicBezTo>
                  <a:pt x="222788" y="601205"/>
                  <a:pt x="445577" y="595393"/>
                  <a:pt x="743919" y="521776"/>
                </a:cubicBezTo>
                <a:cubicBezTo>
                  <a:pt x="1042261" y="448159"/>
                  <a:pt x="1420678" y="240223"/>
                  <a:pt x="1790054" y="165315"/>
                </a:cubicBezTo>
                <a:cubicBezTo>
                  <a:pt x="2159430" y="90407"/>
                  <a:pt x="2834898" y="0"/>
                  <a:pt x="2960176" y="72325"/>
                </a:cubicBezTo>
                <a:cubicBezTo>
                  <a:pt x="3085454" y="144650"/>
                  <a:pt x="2568843" y="383582"/>
                  <a:pt x="2541721" y="599267"/>
                </a:cubicBezTo>
                <a:cubicBezTo>
                  <a:pt x="2514599" y="814952"/>
                  <a:pt x="2696704" y="1097797"/>
                  <a:pt x="2797444" y="1366434"/>
                </a:cubicBezTo>
              </a:path>
            </a:pathLst>
          </a:custGeom>
          <a:ln w="38100">
            <a:solidFill>
              <a:srgbClr val="00B05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984140" y="2727703"/>
            <a:ext cx="2664417" cy="1224366"/>
          </a:xfrm>
          <a:custGeom>
            <a:avLst/>
            <a:gdLst>
              <a:gd name="connsiteX0" fmla="*/ 0 w 2759990"/>
              <a:gd name="connsiteY0" fmla="*/ 1206285 h 1206285"/>
              <a:gd name="connsiteX1" fmla="*/ 712922 w 2759990"/>
              <a:gd name="connsiteY1" fmla="*/ 927315 h 1206285"/>
              <a:gd name="connsiteX2" fmla="*/ 1402597 w 2759990"/>
              <a:gd name="connsiteY2" fmla="*/ 268637 h 1206285"/>
              <a:gd name="connsiteX3" fmla="*/ 2642461 w 2759990"/>
              <a:gd name="connsiteY3" fmla="*/ 59410 h 1206285"/>
              <a:gd name="connsiteX4" fmla="*/ 2107770 w 2759990"/>
              <a:gd name="connsiteY4" fmla="*/ 625098 h 1206285"/>
              <a:gd name="connsiteX0" fmla="*/ 0 w 3464517"/>
              <a:gd name="connsiteY0" fmla="*/ 1207577 h 1207577"/>
              <a:gd name="connsiteX1" fmla="*/ 712922 w 3464517"/>
              <a:gd name="connsiteY1" fmla="*/ 928607 h 1207577"/>
              <a:gd name="connsiteX2" fmla="*/ 1402597 w 3464517"/>
              <a:gd name="connsiteY2" fmla="*/ 269929 h 1207577"/>
              <a:gd name="connsiteX3" fmla="*/ 2642461 w 3464517"/>
              <a:gd name="connsiteY3" fmla="*/ 60702 h 1207577"/>
              <a:gd name="connsiteX4" fmla="*/ 3138407 w 3464517"/>
              <a:gd name="connsiteY4" fmla="*/ 634139 h 1207577"/>
              <a:gd name="connsiteX0" fmla="*/ 0 w 3142282"/>
              <a:gd name="connsiteY0" fmla="*/ 1212743 h 1212743"/>
              <a:gd name="connsiteX1" fmla="*/ 712922 w 3142282"/>
              <a:gd name="connsiteY1" fmla="*/ 933773 h 1212743"/>
              <a:gd name="connsiteX2" fmla="*/ 1402597 w 3142282"/>
              <a:gd name="connsiteY2" fmla="*/ 275095 h 1212743"/>
              <a:gd name="connsiteX3" fmla="*/ 2642461 w 3142282"/>
              <a:gd name="connsiteY3" fmla="*/ 65868 h 1212743"/>
              <a:gd name="connsiteX4" fmla="*/ 2154265 w 3142282"/>
              <a:gd name="connsiteY4" fmla="*/ 670302 h 1212743"/>
              <a:gd name="connsiteX5" fmla="*/ 3138407 w 3142282"/>
              <a:gd name="connsiteY5" fmla="*/ 639305 h 1212743"/>
              <a:gd name="connsiteX0" fmla="*/ 0 w 3138407"/>
              <a:gd name="connsiteY0" fmla="*/ 1212743 h 1212743"/>
              <a:gd name="connsiteX1" fmla="*/ 712922 w 3138407"/>
              <a:gd name="connsiteY1" fmla="*/ 933773 h 1212743"/>
              <a:gd name="connsiteX2" fmla="*/ 1402597 w 3138407"/>
              <a:gd name="connsiteY2" fmla="*/ 275095 h 1212743"/>
              <a:gd name="connsiteX3" fmla="*/ 2642461 w 3138407"/>
              <a:gd name="connsiteY3" fmla="*/ 65868 h 1212743"/>
              <a:gd name="connsiteX4" fmla="*/ 2154265 w 3138407"/>
              <a:gd name="connsiteY4" fmla="*/ 670302 h 1212743"/>
              <a:gd name="connsiteX5" fmla="*/ 3138407 w 3138407"/>
              <a:gd name="connsiteY5" fmla="*/ 639305 h 1212743"/>
              <a:gd name="connsiteX0" fmla="*/ 0 w 2767739"/>
              <a:gd name="connsiteY0" fmla="*/ 1212743 h 1212743"/>
              <a:gd name="connsiteX1" fmla="*/ 712922 w 2767739"/>
              <a:gd name="connsiteY1" fmla="*/ 933773 h 1212743"/>
              <a:gd name="connsiteX2" fmla="*/ 1402597 w 2767739"/>
              <a:gd name="connsiteY2" fmla="*/ 275095 h 1212743"/>
              <a:gd name="connsiteX3" fmla="*/ 2642461 w 2767739"/>
              <a:gd name="connsiteY3" fmla="*/ 65868 h 1212743"/>
              <a:gd name="connsiteX4" fmla="*/ 2154265 w 2767739"/>
              <a:gd name="connsiteY4" fmla="*/ 670302 h 1212743"/>
              <a:gd name="connsiteX5" fmla="*/ 883404 w 2767739"/>
              <a:gd name="connsiteY5" fmla="*/ 910525 h 1212743"/>
              <a:gd name="connsiteX0" fmla="*/ 0 w 2726410"/>
              <a:gd name="connsiteY0" fmla="*/ 1193370 h 1193370"/>
              <a:gd name="connsiteX1" fmla="*/ 712922 w 2726410"/>
              <a:gd name="connsiteY1" fmla="*/ 914400 h 1193370"/>
              <a:gd name="connsiteX2" fmla="*/ 1402597 w 2726410"/>
              <a:gd name="connsiteY2" fmla="*/ 255722 h 1193370"/>
              <a:gd name="connsiteX3" fmla="*/ 2642461 w 2726410"/>
              <a:gd name="connsiteY3" fmla="*/ 46495 h 1193370"/>
              <a:gd name="connsiteX4" fmla="*/ 1906292 w 2726410"/>
              <a:gd name="connsiteY4" fmla="*/ 534692 h 1193370"/>
              <a:gd name="connsiteX5" fmla="*/ 883404 w 2726410"/>
              <a:gd name="connsiteY5" fmla="*/ 891152 h 1193370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883404 w 2664417"/>
              <a:gd name="connsiteY5" fmla="*/ 922148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1170123 w 2664417"/>
              <a:gd name="connsiteY5" fmla="*/ 860154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1170123 w 2664417"/>
              <a:gd name="connsiteY5" fmla="*/ 860154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914401 w 2664417"/>
              <a:gd name="connsiteY5" fmla="*/ 929896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914401 w 2664417"/>
              <a:gd name="connsiteY5" fmla="*/ 929896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914401 w 2664417"/>
              <a:gd name="connsiteY5" fmla="*/ 929896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914401 w 2664417"/>
              <a:gd name="connsiteY5" fmla="*/ 929896 h 122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4417" h="1224366">
                <a:moveTo>
                  <a:pt x="0" y="1224366"/>
                </a:moveTo>
                <a:cubicBezTo>
                  <a:pt x="239578" y="1163018"/>
                  <a:pt x="479156" y="1101671"/>
                  <a:pt x="712922" y="945396"/>
                </a:cubicBezTo>
                <a:cubicBezTo>
                  <a:pt x="946688" y="789121"/>
                  <a:pt x="1091339" y="436535"/>
                  <a:pt x="1402597" y="286718"/>
                </a:cubicBezTo>
                <a:cubicBezTo>
                  <a:pt x="1713855" y="136901"/>
                  <a:pt x="2496519" y="0"/>
                  <a:pt x="2580468" y="46495"/>
                </a:cubicBezTo>
                <a:cubicBezTo>
                  <a:pt x="2664417" y="92990"/>
                  <a:pt x="2183970" y="418455"/>
                  <a:pt x="1906292" y="565688"/>
                </a:cubicBezTo>
                <a:cubicBezTo>
                  <a:pt x="1628614" y="712921"/>
                  <a:pt x="1197245" y="787828"/>
                  <a:pt x="914401" y="929896"/>
                </a:cubicBezTo>
              </a:path>
            </a:pathLst>
          </a:custGeom>
          <a:ln w="38100">
            <a:solidFill>
              <a:srgbClr val="00B05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>
            <a:off x="906651" y="1783596"/>
            <a:ext cx="5199681" cy="2098727"/>
          </a:xfrm>
          <a:custGeom>
            <a:avLst/>
            <a:gdLst>
              <a:gd name="connsiteX0" fmla="*/ 0 w 5091193"/>
              <a:gd name="connsiteY0" fmla="*/ 1667359 h 2140058"/>
              <a:gd name="connsiteX1" fmla="*/ 705173 w 5091193"/>
              <a:gd name="connsiteY1" fmla="*/ 1419387 h 2140058"/>
              <a:gd name="connsiteX2" fmla="*/ 1255363 w 5091193"/>
              <a:gd name="connsiteY2" fmla="*/ 458492 h 2140058"/>
              <a:gd name="connsiteX3" fmla="*/ 2929180 w 5091193"/>
              <a:gd name="connsiteY3" fmla="*/ 280261 h 2140058"/>
              <a:gd name="connsiteX4" fmla="*/ 5091193 w 5091193"/>
              <a:gd name="connsiteY4" fmla="*/ 2140058 h 2140058"/>
              <a:gd name="connsiteX0" fmla="*/ 0 w 4052807"/>
              <a:gd name="connsiteY0" fmla="*/ 2773550 h 2773550"/>
              <a:gd name="connsiteX1" fmla="*/ 705173 w 4052807"/>
              <a:gd name="connsiteY1" fmla="*/ 2525578 h 2773550"/>
              <a:gd name="connsiteX2" fmla="*/ 1255363 w 4052807"/>
              <a:gd name="connsiteY2" fmla="*/ 1564683 h 2773550"/>
              <a:gd name="connsiteX3" fmla="*/ 2929180 w 4052807"/>
              <a:gd name="connsiteY3" fmla="*/ 1386452 h 2773550"/>
              <a:gd name="connsiteX4" fmla="*/ 4052807 w 4052807"/>
              <a:gd name="connsiteY4" fmla="*/ 789768 h 2773550"/>
              <a:gd name="connsiteX0" fmla="*/ 0 w 5199681"/>
              <a:gd name="connsiteY0" fmla="*/ 2680560 h 2680560"/>
              <a:gd name="connsiteX1" fmla="*/ 705173 w 5199681"/>
              <a:gd name="connsiteY1" fmla="*/ 2432588 h 2680560"/>
              <a:gd name="connsiteX2" fmla="*/ 1255363 w 5199681"/>
              <a:gd name="connsiteY2" fmla="*/ 1471693 h 2680560"/>
              <a:gd name="connsiteX3" fmla="*/ 2929180 w 5199681"/>
              <a:gd name="connsiteY3" fmla="*/ 1293462 h 2680560"/>
              <a:gd name="connsiteX4" fmla="*/ 5199681 w 5199681"/>
              <a:gd name="connsiteY4" fmla="*/ 789768 h 2680560"/>
              <a:gd name="connsiteX0" fmla="*/ 0 w 5199681"/>
              <a:gd name="connsiteY0" fmla="*/ 1936642 h 1936642"/>
              <a:gd name="connsiteX1" fmla="*/ 705173 w 5199681"/>
              <a:gd name="connsiteY1" fmla="*/ 1688670 h 1936642"/>
              <a:gd name="connsiteX2" fmla="*/ 1255363 w 5199681"/>
              <a:gd name="connsiteY2" fmla="*/ 727775 h 1936642"/>
              <a:gd name="connsiteX3" fmla="*/ 2929180 w 5199681"/>
              <a:gd name="connsiteY3" fmla="*/ 549544 h 1936642"/>
              <a:gd name="connsiteX4" fmla="*/ 5199681 w 5199681"/>
              <a:gd name="connsiteY4" fmla="*/ 45850 h 1936642"/>
              <a:gd name="connsiteX0" fmla="*/ 0 w 5199681"/>
              <a:gd name="connsiteY0" fmla="*/ 2090978 h 2090978"/>
              <a:gd name="connsiteX1" fmla="*/ 705173 w 5199681"/>
              <a:gd name="connsiteY1" fmla="*/ 1843006 h 2090978"/>
              <a:gd name="connsiteX2" fmla="*/ 1255363 w 5199681"/>
              <a:gd name="connsiteY2" fmla="*/ 882111 h 2090978"/>
              <a:gd name="connsiteX3" fmla="*/ 2929180 w 5199681"/>
              <a:gd name="connsiteY3" fmla="*/ 703880 h 2090978"/>
              <a:gd name="connsiteX4" fmla="*/ 4091552 w 5199681"/>
              <a:gd name="connsiteY4" fmla="*/ 83949 h 2090978"/>
              <a:gd name="connsiteX5" fmla="*/ 5199681 w 5199681"/>
              <a:gd name="connsiteY5" fmla="*/ 200186 h 2090978"/>
              <a:gd name="connsiteX0" fmla="*/ 0 w 5199681"/>
              <a:gd name="connsiteY0" fmla="*/ 2098727 h 2098727"/>
              <a:gd name="connsiteX1" fmla="*/ 705173 w 5199681"/>
              <a:gd name="connsiteY1" fmla="*/ 1850755 h 2098727"/>
              <a:gd name="connsiteX2" fmla="*/ 1255363 w 5199681"/>
              <a:gd name="connsiteY2" fmla="*/ 889860 h 2098727"/>
              <a:gd name="connsiteX3" fmla="*/ 2929180 w 5199681"/>
              <a:gd name="connsiteY3" fmla="*/ 711629 h 2098727"/>
              <a:gd name="connsiteX4" fmla="*/ 4122549 w 5199681"/>
              <a:gd name="connsiteY4" fmla="*/ 83949 h 2098727"/>
              <a:gd name="connsiteX5" fmla="*/ 5199681 w 5199681"/>
              <a:gd name="connsiteY5" fmla="*/ 207935 h 2098727"/>
              <a:gd name="connsiteX0" fmla="*/ 0 w 5199681"/>
              <a:gd name="connsiteY0" fmla="*/ 2098727 h 2098727"/>
              <a:gd name="connsiteX1" fmla="*/ 705173 w 5199681"/>
              <a:gd name="connsiteY1" fmla="*/ 1850755 h 2098727"/>
              <a:gd name="connsiteX2" fmla="*/ 1255363 w 5199681"/>
              <a:gd name="connsiteY2" fmla="*/ 889860 h 2098727"/>
              <a:gd name="connsiteX3" fmla="*/ 2929180 w 5199681"/>
              <a:gd name="connsiteY3" fmla="*/ 711629 h 2098727"/>
              <a:gd name="connsiteX4" fmla="*/ 4122549 w 5199681"/>
              <a:gd name="connsiteY4" fmla="*/ 83949 h 2098727"/>
              <a:gd name="connsiteX5" fmla="*/ 5199681 w 5199681"/>
              <a:gd name="connsiteY5" fmla="*/ 207935 h 2098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99681" h="2098727">
                <a:moveTo>
                  <a:pt x="0" y="2098727"/>
                </a:moveTo>
                <a:cubicBezTo>
                  <a:pt x="247973" y="2075480"/>
                  <a:pt x="495946" y="2052233"/>
                  <a:pt x="705173" y="1850755"/>
                </a:cubicBezTo>
                <a:cubicBezTo>
                  <a:pt x="914400" y="1649277"/>
                  <a:pt x="884695" y="1079714"/>
                  <a:pt x="1255363" y="889860"/>
                </a:cubicBezTo>
                <a:cubicBezTo>
                  <a:pt x="1626031" y="700006"/>
                  <a:pt x="2451316" y="845947"/>
                  <a:pt x="2929180" y="711629"/>
                </a:cubicBezTo>
                <a:cubicBezTo>
                  <a:pt x="3407044" y="577311"/>
                  <a:pt x="3744132" y="167898"/>
                  <a:pt x="4122549" y="83949"/>
                </a:cubicBezTo>
                <a:cubicBezTo>
                  <a:pt x="4500966" y="0"/>
                  <a:pt x="4830305" y="116236"/>
                  <a:pt x="5199681" y="207935"/>
                </a:cubicBezTo>
              </a:path>
            </a:pathLst>
          </a:custGeom>
          <a:ln w="38100">
            <a:solidFill>
              <a:srgbClr val="00B05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0" name="Straight Arrow Connector 159"/>
          <p:cNvCxnSpPr/>
          <p:nvPr/>
        </p:nvCxnSpPr>
        <p:spPr>
          <a:xfrm rot="5400000" flipH="1">
            <a:off x="1277939" y="3975990"/>
            <a:ext cx="1010236" cy="1535832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 rot="10800000" flipV="1">
            <a:off x="1038386" y="3773837"/>
            <a:ext cx="534694" cy="201478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rot="10800000">
            <a:off x="1084882" y="4153546"/>
            <a:ext cx="2588219" cy="821410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endCxn id="157" idx="0"/>
          </p:cNvCxnSpPr>
          <p:nvPr/>
        </p:nvCxnSpPr>
        <p:spPr>
          <a:xfrm rot="10800000" flipV="1">
            <a:off x="1069384" y="2193009"/>
            <a:ext cx="4998204" cy="1898543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8" name="Oval 177"/>
          <p:cNvSpPr/>
          <p:nvPr/>
        </p:nvSpPr>
        <p:spPr>
          <a:xfrm>
            <a:off x="2566147" y="5168099"/>
            <a:ext cx="283231" cy="283231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729415" y="4884868"/>
            <a:ext cx="283231" cy="283231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1615301" y="3701371"/>
            <a:ext cx="283231" cy="283231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6111439" y="1965951"/>
            <a:ext cx="283231" cy="283231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Content Placeholder 2"/>
          <p:cNvSpPr>
            <a:spLocks noGrp="1"/>
          </p:cNvSpPr>
          <p:nvPr>
            <p:ph idx="1"/>
          </p:nvPr>
        </p:nvSpPr>
        <p:spPr>
          <a:xfrm>
            <a:off x="1898533" y="2894241"/>
            <a:ext cx="6677850" cy="3499024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342900" lvl="1" indent="-342900" algn="ctr">
              <a:buNone/>
            </a:pPr>
            <a:r>
              <a:rPr lang="en-US" sz="4000" b="1" dirty="0" smtClean="0"/>
              <a:t>What have we accomplished?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000" dirty="0" smtClean="0"/>
              <a:t>Small fraction (e.g. &lt; 50%) of bad nodes in routing tables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000" dirty="0" smtClean="0"/>
              <a:t>Bad fraction is </a:t>
            </a:r>
            <a:r>
              <a:rPr lang="en-US" sz="4000" b="1" dirty="0" smtClean="0"/>
              <a:t>independent</a:t>
            </a:r>
            <a:r>
              <a:rPr lang="en-US" sz="4000" dirty="0" smtClean="0"/>
              <a:t> of number of Sybil nodes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07407E-6 L -0.16007 -0.13472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-6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05625 0.02245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1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-0.28732 -0.12083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-6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0.54791 0.25139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157" grpId="0" animBg="1"/>
      <p:bldP spid="158" grpId="0" animBg="1"/>
      <p:bldP spid="159" grpId="0" animBg="1"/>
      <p:bldP spid="178" grpId="0" animBg="1"/>
      <p:bldP spid="178" grpId="1" animBg="1"/>
      <p:bldP spid="179" grpId="0" animBg="1"/>
      <p:bldP spid="179" grpId="1" animBg="1"/>
      <p:bldP spid="177" grpId="0" animBg="1"/>
      <p:bldP spid="177" grpId="1" animBg="1"/>
      <p:bldP spid="180" grpId="0" animBg="1"/>
      <p:bldP spid="180" grpId="1" animBg="1"/>
      <p:bldP spid="92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5"/>
          <p:cNvGrpSpPr/>
          <p:nvPr/>
        </p:nvGrpSpPr>
        <p:grpSpPr>
          <a:xfrm>
            <a:off x="431800" y="4104704"/>
            <a:ext cx="1623865" cy="1236133"/>
            <a:chOff x="1168400" y="3335867"/>
            <a:chExt cx="3581400" cy="2726266"/>
          </a:xfrm>
        </p:grpSpPr>
        <p:grpSp>
          <p:nvGrpSpPr>
            <p:cNvPr id="4" name="Group 62"/>
            <p:cNvGrpSpPr/>
            <p:nvPr/>
          </p:nvGrpSpPr>
          <p:grpSpPr>
            <a:xfrm>
              <a:off x="1168400" y="3335867"/>
              <a:ext cx="3581400" cy="2726266"/>
              <a:chOff x="1168400" y="3335867"/>
              <a:chExt cx="3581400" cy="2726266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1964267" y="3335867"/>
                <a:ext cx="2785533" cy="157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168400" y="4191000"/>
                <a:ext cx="2302933" cy="1278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015067" y="4521200"/>
                <a:ext cx="2370666" cy="154093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769532" y="3810001"/>
                <a:ext cx="2345267" cy="19896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5" name="Oval 64"/>
            <p:cNvSpPr/>
            <p:nvPr/>
          </p:nvSpPr>
          <p:spPr>
            <a:xfrm>
              <a:off x="2641600" y="3666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843866" y="3539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1430866" y="47413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159000" y="4504268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124200" y="4207932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4267200" y="4216400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633134" y="5054601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555999" y="4741334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954867" y="57319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928533" y="54948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stCxn id="65" idx="6"/>
              <a:endCxn id="66" idx="2"/>
            </p:cNvCxnSpPr>
            <p:nvPr/>
          </p:nvCxnSpPr>
          <p:spPr>
            <a:xfrm flipV="1">
              <a:off x="2878667" y="3657600"/>
              <a:ext cx="965199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6" idx="4"/>
              <a:endCxn id="72" idx="0"/>
            </p:cNvCxnSpPr>
            <p:nvPr/>
          </p:nvCxnSpPr>
          <p:spPr>
            <a:xfrm rot="5400000">
              <a:off x="3335867" y="4114800"/>
              <a:ext cx="965201" cy="28786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65" idx="3"/>
              <a:endCxn id="68" idx="0"/>
            </p:cNvCxnSpPr>
            <p:nvPr/>
          </p:nvCxnSpPr>
          <p:spPr>
            <a:xfrm rot="5400000">
              <a:off x="2159000" y="3986949"/>
              <a:ext cx="635853" cy="39878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67" idx="7"/>
              <a:endCxn id="68" idx="2"/>
            </p:cNvCxnSpPr>
            <p:nvPr/>
          </p:nvCxnSpPr>
          <p:spPr>
            <a:xfrm rot="5400000" flipH="1" flipV="1">
              <a:off x="1819483" y="4436535"/>
              <a:ext cx="153249" cy="52578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68" idx="7"/>
              <a:endCxn id="69" idx="2"/>
            </p:cNvCxnSpPr>
            <p:nvPr/>
          </p:nvCxnSpPr>
          <p:spPr>
            <a:xfrm rot="5400000" flipH="1" flipV="1">
              <a:off x="2636514" y="4051301"/>
              <a:ext cx="212520" cy="76285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69" idx="6"/>
              <a:endCxn id="70" idx="2"/>
            </p:cNvCxnSpPr>
            <p:nvPr/>
          </p:nvCxnSpPr>
          <p:spPr>
            <a:xfrm>
              <a:off x="3361267" y="4326466"/>
              <a:ext cx="905933" cy="84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69" idx="7"/>
              <a:endCxn id="66" idx="3"/>
            </p:cNvCxnSpPr>
            <p:nvPr/>
          </p:nvCxnSpPr>
          <p:spPr>
            <a:xfrm rot="5400000" flipH="1" flipV="1">
              <a:off x="3351949" y="3716016"/>
              <a:ext cx="501235" cy="55203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69" idx="5"/>
              <a:endCxn id="72" idx="1"/>
            </p:cNvCxnSpPr>
            <p:nvPr/>
          </p:nvCxnSpPr>
          <p:spPr>
            <a:xfrm rot="16200000" flipH="1">
              <a:off x="3275748" y="4461082"/>
              <a:ext cx="365771" cy="2641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71" idx="6"/>
              <a:endCxn id="72" idx="3"/>
            </p:cNvCxnSpPr>
            <p:nvPr/>
          </p:nvCxnSpPr>
          <p:spPr>
            <a:xfrm flipV="1">
              <a:off x="2870201" y="4943683"/>
              <a:ext cx="720516" cy="22945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68" idx="5"/>
              <a:endCxn id="71" idx="1"/>
            </p:cNvCxnSpPr>
            <p:nvPr/>
          </p:nvCxnSpPr>
          <p:spPr>
            <a:xfrm rot="16200000" flipH="1">
              <a:off x="2323249" y="4744716"/>
              <a:ext cx="382702" cy="3065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71" idx="4"/>
              <a:endCxn id="73" idx="1"/>
            </p:cNvCxnSpPr>
            <p:nvPr/>
          </p:nvCxnSpPr>
          <p:spPr>
            <a:xfrm rot="16200000" flipH="1">
              <a:off x="2633135" y="5410200"/>
              <a:ext cx="474983" cy="2379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73" idx="7"/>
              <a:endCxn id="72" idx="4"/>
            </p:cNvCxnSpPr>
            <p:nvPr/>
          </p:nvCxnSpPr>
          <p:spPr>
            <a:xfrm rot="5400000" flipH="1" flipV="1">
              <a:off x="3021749" y="5113868"/>
              <a:ext cx="788250" cy="5173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68" idx="6"/>
              <a:endCxn id="72" idx="2"/>
            </p:cNvCxnSpPr>
            <p:nvPr/>
          </p:nvCxnSpPr>
          <p:spPr>
            <a:xfrm>
              <a:off x="2396067" y="4622802"/>
              <a:ext cx="1159932" cy="237066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72" idx="5"/>
              <a:endCxn id="74" idx="1"/>
            </p:cNvCxnSpPr>
            <p:nvPr/>
          </p:nvCxnSpPr>
          <p:spPr>
            <a:xfrm rot="16200000" flipH="1">
              <a:off x="3567849" y="5134181"/>
              <a:ext cx="585901" cy="2049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72" idx="7"/>
              <a:endCxn id="70" idx="3"/>
            </p:cNvCxnSpPr>
            <p:nvPr/>
          </p:nvCxnSpPr>
          <p:spPr>
            <a:xfrm rot="5400000" flipH="1" flipV="1">
              <a:off x="3851482" y="4325616"/>
              <a:ext cx="357303" cy="54357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41" name="Rectangle 240"/>
          <p:cNvSpPr/>
          <p:nvPr/>
        </p:nvSpPr>
        <p:spPr>
          <a:xfrm>
            <a:off x="2487081" y="4430383"/>
            <a:ext cx="1467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cap="small" dirty="0" smtClean="0">
                <a:latin typeface="Arial Black" pitchFamily="34" charset="0"/>
              </a:rPr>
              <a:t>Setup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6820399" y="4430383"/>
            <a:ext cx="17854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cap="small" dirty="0" smtClean="0">
                <a:latin typeface="Arial Black" pitchFamily="34" charset="0"/>
              </a:rPr>
              <a:t>Lookup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177800" y="5588000"/>
            <a:ext cx="218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Social Network</a:t>
            </a:r>
            <a:endParaRPr lang="en-US" sz="2400" dirty="0"/>
          </a:p>
        </p:txBody>
      </p:sp>
      <p:sp>
        <p:nvSpPr>
          <p:cNvPr id="244" name="TextBox 243"/>
          <p:cNvSpPr txBox="1"/>
          <p:nvPr/>
        </p:nvSpPr>
        <p:spPr>
          <a:xfrm>
            <a:off x="4261888" y="5621867"/>
            <a:ext cx="2231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Routing Tables</a:t>
            </a:r>
            <a:endParaRPr lang="en-US" sz="2400" dirty="0"/>
          </a:p>
        </p:txBody>
      </p:sp>
      <p:sp>
        <p:nvSpPr>
          <p:cNvPr id="245" name="Right Arrow 244"/>
          <p:cNvSpPr/>
          <p:nvPr/>
        </p:nvSpPr>
        <p:spPr>
          <a:xfrm>
            <a:off x="3877733" y="4536504"/>
            <a:ext cx="651932" cy="372532"/>
          </a:xfrm>
          <a:prstGeom prst="rightArrow">
            <a:avLst>
              <a:gd name="adj1" fmla="val 50000"/>
              <a:gd name="adj2" fmla="val 8558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ight Arrow 245"/>
          <p:cNvSpPr/>
          <p:nvPr/>
        </p:nvSpPr>
        <p:spPr>
          <a:xfrm>
            <a:off x="6239934" y="4536504"/>
            <a:ext cx="651932" cy="372532"/>
          </a:xfrm>
          <a:prstGeom prst="rightArrow">
            <a:avLst>
              <a:gd name="adj1" fmla="val 50000"/>
              <a:gd name="adj2" fmla="val 8558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ight Arrow 246"/>
          <p:cNvSpPr/>
          <p:nvPr/>
        </p:nvSpPr>
        <p:spPr>
          <a:xfrm>
            <a:off x="2150533" y="4536504"/>
            <a:ext cx="389467" cy="372532"/>
          </a:xfrm>
          <a:prstGeom prst="rightArrow">
            <a:avLst>
              <a:gd name="adj1" fmla="val 50000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Down Arrow 247"/>
          <p:cNvSpPr/>
          <p:nvPr/>
        </p:nvSpPr>
        <p:spPr>
          <a:xfrm>
            <a:off x="7581910" y="3961279"/>
            <a:ext cx="262466" cy="499533"/>
          </a:xfrm>
          <a:prstGeom prst="downArrow">
            <a:avLst>
              <a:gd name="adj1" fmla="val 50000"/>
              <a:gd name="adj2" fmla="val 7258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Down Arrow 248"/>
          <p:cNvSpPr/>
          <p:nvPr/>
        </p:nvSpPr>
        <p:spPr>
          <a:xfrm>
            <a:off x="7581910" y="5009477"/>
            <a:ext cx="262466" cy="499533"/>
          </a:xfrm>
          <a:prstGeom prst="downArrow">
            <a:avLst>
              <a:gd name="adj1" fmla="val 50000"/>
              <a:gd name="adj2" fmla="val 7258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TextBox 249"/>
          <p:cNvSpPr txBox="1"/>
          <p:nvPr/>
        </p:nvSpPr>
        <p:spPr>
          <a:xfrm>
            <a:off x="7445409" y="3579224"/>
            <a:ext cx="535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/>
              <a:t>key</a:t>
            </a:r>
            <a:endParaRPr lang="en-US" sz="2000" i="1" dirty="0"/>
          </a:p>
        </p:txBody>
      </p:sp>
      <p:sp>
        <p:nvSpPr>
          <p:cNvPr id="251" name="TextBox 250"/>
          <p:cNvSpPr txBox="1"/>
          <p:nvPr/>
        </p:nvSpPr>
        <p:spPr>
          <a:xfrm>
            <a:off x="7341888" y="5490956"/>
            <a:ext cx="742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/>
              <a:t>value</a:t>
            </a:r>
            <a:endParaRPr lang="en-US" sz="2000" i="1" dirty="0"/>
          </a:p>
        </p:txBody>
      </p:sp>
      <p:sp>
        <p:nvSpPr>
          <p:cNvPr id="252" name="Down Arrow 251"/>
          <p:cNvSpPr/>
          <p:nvPr/>
        </p:nvSpPr>
        <p:spPr>
          <a:xfrm>
            <a:off x="3089382" y="3961279"/>
            <a:ext cx="262466" cy="499533"/>
          </a:xfrm>
          <a:prstGeom prst="downArrow">
            <a:avLst>
              <a:gd name="adj1" fmla="val 50000"/>
              <a:gd name="adj2" fmla="val 7258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itle 9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625768" y="2748429"/>
          <a:ext cx="1181732" cy="9144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590866"/>
                <a:gridCol w="590866"/>
              </a:tblGrid>
              <a:tr h="1379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key</a:t>
                      </a:r>
                      <a:endParaRPr lang="en-US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b="0" i="1" dirty="0"/>
                    </a:p>
                  </a:txBody>
                  <a:tcPr/>
                </a:tc>
              </a:tr>
              <a:tr h="137930"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/>
                </a:tc>
              </a:tr>
              <a:tr h="137930"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372588" y="3005573"/>
            <a:ext cx="1661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cap="small" dirty="0" smtClean="0"/>
              <a:t>Put</a:t>
            </a:r>
            <a:r>
              <a:rPr lang="en-US" dirty="0" smtClean="0"/>
              <a:t>(</a:t>
            </a:r>
            <a:r>
              <a:rPr lang="en-US" sz="2000" i="1" dirty="0" smtClean="0"/>
              <a:t>key, value</a:t>
            </a:r>
            <a:r>
              <a:rPr lang="en-US" dirty="0" smtClean="0"/>
              <a:t>)</a:t>
            </a:r>
            <a:endParaRPr lang="en-US" sz="2000" i="1" dirty="0"/>
          </a:p>
        </p:txBody>
      </p:sp>
      <p:sp>
        <p:nvSpPr>
          <p:cNvPr id="102" name="Down Arrow 101"/>
          <p:cNvSpPr/>
          <p:nvPr/>
        </p:nvSpPr>
        <p:spPr>
          <a:xfrm rot="16200000">
            <a:off x="2172962" y="2955862"/>
            <a:ext cx="262466" cy="499533"/>
          </a:xfrm>
          <a:prstGeom prst="downArrow">
            <a:avLst>
              <a:gd name="adj1" fmla="val 50000"/>
              <a:gd name="adj2" fmla="val 7258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239"/>
          <p:cNvGrpSpPr/>
          <p:nvPr/>
        </p:nvGrpSpPr>
        <p:grpSpPr>
          <a:xfrm>
            <a:off x="4411245" y="3911599"/>
            <a:ext cx="1922564" cy="1622343"/>
            <a:chOff x="2615569" y="3429000"/>
            <a:chExt cx="3912877" cy="3301856"/>
          </a:xfrm>
        </p:grpSpPr>
        <p:grpSp>
          <p:nvGrpSpPr>
            <p:cNvPr id="6" name="Group 154"/>
            <p:cNvGrpSpPr/>
            <p:nvPr/>
          </p:nvGrpSpPr>
          <p:grpSpPr>
            <a:xfrm>
              <a:off x="2615569" y="3429000"/>
              <a:ext cx="3912877" cy="3301856"/>
              <a:chOff x="5365397" y="2576146"/>
              <a:chExt cx="3011778" cy="2541471"/>
            </a:xfrm>
          </p:grpSpPr>
          <p:grpSp>
            <p:nvGrpSpPr>
              <p:cNvPr id="7" name="Group 98"/>
              <p:cNvGrpSpPr/>
              <p:nvPr/>
            </p:nvGrpSpPr>
            <p:grpSpPr>
              <a:xfrm>
                <a:off x="5753174" y="2738342"/>
                <a:ext cx="2215475" cy="2214530"/>
                <a:chOff x="5109272" y="1991012"/>
                <a:chExt cx="3741189" cy="3739591"/>
              </a:xfrm>
            </p:grpSpPr>
            <p:grpSp>
              <p:nvGrpSpPr>
                <p:cNvPr id="8" name="Group 75"/>
                <p:cNvGrpSpPr/>
                <p:nvPr/>
              </p:nvGrpSpPr>
              <p:grpSpPr>
                <a:xfrm>
                  <a:off x="5109272" y="1991012"/>
                  <a:ext cx="3741189" cy="3739591"/>
                  <a:chOff x="4824917" y="1989422"/>
                  <a:chExt cx="3741189" cy="3739591"/>
                </a:xfrm>
              </p:grpSpPr>
              <p:sp>
                <p:nvSpPr>
                  <p:cNvPr id="198" name="Oval 197"/>
                  <p:cNvSpPr/>
                  <p:nvPr/>
                </p:nvSpPr>
                <p:spPr>
                  <a:xfrm>
                    <a:off x="4951639" y="2136548"/>
                    <a:ext cx="3487743" cy="3445328"/>
                  </a:xfrm>
                  <a:prstGeom prst="ellipse">
                    <a:avLst/>
                  </a:prstGeom>
                  <a:ln w="38100">
                    <a:solidFill>
                      <a:schemeClr val="tx1"/>
                    </a:solidFill>
                    <a:prstDash val="solid"/>
                    <a:headEnd type="oval" w="med" len="med"/>
                    <a:tailEnd type="oval" w="med" len="med"/>
                  </a:ln>
                  <a:effectLst/>
                </p:spPr>
                <p:style>
                  <a:lnRef idx="3">
                    <a:schemeClr val="accent4"/>
                  </a:lnRef>
                  <a:fillRef idx="0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9" name="Group 74"/>
                  <p:cNvGrpSpPr/>
                  <p:nvPr/>
                </p:nvGrpSpPr>
                <p:grpSpPr>
                  <a:xfrm>
                    <a:off x="4824917" y="1989422"/>
                    <a:ext cx="3741189" cy="3739591"/>
                    <a:chOff x="4824917" y="1989422"/>
                    <a:chExt cx="3741189" cy="3739591"/>
                  </a:xfrm>
                </p:grpSpPr>
                <p:grpSp>
                  <p:nvGrpSpPr>
                    <p:cNvPr id="10" name="Group 58"/>
                    <p:cNvGrpSpPr/>
                    <p:nvPr/>
                  </p:nvGrpSpPr>
                  <p:grpSpPr>
                    <a:xfrm>
                      <a:off x="4824920" y="3860800"/>
                      <a:ext cx="3739591" cy="1847795"/>
                      <a:chOff x="4824920" y="3860800"/>
                      <a:chExt cx="3739591" cy="1847795"/>
                    </a:xfrm>
                  </p:grpSpPr>
                  <p:cxnSp>
                    <p:nvCxnSpPr>
                      <p:cNvPr id="216" name="Straight Connector 215"/>
                      <p:cNvCxnSpPr/>
                      <p:nvPr/>
                    </p:nvCxnSpPr>
                    <p:spPr>
                      <a:xfrm rot="16200000" flipH="1">
                        <a:off x="6631356" y="5645235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7" name="Straight Connector 216"/>
                      <p:cNvCxnSpPr/>
                      <p:nvPr/>
                    </p:nvCxnSpPr>
                    <p:spPr>
                      <a:xfrm flipH="1">
                        <a:off x="8437792" y="3860800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8" name="Straight Connector 217"/>
                      <p:cNvCxnSpPr/>
                      <p:nvPr/>
                    </p:nvCxnSpPr>
                    <p:spPr>
                      <a:xfrm flipH="1">
                        <a:off x="4824920" y="3860801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1" name="Group 59"/>
                    <p:cNvGrpSpPr/>
                    <p:nvPr/>
                  </p:nvGrpSpPr>
                  <p:grpSpPr>
                    <a:xfrm rot="2700000">
                      <a:off x="4824911" y="2009834"/>
                      <a:ext cx="3739591" cy="3698767"/>
                      <a:chOff x="4824920" y="2009828"/>
                      <a:chExt cx="3739591" cy="3698767"/>
                    </a:xfrm>
                  </p:grpSpPr>
                  <p:cxnSp>
                    <p:nvCxnSpPr>
                      <p:cNvPr id="212" name="Straight Connector 211"/>
                      <p:cNvCxnSpPr/>
                      <p:nvPr/>
                    </p:nvCxnSpPr>
                    <p:spPr>
                      <a:xfrm rot="16200000" flipH="1">
                        <a:off x="6631356" y="5645235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3" name="Straight Connector 212"/>
                      <p:cNvCxnSpPr/>
                      <p:nvPr/>
                    </p:nvCxnSpPr>
                    <p:spPr>
                      <a:xfrm flipH="1">
                        <a:off x="8437792" y="3860800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4" name="Straight Connector 213"/>
                      <p:cNvCxnSpPr/>
                      <p:nvPr/>
                    </p:nvCxnSpPr>
                    <p:spPr>
                      <a:xfrm flipH="1">
                        <a:off x="4824920" y="3860801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5" name="Straight Connector 214"/>
                      <p:cNvCxnSpPr/>
                      <p:nvPr/>
                    </p:nvCxnSpPr>
                    <p:spPr>
                      <a:xfrm rot="16200000" flipH="1">
                        <a:off x="6631354" y="2073187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2" name="Group 64"/>
                    <p:cNvGrpSpPr/>
                    <p:nvPr/>
                  </p:nvGrpSpPr>
                  <p:grpSpPr>
                    <a:xfrm rot="1320000">
                      <a:off x="4826515" y="2009828"/>
                      <a:ext cx="3739591" cy="3698767"/>
                      <a:chOff x="4824920" y="2009828"/>
                      <a:chExt cx="3739591" cy="3698767"/>
                    </a:xfrm>
                  </p:grpSpPr>
                  <p:cxnSp>
                    <p:nvCxnSpPr>
                      <p:cNvPr id="208" name="Straight Connector 207"/>
                      <p:cNvCxnSpPr/>
                      <p:nvPr/>
                    </p:nvCxnSpPr>
                    <p:spPr>
                      <a:xfrm rot="16200000" flipH="1">
                        <a:off x="6631356" y="5645235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9" name="Straight Connector 208"/>
                      <p:cNvCxnSpPr/>
                      <p:nvPr/>
                    </p:nvCxnSpPr>
                    <p:spPr>
                      <a:xfrm flipH="1">
                        <a:off x="8437792" y="3860800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0" name="Straight Connector 209"/>
                      <p:cNvCxnSpPr/>
                      <p:nvPr/>
                    </p:nvCxnSpPr>
                    <p:spPr>
                      <a:xfrm flipH="1">
                        <a:off x="4824920" y="3860801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1" name="Straight Connector 210"/>
                      <p:cNvCxnSpPr/>
                      <p:nvPr/>
                    </p:nvCxnSpPr>
                    <p:spPr>
                      <a:xfrm rot="16200000" flipH="1">
                        <a:off x="6631354" y="2073187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" name="Group 69"/>
                    <p:cNvGrpSpPr/>
                    <p:nvPr/>
                  </p:nvGrpSpPr>
                  <p:grpSpPr>
                    <a:xfrm rot="-1320000">
                      <a:off x="4824917" y="2011418"/>
                      <a:ext cx="3739591" cy="3698767"/>
                      <a:chOff x="4824920" y="2009828"/>
                      <a:chExt cx="3739591" cy="3698767"/>
                    </a:xfrm>
                  </p:grpSpPr>
                  <p:cxnSp>
                    <p:nvCxnSpPr>
                      <p:cNvPr id="204" name="Straight Connector 203"/>
                      <p:cNvCxnSpPr/>
                      <p:nvPr/>
                    </p:nvCxnSpPr>
                    <p:spPr>
                      <a:xfrm rot="16200000" flipH="1">
                        <a:off x="6631356" y="5645235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5" name="Straight Connector 204"/>
                      <p:cNvCxnSpPr/>
                      <p:nvPr/>
                    </p:nvCxnSpPr>
                    <p:spPr>
                      <a:xfrm flipH="1">
                        <a:off x="8437792" y="3860800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6" name="Straight Connector 205"/>
                      <p:cNvCxnSpPr/>
                      <p:nvPr/>
                    </p:nvCxnSpPr>
                    <p:spPr>
                      <a:xfrm flipH="1">
                        <a:off x="4824920" y="3860801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7" name="Straight Connector 206"/>
                      <p:cNvCxnSpPr/>
                      <p:nvPr/>
                    </p:nvCxnSpPr>
                    <p:spPr>
                      <a:xfrm rot="16200000" flipH="1">
                        <a:off x="6631354" y="2073187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cxnSp>
              <p:nvCxnSpPr>
                <p:cNvPr id="197" name="Straight Connector 196"/>
                <p:cNvCxnSpPr/>
                <p:nvPr/>
              </p:nvCxnSpPr>
              <p:spPr>
                <a:xfrm rot="16200000" flipH="1">
                  <a:off x="6915710" y="2084313"/>
                  <a:ext cx="126719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effectLst/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oup 151"/>
              <p:cNvGrpSpPr/>
              <p:nvPr/>
            </p:nvGrpSpPr>
            <p:grpSpPr>
              <a:xfrm>
                <a:off x="5365397" y="2576146"/>
                <a:ext cx="3011778" cy="2541471"/>
                <a:chOff x="5365397" y="2576146"/>
                <a:chExt cx="3011778" cy="2541471"/>
              </a:xfrm>
            </p:grpSpPr>
            <p:grpSp>
              <p:nvGrpSpPr>
                <p:cNvPr id="15" name="Group 117"/>
                <p:cNvGrpSpPr/>
                <p:nvPr/>
              </p:nvGrpSpPr>
              <p:grpSpPr>
                <a:xfrm>
                  <a:off x="6786919" y="2576146"/>
                  <a:ext cx="1349620" cy="2541471"/>
                  <a:chOff x="6786919" y="2576146"/>
                  <a:chExt cx="1349620" cy="2541471"/>
                </a:xfrm>
              </p:grpSpPr>
              <p:grpSp>
                <p:nvGrpSpPr>
                  <p:cNvPr id="16" name="Group 106"/>
                  <p:cNvGrpSpPr/>
                  <p:nvPr/>
                </p:nvGrpSpPr>
                <p:grpSpPr>
                  <a:xfrm>
                    <a:off x="6786919" y="2576146"/>
                    <a:ext cx="147035" cy="2541471"/>
                    <a:chOff x="6786919" y="2576146"/>
                    <a:chExt cx="147035" cy="2541471"/>
                  </a:xfrm>
                </p:grpSpPr>
                <p:sp>
                  <p:nvSpPr>
                    <p:cNvPr id="194" name="Oval 193"/>
                    <p:cNvSpPr/>
                    <p:nvPr/>
                  </p:nvSpPr>
                  <p:spPr>
                    <a:xfrm>
                      <a:off x="6786919" y="2576146"/>
                      <a:ext cx="147033" cy="147033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5" name="Oval 194"/>
                    <p:cNvSpPr/>
                    <p:nvPr/>
                  </p:nvSpPr>
                  <p:spPr>
                    <a:xfrm>
                      <a:off x="6786921" y="4970584"/>
                      <a:ext cx="147033" cy="147033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93" name="Oval 192"/>
                  <p:cNvSpPr/>
                  <p:nvPr/>
                </p:nvSpPr>
                <p:spPr>
                  <a:xfrm rot="5400000">
                    <a:off x="7989506" y="3773025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" name="Group 118"/>
                <p:cNvGrpSpPr/>
                <p:nvPr/>
              </p:nvGrpSpPr>
              <p:grpSpPr>
                <a:xfrm rot="2700000">
                  <a:off x="7030410" y="3172569"/>
                  <a:ext cx="1349619" cy="1343911"/>
                  <a:chOff x="6786920" y="2576146"/>
                  <a:chExt cx="1349619" cy="1343911"/>
                </a:xfrm>
              </p:grpSpPr>
              <p:sp>
                <p:nvSpPr>
                  <p:cNvPr id="190" name="Oval 189"/>
                  <p:cNvSpPr/>
                  <p:nvPr/>
                </p:nvSpPr>
                <p:spPr>
                  <a:xfrm>
                    <a:off x="6786920" y="2576146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1" name="Oval 190"/>
                  <p:cNvSpPr/>
                  <p:nvPr/>
                </p:nvSpPr>
                <p:spPr>
                  <a:xfrm rot="5400000">
                    <a:off x="7989506" y="3773024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" name="Group 128"/>
                <p:cNvGrpSpPr/>
                <p:nvPr/>
              </p:nvGrpSpPr>
              <p:grpSpPr>
                <a:xfrm rot="1320000">
                  <a:off x="5409304" y="3503864"/>
                  <a:ext cx="1338886" cy="1344590"/>
                  <a:chOff x="5595068" y="3773027"/>
                  <a:chExt cx="1338886" cy="1344590"/>
                </a:xfrm>
              </p:grpSpPr>
              <p:sp>
                <p:nvSpPr>
                  <p:cNvPr id="188" name="Oval 187"/>
                  <p:cNvSpPr/>
                  <p:nvPr/>
                </p:nvSpPr>
                <p:spPr>
                  <a:xfrm>
                    <a:off x="6786921" y="4970584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9" name="Oval 188"/>
                  <p:cNvSpPr/>
                  <p:nvPr/>
                </p:nvSpPr>
                <p:spPr>
                  <a:xfrm rot="5400000">
                    <a:off x="5595068" y="3773027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" name="Group 136"/>
                <p:cNvGrpSpPr/>
                <p:nvPr/>
              </p:nvGrpSpPr>
              <p:grpSpPr>
                <a:xfrm rot="-1320000">
                  <a:off x="5365397" y="2625113"/>
                  <a:ext cx="2541471" cy="1343916"/>
                  <a:chOff x="5595070" y="2576146"/>
                  <a:chExt cx="2541471" cy="1343916"/>
                </a:xfrm>
              </p:grpSpPr>
              <p:sp>
                <p:nvSpPr>
                  <p:cNvPr id="184" name="Oval 183"/>
                  <p:cNvSpPr/>
                  <p:nvPr/>
                </p:nvSpPr>
                <p:spPr>
                  <a:xfrm>
                    <a:off x="6786919" y="2576146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0" name="Group 111"/>
                  <p:cNvGrpSpPr/>
                  <p:nvPr/>
                </p:nvGrpSpPr>
                <p:grpSpPr>
                  <a:xfrm rot="5400000">
                    <a:off x="6792288" y="2575809"/>
                    <a:ext cx="147035" cy="2541471"/>
                    <a:chOff x="6786919" y="2576146"/>
                    <a:chExt cx="147035" cy="2541471"/>
                  </a:xfrm>
                </p:grpSpPr>
                <p:sp>
                  <p:nvSpPr>
                    <p:cNvPr id="186" name="Oval 185"/>
                    <p:cNvSpPr/>
                    <p:nvPr/>
                  </p:nvSpPr>
                  <p:spPr>
                    <a:xfrm>
                      <a:off x="6786919" y="2576146"/>
                      <a:ext cx="147033" cy="147033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7" name="Oval 186"/>
                    <p:cNvSpPr/>
                    <p:nvPr/>
                  </p:nvSpPr>
                  <p:spPr>
                    <a:xfrm>
                      <a:off x="6786921" y="4970584"/>
                      <a:ext cx="147033" cy="147033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21" name="Group 238"/>
            <p:cNvGrpSpPr/>
            <p:nvPr/>
          </p:nvGrpSpPr>
          <p:grpSpPr>
            <a:xfrm>
              <a:off x="3310465" y="3835400"/>
              <a:ext cx="1244602" cy="2413000"/>
              <a:chOff x="3310465" y="3835400"/>
              <a:chExt cx="1244602" cy="2413000"/>
            </a:xfrm>
          </p:grpSpPr>
          <p:sp>
            <p:nvSpPr>
              <p:cNvPr id="234" name="Freeform 233"/>
              <p:cNvSpPr/>
              <p:nvPr/>
            </p:nvSpPr>
            <p:spPr>
              <a:xfrm>
                <a:off x="4080933" y="3835400"/>
                <a:ext cx="474134" cy="2413000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4134" h="2413000">
                    <a:moveTo>
                      <a:pt x="474134" y="0"/>
                    </a:moveTo>
                    <a:cubicBezTo>
                      <a:pt x="460023" y="1007533"/>
                      <a:pt x="208845" y="1955800"/>
                      <a:pt x="0" y="2413000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stealth" w="med" len="lg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 flipV="1">
                <a:off x="3691466" y="5969000"/>
                <a:ext cx="347134" cy="220134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347134 w 347134"/>
                  <a:gd name="connsiteY0" fmla="*/ 0 h 220134"/>
                  <a:gd name="connsiteX1" fmla="*/ 0 w 347134"/>
                  <a:gd name="connsiteY1" fmla="*/ 220134 h 220134"/>
                  <a:gd name="connsiteX0" fmla="*/ 347134 w 347134"/>
                  <a:gd name="connsiteY0" fmla="*/ 0 h 313267"/>
                  <a:gd name="connsiteX1" fmla="*/ 0 w 347134"/>
                  <a:gd name="connsiteY1" fmla="*/ 220134 h 313267"/>
                  <a:gd name="connsiteX0" fmla="*/ 347134 w 347134"/>
                  <a:gd name="connsiteY0" fmla="*/ 0 h 313267"/>
                  <a:gd name="connsiteX1" fmla="*/ 0 w 347134"/>
                  <a:gd name="connsiteY1" fmla="*/ 220134 h 313267"/>
                  <a:gd name="connsiteX0" fmla="*/ 347134 w 347134"/>
                  <a:gd name="connsiteY0" fmla="*/ 0 h 220134"/>
                  <a:gd name="connsiteX1" fmla="*/ 0 w 347134"/>
                  <a:gd name="connsiteY1" fmla="*/ 220134 h 220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47134" h="220134">
                    <a:moveTo>
                      <a:pt x="347134" y="0"/>
                    </a:moveTo>
                    <a:cubicBezTo>
                      <a:pt x="265290" y="177800"/>
                      <a:pt x="191911" y="203201"/>
                      <a:pt x="0" y="220134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flipV="1">
                <a:off x="3428997" y="5604933"/>
                <a:ext cx="601135" cy="584201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635001 w 635001"/>
                  <a:gd name="connsiteY0" fmla="*/ 0 h 609601"/>
                  <a:gd name="connsiteX1" fmla="*/ 0 w 635001"/>
                  <a:gd name="connsiteY1" fmla="*/ 609601 h 609601"/>
                  <a:gd name="connsiteX0" fmla="*/ 601135 w 601135"/>
                  <a:gd name="connsiteY0" fmla="*/ 0 h 584201"/>
                  <a:gd name="connsiteX1" fmla="*/ 0 w 601135"/>
                  <a:gd name="connsiteY1" fmla="*/ 584201 h 584201"/>
                  <a:gd name="connsiteX0" fmla="*/ 601135 w 601135"/>
                  <a:gd name="connsiteY0" fmla="*/ 0 h 584201"/>
                  <a:gd name="connsiteX1" fmla="*/ 0 w 601135"/>
                  <a:gd name="connsiteY1" fmla="*/ 584201 h 584201"/>
                  <a:gd name="connsiteX0" fmla="*/ 601135 w 601135"/>
                  <a:gd name="connsiteY0" fmla="*/ 0 h 584201"/>
                  <a:gd name="connsiteX1" fmla="*/ 0 w 601135"/>
                  <a:gd name="connsiteY1" fmla="*/ 584201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01135" h="584201">
                    <a:moveTo>
                      <a:pt x="601135" y="0"/>
                    </a:moveTo>
                    <a:cubicBezTo>
                      <a:pt x="587024" y="279400"/>
                      <a:pt x="259645" y="533401"/>
                      <a:pt x="0" y="584201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V="1">
                <a:off x="3310465" y="5156201"/>
                <a:ext cx="719667" cy="1032934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719667 w 719667"/>
                  <a:gd name="connsiteY0" fmla="*/ 0 h 1083734"/>
                  <a:gd name="connsiteX1" fmla="*/ 0 w 719667"/>
                  <a:gd name="connsiteY1" fmla="*/ 1083734 h 1083734"/>
                  <a:gd name="connsiteX0" fmla="*/ 719667 w 719667"/>
                  <a:gd name="connsiteY0" fmla="*/ 0 h 1083734"/>
                  <a:gd name="connsiteX1" fmla="*/ 0 w 719667"/>
                  <a:gd name="connsiteY1" fmla="*/ 1083734 h 1083734"/>
                  <a:gd name="connsiteX0" fmla="*/ 719667 w 719667"/>
                  <a:gd name="connsiteY0" fmla="*/ 0 h 1032934"/>
                  <a:gd name="connsiteX1" fmla="*/ 0 w 719667"/>
                  <a:gd name="connsiteY1" fmla="*/ 1032934 h 1032934"/>
                  <a:gd name="connsiteX0" fmla="*/ 719667 w 719667"/>
                  <a:gd name="connsiteY0" fmla="*/ 0 h 1032934"/>
                  <a:gd name="connsiteX1" fmla="*/ 0 w 719667"/>
                  <a:gd name="connsiteY1" fmla="*/ 1032934 h 1032934"/>
                  <a:gd name="connsiteX0" fmla="*/ 719667 w 719667"/>
                  <a:gd name="connsiteY0" fmla="*/ 0 h 1032934"/>
                  <a:gd name="connsiteX1" fmla="*/ 0 w 719667"/>
                  <a:gd name="connsiteY1" fmla="*/ 1032934 h 1032934"/>
                  <a:gd name="connsiteX0" fmla="*/ 719667 w 719667"/>
                  <a:gd name="connsiteY0" fmla="*/ 0 h 1032934"/>
                  <a:gd name="connsiteX1" fmla="*/ 0 w 719667"/>
                  <a:gd name="connsiteY1" fmla="*/ 1032934 h 10329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19667" h="1032934">
                    <a:moveTo>
                      <a:pt x="719667" y="0"/>
                    </a:moveTo>
                    <a:cubicBezTo>
                      <a:pt x="705557" y="338668"/>
                      <a:pt x="403579" y="914400"/>
                      <a:pt x="0" y="1032934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 flipV="1">
                <a:off x="3403598" y="4614333"/>
                <a:ext cx="730957" cy="1574801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643467 w 643467"/>
                  <a:gd name="connsiteY0" fmla="*/ 0 h 1524001"/>
                  <a:gd name="connsiteX1" fmla="*/ 0 w 643467"/>
                  <a:gd name="connsiteY1" fmla="*/ 1524001 h 1524001"/>
                  <a:gd name="connsiteX0" fmla="*/ 643467 w 643467"/>
                  <a:gd name="connsiteY0" fmla="*/ 0 h 1524001"/>
                  <a:gd name="connsiteX1" fmla="*/ 0 w 643467"/>
                  <a:gd name="connsiteY1" fmla="*/ 1524001 h 1524001"/>
                  <a:gd name="connsiteX0" fmla="*/ 643467 w 739423"/>
                  <a:gd name="connsiteY0" fmla="*/ 0 h 1524001"/>
                  <a:gd name="connsiteX1" fmla="*/ 0 w 739423"/>
                  <a:gd name="connsiteY1" fmla="*/ 1524001 h 1524001"/>
                  <a:gd name="connsiteX0" fmla="*/ 643467 w 739423"/>
                  <a:gd name="connsiteY0" fmla="*/ 0 h 1524001"/>
                  <a:gd name="connsiteX1" fmla="*/ 0 w 739423"/>
                  <a:gd name="connsiteY1" fmla="*/ 1524001 h 1524001"/>
                  <a:gd name="connsiteX0" fmla="*/ 635001 w 730957"/>
                  <a:gd name="connsiteY0" fmla="*/ 0 h 1574801"/>
                  <a:gd name="connsiteX1" fmla="*/ 0 w 730957"/>
                  <a:gd name="connsiteY1" fmla="*/ 1574801 h 1574801"/>
                  <a:gd name="connsiteX0" fmla="*/ 635001 w 730957"/>
                  <a:gd name="connsiteY0" fmla="*/ 0 h 1574801"/>
                  <a:gd name="connsiteX1" fmla="*/ 0 w 730957"/>
                  <a:gd name="connsiteY1" fmla="*/ 1574801 h 15748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30957" h="1574801">
                    <a:moveTo>
                      <a:pt x="635001" y="0"/>
                    </a:moveTo>
                    <a:cubicBezTo>
                      <a:pt x="730957" y="474133"/>
                      <a:pt x="403579" y="1320800"/>
                      <a:pt x="0" y="1574801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8" name="TextBox 97"/>
          <p:cNvSpPr txBox="1"/>
          <p:nvPr/>
        </p:nvSpPr>
        <p:spPr>
          <a:xfrm>
            <a:off x="2553961" y="3636125"/>
            <a:ext cx="133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cap="small" dirty="0" smtClean="0"/>
              <a:t>Put</a:t>
            </a:r>
            <a:r>
              <a:rPr lang="en-US" dirty="0" smtClean="0"/>
              <a:t> Queue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rc 28"/>
          <p:cNvSpPr/>
          <p:nvPr/>
        </p:nvSpPr>
        <p:spPr>
          <a:xfrm>
            <a:off x="2611656" y="3048000"/>
            <a:ext cx="3487743" cy="3445328"/>
          </a:xfrm>
          <a:prstGeom prst="arc">
            <a:avLst>
              <a:gd name="adj1" fmla="val 9458157"/>
              <a:gd name="adj2" fmla="val 14888163"/>
            </a:avLst>
          </a:prstGeom>
          <a:solidFill>
            <a:schemeClr val="accent3"/>
          </a:solidFill>
          <a:ln w="19050">
            <a:noFill/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2611656" y="3030520"/>
            <a:ext cx="3487743" cy="3445328"/>
          </a:xfrm>
          <a:prstGeom prst="arc">
            <a:avLst>
              <a:gd name="adj1" fmla="val 13488902"/>
              <a:gd name="adj2" fmla="val 18948801"/>
            </a:avLst>
          </a:prstGeom>
          <a:solidFill>
            <a:schemeClr val="accent2">
              <a:alpha val="50196"/>
            </a:schemeClr>
          </a:solidFill>
          <a:ln w="19050">
            <a:noFill/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/>
          <p:cNvSpPr/>
          <p:nvPr/>
        </p:nvSpPr>
        <p:spPr>
          <a:xfrm>
            <a:off x="2590800" y="3030520"/>
            <a:ext cx="3487743" cy="3445328"/>
          </a:xfrm>
          <a:prstGeom prst="arc">
            <a:avLst>
              <a:gd name="adj1" fmla="val 18939645"/>
              <a:gd name="adj2" fmla="val 2658811"/>
            </a:avLst>
          </a:prstGeom>
          <a:solidFill>
            <a:schemeClr val="accent5">
              <a:alpha val="50196"/>
            </a:schemeClr>
          </a:solidFill>
          <a:ln w="19050">
            <a:noFill/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590800" y="3048000"/>
            <a:ext cx="3487743" cy="3445328"/>
          </a:xfrm>
          <a:prstGeom prst="arc">
            <a:avLst>
              <a:gd name="adj1" fmla="val 21543817"/>
              <a:gd name="adj2" fmla="val 5386804"/>
            </a:avLst>
          </a:prstGeom>
          <a:solidFill>
            <a:schemeClr val="accent6">
              <a:alpha val="50196"/>
            </a:schemeClr>
          </a:solidFill>
          <a:ln w="19050">
            <a:noFill/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/>
          <p:cNvSpPr/>
          <p:nvPr/>
        </p:nvSpPr>
        <p:spPr>
          <a:xfrm>
            <a:off x="2590800" y="3048000"/>
            <a:ext cx="3487743" cy="3445328"/>
          </a:xfrm>
          <a:prstGeom prst="arc">
            <a:avLst>
              <a:gd name="adj1" fmla="val 4035265"/>
              <a:gd name="adj2" fmla="val 9457412"/>
            </a:avLst>
          </a:prstGeom>
          <a:solidFill>
            <a:schemeClr val="accent4">
              <a:alpha val="50196"/>
            </a:schemeClr>
          </a:solidFill>
          <a:ln w="19050">
            <a:noFill/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Arc 7"/>
          <p:cNvSpPr/>
          <p:nvPr/>
        </p:nvSpPr>
        <p:spPr>
          <a:xfrm>
            <a:off x="2601229" y="3038465"/>
            <a:ext cx="3487743" cy="3445328"/>
          </a:xfrm>
          <a:prstGeom prst="ellipse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table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3530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Cambria Math"/>
                <a:ea typeface="Cambria Math"/>
              </a:rPr>
              <a:t>O(√n)</a:t>
            </a:r>
            <a:r>
              <a:rPr lang="en-US" sz="2800" dirty="0" smtClean="0"/>
              <a:t> fingers and </a:t>
            </a:r>
            <a:r>
              <a:rPr lang="en-US" sz="2800" dirty="0" smtClean="0">
                <a:latin typeface="Cambria Math"/>
                <a:ea typeface="Cambria Math"/>
              </a:rPr>
              <a:t>O(√n)</a:t>
            </a:r>
            <a:r>
              <a:rPr lang="en-US" sz="2800" dirty="0" smtClean="0"/>
              <a:t> keys stored per node</a:t>
            </a:r>
          </a:p>
          <a:p>
            <a:r>
              <a:rPr lang="en-US" sz="2800" dirty="0" smtClean="0"/>
              <a:t>Fingers have random IDs, cover all keys WHP</a:t>
            </a:r>
          </a:p>
          <a:p>
            <a:r>
              <a:rPr lang="en-US" sz="2800" dirty="0" smtClean="0"/>
              <a:t>Lookup: query closest finger to target key</a:t>
            </a:r>
            <a:endParaRPr lang="en-US" sz="2800" dirty="0"/>
          </a:p>
        </p:txBody>
      </p:sp>
      <p:sp>
        <p:nvSpPr>
          <p:cNvPr id="34" name="Oval 33"/>
          <p:cNvSpPr/>
          <p:nvPr/>
        </p:nvSpPr>
        <p:spPr>
          <a:xfrm>
            <a:off x="2562313" y="5224483"/>
            <a:ext cx="385354" cy="38535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933516" y="3337037"/>
            <a:ext cx="385354" cy="38535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383041" y="3350345"/>
            <a:ext cx="385354" cy="38535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896295" y="4570040"/>
            <a:ext cx="385354" cy="38535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796946" y="6165678"/>
            <a:ext cx="385354" cy="38535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4" idx="0"/>
            <a:endCxn id="35" idx="4"/>
          </p:cNvCxnSpPr>
          <p:nvPr/>
        </p:nvCxnSpPr>
        <p:spPr>
          <a:xfrm rot="5400000" flipH="1" flipV="1">
            <a:off x="2189545" y="4287836"/>
            <a:ext cx="1502092" cy="37120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4" idx="7"/>
            <a:endCxn id="36" idx="3"/>
          </p:cNvCxnSpPr>
          <p:nvPr/>
        </p:nvCxnSpPr>
        <p:spPr>
          <a:xfrm rot="5400000" flipH="1" flipV="1">
            <a:off x="3364528" y="3205970"/>
            <a:ext cx="1601652" cy="254824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4" idx="6"/>
            <a:endCxn id="37" idx="2"/>
          </p:cNvCxnSpPr>
          <p:nvPr/>
        </p:nvCxnSpPr>
        <p:spPr>
          <a:xfrm flipV="1">
            <a:off x="2947667" y="4762717"/>
            <a:ext cx="2948628" cy="65444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5"/>
            <a:endCxn id="38" idx="1"/>
          </p:cNvCxnSpPr>
          <p:nvPr/>
        </p:nvCxnSpPr>
        <p:spPr>
          <a:xfrm rot="16200000" flipH="1">
            <a:off x="3537952" y="4906683"/>
            <a:ext cx="668709" cy="1962147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4" idx="6"/>
            <a:endCxn id="37" idx="2"/>
          </p:cNvCxnSpPr>
          <p:nvPr/>
        </p:nvCxnSpPr>
        <p:spPr>
          <a:xfrm flipV="1">
            <a:off x="2947667" y="4762717"/>
            <a:ext cx="2948628" cy="654443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0" y="3755036"/>
            <a:ext cx="24433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Finger tables: (</a:t>
            </a:r>
            <a:r>
              <a:rPr lang="en-US" sz="2800" i="1" dirty="0" smtClean="0"/>
              <a:t>ID</a:t>
            </a:r>
            <a:r>
              <a:rPr lang="en-US" sz="2800" dirty="0" smtClean="0"/>
              <a:t>, </a:t>
            </a:r>
            <a:r>
              <a:rPr lang="en-US" sz="2800" i="1" dirty="0" smtClean="0"/>
              <a:t>address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6453266" y="3755036"/>
            <a:ext cx="2690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Key tables: (</a:t>
            </a:r>
            <a:r>
              <a:rPr lang="en-US" sz="2800" i="1" dirty="0" err="1" smtClean="0"/>
              <a:t>key,value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52" name="Rectangular Callout 151"/>
          <p:cNvSpPr/>
          <p:nvPr/>
        </p:nvSpPr>
        <p:spPr>
          <a:xfrm>
            <a:off x="5911641" y="6018169"/>
            <a:ext cx="1042670" cy="295017"/>
          </a:xfrm>
          <a:prstGeom prst="wedgeRectCallout">
            <a:avLst>
              <a:gd name="adj1" fmla="val -46586"/>
              <a:gd name="adj2" fmla="val -210675"/>
            </a:avLst>
          </a:prstGeom>
          <a:solidFill>
            <a:srgbClr val="FFFF00"/>
          </a:solidFill>
          <a:ln w="6350">
            <a:solidFill>
              <a:schemeClr val="tx1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Keynes</a:t>
            </a:r>
            <a:endParaRPr lang="en-US" dirty="0"/>
          </a:p>
        </p:txBody>
      </p:sp>
      <p:sp>
        <p:nvSpPr>
          <p:cNvPr id="153" name="Arc 152"/>
          <p:cNvSpPr/>
          <p:nvPr/>
        </p:nvSpPr>
        <p:spPr>
          <a:xfrm>
            <a:off x="2354074" y="2767329"/>
            <a:ext cx="4002910" cy="3954230"/>
          </a:xfrm>
          <a:prstGeom prst="arc">
            <a:avLst>
              <a:gd name="adj1" fmla="val 9458157"/>
              <a:gd name="adj2" fmla="val 14888163"/>
            </a:avLst>
          </a:prstGeom>
          <a:noFill/>
          <a:ln w="28575">
            <a:solidFill>
              <a:schemeClr val="tx1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Arc 153"/>
          <p:cNvSpPr/>
          <p:nvPr/>
        </p:nvSpPr>
        <p:spPr>
          <a:xfrm>
            <a:off x="2392625" y="2805411"/>
            <a:ext cx="3925808" cy="3878066"/>
          </a:xfrm>
          <a:prstGeom prst="arc">
            <a:avLst>
              <a:gd name="adj1" fmla="val 13488902"/>
              <a:gd name="adj2" fmla="val 18948801"/>
            </a:avLst>
          </a:prstGeom>
          <a:noFill/>
          <a:ln w="28575">
            <a:solidFill>
              <a:schemeClr val="tx1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Arc 154"/>
          <p:cNvSpPr/>
          <p:nvPr/>
        </p:nvSpPr>
        <p:spPr>
          <a:xfrm>
            <a:off x="2354074" y="2767329"/>
            <a:ext cx="4002910" cy="3954230"/>
          </a:xfrm>
          <a:prstGeom prst="arc">
            <a:avLst>
              <a:gd name="adj1" fmla="val 18939645"/>
              <a:gd name="adj2" fmla="val 2658811"/>
            </a:avLst>
          </a:prstGeom>
          <a:noFill/>
          <a:ln w="28575">
            <a:solidFill>
              <a:schemeClr val="tx1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Arc 155"/>
          <p:cNvSpPr/>
          <p:nvPr/>
        </p:nvSpPr>
        <p:spPr>
          <a:xfrm>
            <a:off x="2374930" y="2787931"/>
            <a:ext cx="3961198" cy="3913026"/>
          </a:xfrm>
          <a:prstGeom prst="arc">
            <a:avLst>
              <a:gd name="adj1" fmla="val 21543817"/>
              <a:gd name="adj2" fmla="val 5386804"/>
            </a:avLst>
          </a:prstGeom>
          <a:noFill/>
          <a:ln w="28575">
            <a:solidFill>
              <a:schemeClr val="tx1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Arc 156"/>
          <p:cNvSpPr/>
          <p:nvPr/>
        </p:nvSpPr>
        <p:spPr>
          <a:xfrm>
            <a:off x="2354074" y="2767329"/>
            <a:ext cx="4002910" cy="3954230"/>
          </a:xfrm>
          <a:prstGeom prst="arc">
            <a:avLst>
              <a:gd name="adj1" fmla="val 4035265"/>
              <a:gd name="adj2" fmla="val 9457412"/>
            </a:avLst>
          </a:prstGeom>
          <a:noFill/>
          <a:ln w="28575">
            <a:solidFill>
              <a:schemeClr val="tx1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700889" y="3019777"/>
            <a:ext cx="10229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Aardvark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003778" y="3019777"/>
            <a:ext cx="88780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Zyzzyva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06349" y="4200708"/>
            <a:ext cx="74796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Kelvin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uiExpand="1" animBg="1"/>
      <p:bldP spid="31" grpId="0" uiExpand="1" animBg="1"/>
      <p:bldP spid="32" grpId="0" uiExpand="1" animBg="1"/>
      <p:bldP spid="33" grpId="0" uiExpand="1" animBg="1"/>
      <p:bldP spid="35" grpId="0" uiExpand="1" animBg="1"/>
      <p:bldP spid="36" grpId="0" uiExpand="1" animBg="1"/>
      <p:bldP spid="37" grpId="0" uiExpand="1" animBg="1"/>
      <p:bldP spid="38" grpId="0" uiExpand="1" animBg="1"/>
      <p:bldP spid="52" grpId="0"/>
      <p:bldP spid="53" grpId="0"/>
      <p:bldP spid="152" grpId="0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6" grpId="2" animBg="1"/>
      <p:bldP spid="157" grpId="0" animBg="1"/>
      <p:bldP spid="157" grpId="1" animBg="1"/>
      <p:bldP spid="28" grpId="0" animBg="1"/>
      <p:bldP spid="39" grpId="0" animBg="1"/>
      <p:bldP spid="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From social network to routing tables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431801" y="3121977"/>
            <a:ext cx="4278807" cy="3257152"/>
            <a:chOff x="1168400" y="3335867"/>
            <a:chExt cx="3581400" cy="2726266"/>
          </a:xfrm>
        </p:grpSpPr>
        <p:grpSp>
          <p:nvGrpSpPr>
            <p:cNvPr id="4" name="Group 62"/>
            <p:cNvGrpSpPr/>
            <p:nvPr/>
          </p:nvGrpSpPr>
          <p:grpSpPr>
            <a:xfrm>
              <a:off x="1168400" y="3335867"/>
              <a:ext cx="3581400" cy="2726266"/>
              <a:chOff x="1168400" y="3335867"/>
              <a:chExt cx="3581400" cy="2726266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964267" y="3335867"/>
                <a:ext cx="2785533" cy="157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68400" y="4191000"/>
                <a:ext cx="2302933" cy="1278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015067" y="4521200"/>
                <a:ext cx="2370666" cy="154093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769532" y="3810001"/>
                <a:ext cx="2345267" cy="19896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Oval 41"/>
            <p:cNvSpPr/>
            <p:nvPr/>
          </p:nvSpPr>
          <p:spPr>
            <a:xfrm>
              <a:off x="2641600" y="3666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843866" y="3539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430866" y="47413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159000" y="4504268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124200" y="4207932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267200" y="4216400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633134" y="5054601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555999" y="4741334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954867" y="57319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928533" y="54948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stCxn id="42" idx="6"/>
              <a:endCxn id="43" idx="2"/>
            </p:cNvCxnSpPr>
            <p:nvPr/>
          </p:nvCxnSpPr>
          <p:spPr>
            <a:xfrm flipV="1">
              <a:off x="2878667" y="3657600"/>
              <a:ext cx="965199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3" idx="4"/>
              <a:endCxn id="49" idx="0"/>
            </p:cNvCxnSpPr>
            <p:nvPr/>
          </p:nvCxnSpPr>
          <p:spPr>
            <a:xfrm rot="5400000">
              <a:off x="3335867" y="4114800"/>
              <a:ext cx="965201" cy="28786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2" idx="3"/>
              <a:endCxn id="45" idx="0"/>
            </p:cNvCxnSpPr>
            <p:nvPr/>
          </p:nvCxnSpPr>
          <p:spPr>
            <a:xfrm rot="5400000">
              <a:off x="2159000" y="3986949"/>
              <a:ext cx="635853" cy="39878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4" idx="7"/>
              <a:endCxn id="45" idx="2"/>
            </p:cNvCxnSpPr>
            <p:nvPr/>
          </p:nvCxnSpPr>
          <p:spPr>
            <a:xfrm rot="5400000" flipH="1" flipV="1">
              <a:off x="1819483" y="4436535"/>
              <a:ext cx="153249" cy="52578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5" idx="7"/>
              <a:endCxn id="46" idx="2"/>
            </p:cNvCxnSpPr>
            <p:nvPr/>
          </p:nvCxnSpPr>
          <p:spPr>
            <a:xfrm rot="5400000" flipH="1" flipV="1">
              <a:off x="2636514" y="4051301"/>
              <a:ext cx="212520" cy="76285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6" idx="6"/>
              <a:endCxn id="47" idx="2"/>
            </p:cNvCxnSpPr>
            <p:nvPr/>
          </p:nvCxnSpPr>
          <p:spPr>
            <a:xfrm>
              <a:off x="3361267" y="4326466"/>
              <a:ext cx="905933" cy="84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6" idx="7"/>
              <a:endCxn id="43" idx="3"/>
            </p:cNvCxnSpPr>
            <p:nvPr/>
          </p:nvCxnSpPr>
          <p:spPr>
            <a:xfrm rot="5400000" flipH="1" flipV="1">
              <a:off x="3351949" y="3716016"/>
              <a:ext cx="501235" cy="55203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6" idx="5"/>
              <a:endCxn id="49" idx="1"/>
            </p:cNvCxnSpPr>
            <p:nvPr/>
          </p:nvCxnSpPr>
          <p:spPr>
            <a:xfrm rot="16200000" flipH="1">
              <a:off x="3275748" y="4461082"/>
              <a:ext cx="365771" cy="2641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8" idx="6"/>
              <a:endCxn id="49" idx="3"/>
            </p:cNvCxnSpPr>
            <p:nvPr/>
          </p:nvCxnSpPr>
          <p:spPr>
            <a:xfrm flipV="1">
              <a:off x="2870201" y="4943683"/>
              <a:ext cx="720516" cy="22945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45" idx="5"/>
              <a:endCxn id="48" idx="1"/>
            </p:cNvCxnSpPr>
            <p:nvPr/>
          </p:nvCxnSpPr>
          <p:spPr>
            <a:xfrm rot="16200000" flipH="1">
              <a:off x="2323249" y="4744716"/>
              <a:ext cx="382702" cy="3065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8" idx="4"/>
              <a:endCxn id="50" idx="1"/>
            </p:cNvCxnSpPr>
            <p:nvPr/>
          </p:nvCxnSpPr>
          <p:spPr>
            <a:xfrm rot="16200000" flipH="1">
              <a:off x="2633135" y="5410200"/>
              <a:ext cx="474983" cy="2379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0" idx="7"/>
              <a:endCxn id="49" idx="4"/>
            </p:cNvCxnSpPr>
            <p:nvPr/>
          </p:nvCxnSpPr>
          <p:spPr>
            <a:xfrm rot="5400000" flipH="1" flipV="1">
              <a:off x="3021749" y="5113868"/>
              <a:ext cx="788250" cy="5173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5" idx="6"/>
              <a:endCxn id="49" idx="2"/>
            </p:cNvCxnSpPr>
            <p:nvPr/>
          </p:nvCxnSpPr>
          <p:spPr>
            <a:xfrm>
              <a:off x="2396067" y="4622802"/>
              <a:ext cx="1159932" cy="237066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49" idx="5"/>
              <a:endCxn id="51" idx="1"/>
            </p:cNvCxnSpPr>
            <p:nvPr/>
          </p:nvCxnSpPr>
          <p:spPr>
            <a:xfrm rot="16200000" flipH="1">
              <a:off x="3567849" y="5134181"/>
              <a:ext cx="585901" cy="2049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49" idx="7"/>
              <a:endCxn id="47" idx="3"/>
            </p:cNvCxnSpPr>
            <p:nvPr/>
          </p:nvCxnSpPr>
          <p:spPr>
            <a:xfrm rot="5400000" flipH="1" flipV="1">
              <a:off x="3851482" y="4325616"/>
              <a:ext cx="357303" cy="54357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4474564" y="3227995"/>
            <a:ext cx="4339166" cy="3044042"/>
            <a:chOff x="4474564" y="3227995"/>
            <a:chExt cx="4339166" cy="3044042"/>
          </a:xfrm>
        </p:grpSpPr>
        <p:grpSp>
          <p:nvGrpSpPr>
            <p:cNvPr id="5" name="Group 70"/>
            <p:cNvGrpSpPr/>
            <p:nvPr/>
          </p:nvGrpSpPr>
          <p:grpSpPr>
            <a:xfrm>
              <a:off x="5206378" y="3227995"/>
              <a:ext cx="3607352" cy="3044042"/>
              <a:chOff x="611892" y="3498253"/>
              <a:chExt cx="3607352" cy="3044042"/>
            </a:xfrm>
          </p:grpSpPr>
          <p:grpSp>
            <p:nvGrpSpPr>
              <p:cNvPr id="6" name="Group 4"/>
              <p:cNvGrpSpPr/>
              <p:nvPr/>
            </p:nvGrpSpPr>
            <p:grpSpPr>
              <a:xfrm>
                <a:off x="611890" y="3498253"/>
                <a:ext cx="3607352" cy="3044043"/>
                <a:chOff x="2615567" y="3429000"/>
                <a:chExt cx="3912877" cy="3301855"/>
              </a:xfrm>
            </p:grpSpPr>
            <p:grpSp>
              <p:nvGrpSpPr>
                <p:cNvPr id="7" name="Group 154"/>
                <p:cNvGrpSpPr/>
                <p:nvPr/>
              </p:nvGrpSpPr>
              <p:grpSpPr>
                <a:xfrm>
                  <a:off x="2615567" y="3429000"/>
                  <a:ext cx="3912877" cy="3301855"/>
                  <a:chOff x="5365397" y="2576146"/>
                  <a:chExt cx="3011778" cy="2541471"/>
                </a:xfrm>
              </p:grpSpPr>
              <p:grpSp>
                <p:nvGrpSpPr>
                  <p:cNvPr id="8" name="Group 98"/>
                  <p:cNvGrpSpPr/>
                  <p:nvPr/>
                </p:nvGrpSpPr>
                <p:grpSpPr>
                  <a:xfrm>
                    <a:off x="5753178" y="2738344"/>
                    <a:ext cx="2215480" cy="2214530"/>
                    <a:chOff x="5109272" y="1991016"/>
                    <a:chExt cx="3741193" cy="3739591"/>
                  </a:xfrm>
                </p:grpSpPr>
                <p:grpSp>
                  <p:nvGrpSpPr>
                    <p:cNvPr id="9" name="Group 75"/>
                    <p:cNvGrpSpPr/>
                    <p:nvPr/>
                  </p:nvGrpSpPr>
                  <p:grpSpPr>
                    <a:xfrm>
                      <a:off x="5109272" y="1991016"/>
                      <a:ext cx="3741193" cy="3739591"/>
                      <a:chOff x="4824917" y="1989426"/>
                      <a:chExt cx="3741193" cy="3739591"/>
                    </a:xfrm>
                  </p:grpSpPr>
                  <p:sp>
                    <p:nvSpPr>
                      <p:cNvPr id="102" name="Oval 101"/>
                      <p:cNvSpPr/>
                      <p:nvPr/>
                    </p:nvSpPr>
                    <p:spPr>
                      <a:xfrm>
                        <a:off x="4951639" y="2136548"/>
                        <a:ext cx="3487743" cy="3445328"/>
                      </a:xfrm>
                      <a:prstGeom prst="ellipse">
                        <a:avLst/>
                      </a:prstGeom>
                      <a:ln w="38100">
                        <a:solidFill>
                          <a:schemeClr val="tx1"/>
                        </a:solidFill>
                        <a:prstDash val="solid"/>
                        <a:headEnd type="oval" w="med" len="med"/>
                        <a:tailEnd type="oval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10" name="Group 74"/>
                      <p:cNvGrpSpPr/>
                      <p:nvPr/>
                    </p:nvGrpSpPr>
                    <p:grpSpPr>
                      <a:xfrm>
                        <a:off x="4824917" y="1989426"/>
                        <a:ext cx="3741193" cy="3739591"/>
                        <a:chOff x="4824917" y="1989426"/>
                        <a:chExt cx="3741193" cy="3739591"/>
                      </a:xfrm>
                    </p:grpSpPr>
                    <p:grpSp>
                      <p:nvGrpSpPr>
                        <p:cNvPr id="11" name="Group 58"/>
                        <p:cNvGrpSpPr/>
                        <p:nvPr/>
                      </p:nvGrpSpPr>
                      <p:grpSpPr>
                        <a:xfrm>
                          <a:off x="4824920" y="3860800"/>
                          <a:ext cx="3739591" cy="1847795"/>
                          <a:chOff x="4824920" y="3860800"/>
                          <a:chExt cx="3739591" cy="1847795"/>
                        </a:xfrm>
                      </p:grpSpPr>
                      <p:cxnSp>
                        <p:nvCxnSpPr>
                          <p:cNvPr id="120" name="Straight Connector 119"/>
                          <p:cNvCxnSpPr/>
                          <p:nvPr/>
                        </p:nvCxnSpPr>
                        <p:spPr>
                          <a:xfrm rot="16200000" flipH="1">
                            <a:off x="6631356" y="5645235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21" name="Straight Connector 120"/>
                          <p:cNvCxnSpPr/>
                          <p:nvPr/>
                        </p:nvCxnSpPr>
                        <p:spPr>
                          <a:xfrm flipH="1">
                            <a:off x="8437792" y="3860800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22" name="Straight Connector 121"/>
                          <p:cNvCxnSpPr/>
                          <p:nvPr/>
                        </p:nvCxnSpPr>
                        <p:spPr>
                          <a:xfrm flipH="1">
                            <a:off x="4824920" y="3860801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2" name="Group 59"/>
                        <p:cNvGrpSpPr/>
                        <p:nvPr/>
                      </p:nvGrpSpPr>
                      <p:grpSpPr>
                        <a:xfrm rot="2700000">
                          <a:off x="4824907" y="2009838"/>
                          <a:ext cx="3739591" cy="3698767"/>
                          <a:chOff x="4824920" y="2009828"/>
                          <a:chExt cx="3739591" cy="3698767"/>
                        </a:xfrm>
                      </p:grpSpPr>
                      <p:cxnSp>
                        <p:nvCxnSpPr>
                          <p:cNvPr id="116" name="Straight Connector 115"/>
                          <p:cNvCxnSpPr/>
                          <p:nvPr/>
                        </p:nvCxnSpPr>
                        <p:spPr>
                          <a:xfrm rot="16200000" flipH="1">
                            <a:off x="6631356" y="5645235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7" name="Straight Connector 116"/>
                          <p:cNvCxnSpPr/>
                          <p:nvPr/>
                        </p:nvCxnSpPr>
                        <p:spPr>
                          <a:xfrm flipH="1">
                            <a:off x="8437792" y="3860800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8" name="Straight Connector 117"/>
                          <p:cNvCxnSpPr/>
                          <p:nvPr/>
                        </p:nvCxnSpPr>
                        <p:spPr>
                          <a:xfrm flipH="1">
                            <a:off x="4824920" y="3860801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9" name="Straight Connector 118"/>
                          <p:cNvCxnSpPr/>
                          <p:nvPr/>
                        </p:nvCxnSpPr>
                        <p:spPr>
                          <a:xfrm rot="16200000" flipH="1">
                            <a:off x="6631354" y="2073187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3" name="Group 64"/>
                        <p:cNvGrpSpPr/>
                        <p:nvPr/>
                      </p:nvGrpSpPr>
                      <p:grpSpPr>
                        <a:xfrm rot="1320000">
                          <a:off x="4826519" y="2009828"/>
                          <a:ext cx="3739591" cy="3698767"/>
                          <a:chOff x="4824920" y="2009828"/>
                          <a:chExt cx="3739591" cy="3698767"/>
                        </a:xfrm>
                      </p:grpSpPr>
                      <p:cxnSp>
                        <p:nvCxnSpPr>
                          <p:cNvPr id="112" name="Straight Connector 111"/>
                          <p:cNvCxnSpPr/>
                          <p:nvPr/>
                        </p:nvCxnSpPr>
                        <p:spPr>
                          <a:xfrm rot="16200000" flipH="1">
                            <a:off x="6631356" y="5645235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3" name="Straight Connector 112"/>
                          <p:cNvCxnSpPr/>
                          <p:nvPr/>
                        </p:nvCxnSpPr>
                        <p:spPr>
                          <a:xfrm flipH="1">
                            <a:off x="8437792" y="3860800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4" name="Straight Connector 113"/>
                          <p:cNvCxnSpPr/>
                          <p:nvPr/>
                        </p:nvCxnSpPr>
                        <p:spPr>
                          <a:xfrm flipH="1">
                            <a:off x="4824920" y="3860801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5" name="Straight Connector 114"/>
                          <p:cNvCxnSpPr/>
                          <p:nvPr/>
                        </p:nvCxnSpPr>
                        <p:spPr>
                          <a:xfrm rot="16200000" flipH="1">
                            <a:off x="6631354" y="2073187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4" name="Group 69"/>
                        <p:cNvGrpSpPr/>
                        <p:nvPr/>
                      </p:nvGrpSpPr>
                      <p:grpSpPr>
                        <a:xfrm rot="-1320000">
                          <a:off x="4824917" y="2011418"/>
                          <a:ext cx="3739591" cy="3698767"/>
                          <a:chOff x="4824920" y="2009828"/>
                          <a:chExt cx="3739591" cy="3698767"/>
                        </a:xfrm>
                      </p:grpSpPr>
                      <p:cxnSp>
                        <p:nvCxnSpPr>
                          <p:cNvPr id="108" name="Straight Connector 107"/>
                          <p:cNvCxnSpPr/>
                          <p:nvPr/>
                        </p:nvCxnSpPr>
                        <p:spPr>
                          <a:xfrm rot="16200000" flipH="1">
                            <a:off x="6631356" y="5645235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9" name="Straight Connector 108"/>
                          <p:cNvCxnSpPr/>
                          <p:nvPr/>
                        </p:nvCxnSpPr>
                        <p:spPr>
                          <a:xfrm flipH="1">
                            <a:off x="8437792" y="3860800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0" name="Straight Connector 109"/>
                          <p:cNvCxnSpPr/>
                          <p:nvPr/>
                        </p:nvCxnSpPr>
                        <p:spPr>
                          <a:xfrm flipH="1">
                            <a:off x="4824920" y="3860801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1" name="Straight Connector 110"/>
                          <p:cNvCxnSpPr/>
                          <p:nvPr/>
                        </p:nvCxnSpPr>
                        <p:spPr>
                          <a:xfrm rot="16200000" flipH="1">
                            <a:off x="6631354" y="2073187"/>
                            <a:ext cx="126719" cy="1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  <a:prstDash val="solid"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style>
                          <a:lnRef idx="3">
                            <a:schemeClr val="accent4"/>
                          </a:lnRef>
                          <a:fillRef idx="0">
                            <a:schemeClr val="accent4"/>
                          </a:fillRef>
                          <a:effectRef idx="2">
                            <a:schemeClr val="accent4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  <p:cxnSp>
                  <p:nvCxnSpPr>
                    <p:cNvPr id="101" name="Straight Connector 100"/>
                    <p:cNvCxnSpPr/>
                    <p:nvPr/>
                  </p:nvCxnSpPr>
                  <p:spPr>
                    <a:xfrm rot="16200000" flipH="1">
                      <a:off x="6915710" y="2084313"/>
                      <a:ext cx="126719" cy="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3">
                      <a:schemeClr val="accent4"/>
                    </a:lnRef>
                    <a:fillRef idx="0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" name="Group 151"/>
                  <p:cNvGrpSpPr/>
                  <p:nvPr/>
                </p:nvGrpSpPr>
                <p:grpSpPr>
                  <a:xfrm>
                    <a:off x="5365397" y="2576146"/>
                    <a:ext cx="3011778" cy="2541471"/>
                    <a:chOff x="5365397" y="2576146"/>
                    <a:chExt cx="3011778" cy="2541471"/>
                  </a:xfrm>
                </p:grpSpPr>
                <p:grpSp>
                  <p:nvGrpSpPr>
                    <p:cNvPr id="16" name="Group 117"/>
                    <p:cNvGrpSpPr/>
                    <p:nvPr/>
                  </p:nvGrpSpPr>
                  <p:grpSpPr>
                    <a:xfrm>
                      <a:off x="6786919" y="2576146"/>
                      <a:ext cx="1349620" cy="2541471"/>
                      <a:chOff x="6786919" y="2576146"/>
                      <a:chExt cx="1349620" cy="2541471"/>
                    </a:xfrm>
                  </p:grpSpPr>
                  <p:grpSp>
                    <p:nvGrpSpPr>
                      <p:cNvPr id="17" name="Group 106"/>
                      <p:cNvGrpSpPr/>
                      <p:nvPr/>
                    </p:nvGrpSpPr>
                    <p:grpSpPr>
                      <a:xfrm>
                        <a:off x="6786919" y="2576146"/>
                        <a:ext cx="147035" cy="2541471"/>
                        <a:chOff x="6786919" y="2576146"/>
                        <a:chExt cx="147035" cy="2541471"/>
                      </a:xfrm>
                    </p:grpSpPr>
                    <p:sp>
                      <p:nvSpPr>
                        <p:cNvPr id="98" name="Oval 97"/>
                        <p:cNvSpPr/>
                        <p:nvPr/>
                      </p:nvSpPr>
                      <p:spPr>
                        <a:xfrm>
                          <a:off x="6786919" y="2576146"/>
                          <a:ext cx="147033" cy="147033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9" name="Oval 98"/>
                        <p:cNvSpPr/>
                        <p:nvPr/>
                      </p:nvSpPr>
                      <p:spPr>
                        <a:xfrm>
                          <a:off x="6786921" y="4970584"/>
                          <a:ext cx="147033" cy="147033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sp>
                    <p:nvSpPr>
                      <p:cNvPr id="97" name="Oval 96"/>
                      <p:cNvSpPr/>
                      <p:nvPr/>
                    </p:nvSpPr>
                    <p:spPr>
                      <a:xfrm rot="5400000">
                        <a:off x="7989506" y="3773025"/>
                        <a:ext cx="147033" cy="147033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8" name="Group 118"/>
                    <p:cNvGrpSpPr/>
                    <p:nvPr/>
                  </p:nvGrpSpPr>
                  <p:grpSpPr>
                    <a:xfrm rot="2700000">
                      <a:off x="7030410" y="3172569"/>
                      <a:ext cx="1349619" cy="1343911"/>
                      <a:chOff x="6786920" y="2576146"/>
                      <a:chExt cx="1349619" cy="1343911"/>
                    </a:xfrm>
                  </p:grpSpPr>
                  <p:sp>
                    <p:nvSpPr>
                      <p:cNvPr id="94" name="Oval 93"/>
                      <p:cNvSpPr/>
                      <p:nvPr/>
                    </p:nvSpPr>
                    <p:spPr>
                      <a:xfrm>
                        <a:off x="6786920" y="2576146"/>
                        <a:ext cx="147033" cy="147033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5" name="Oval 94"/>
                      <p:cNvSpPr/>
                      <p:nvPr/>
                    </p:nvSpPr>
                    <p:spPr>
                      <a:xfrm rot="5400000">
                        <a:off x="7989506" y="3773024"/>
                        <a:ext cx="147033" cy="147033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9" name="Group 128"/>
                    <p:cNvGrpSpPr/>
                    <p:nvPr/>
                  </p:nvGrpSpPr>
                  <p:grpSpPr>
                    <a:xfrm rot="1320000">
                      <a:off x="5409304" y="3503864"/>
                      <a:ext cx="1338886" cy="1344590"/>
                      <a:chOff x="5595068" y="3773027"/>
                      <a:chExt cx="1338886" cy="1344590"/>
                    </a:xfrm>
                  </p:grpSpPr>
                  <p:sp>
                    <p:nvSpPr>
                      <p:cNvPr id="92" name="Oval 91"/>
                      <p:cNvSpPr/>
                      <p:nvPr/>
                    </p:nvSpPr>
                    <p:spPr>
                      <a:xfrm>
                        <a:off x="6786921" y="4970584"/>
                        <a:ext cx="147033" cy="147033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3" name="Oval 92"/>
                      <p:cNvSpPr/>
                      <p:nvPr/>
                    </p:nvSpPr>
                    <p:spPr>
                      <a:xfrm rot="5400000">
                        <a:off x="5595068" y="3773027"/>
                        <a:ext cx="147033" cy="147033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0" name="Group 136"/>
                    <p:cNvGrpSpPr/>
                    <p:nvPr/>
                  </p:nvGrpSpPr>
                  <p:grpSpPr>
                    <a:xfrm rot="-1320000">
                      <a:off x="5365397" y="2625113"/>
                      <a:ext cx="2541471" cy="1343916"/>
                      <a:chOff x="5595070" y="2576146"/>
                      <a:chExt cx="2541471" cy="1343916"/>
                    </a:xfrm>
                  </p:grpSpPr>
                  <p:sp>
                    <p:nvSpPr>
                      <p:cNvPr id="88" name="Oval 87"/>
                      <p:cNvSpPr/>
                      <p:nvPr/>
                    </p:nvSpPr>
                    <p:spPr>
                      <a:xfrm>
                        <a:off x="6786919" y="2576146"/>
                        <a:ext cx="147033" cy="147033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21" name="Group 111"/>
                      <p:cNvGrpSpPr/>
                      <p:nvPr/>
                    </p:nvGrpSpPr>
                    <p:grpSpPr>
                      <a:xfrm rot="5400000">
                        <a:off x="6792288" y="2575809"/>
                        <a:ext cx="147035" cy="2541471"/>
                        <a:chOff x="6786919" y="2576146"/>
                        <a:chExt cx="147035" cy="2541471"/>
                      </a:xfrm>
                    </p:grpSpPr>
                    <p:sp>
                      <p:nvSpPr>
                        <p:cNvPr id="90" name="Oval 89"/>
                        <p:cNvSpPr/>
                        <p:nvPr/>
                      </p:nvSpPr>
                      <p:spPr>
                        <a:xfrm>
                          <a:off x="6786919" y="2576146"/>
                          <a:ext cx="147033" cy="147033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1" name="Oval 90"/>
                        <p:cNvSpPr/>
                        <p:nvPr/>
                      </p:nvSpPr>
                      <p:spPr>
                        <a:xfrm>
                          <a:off x="6786921" y="4970584"/>
                          <a:ext cx="147033" cy="147033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</p:grpSp>
            </p:grpSp>
            <p:sp>
              <p:nvSpPr>
                <p:cNvPr id="79" name="Freeform 78"/>
                <p:cNvSpPr/>
                <p:nvPr/>
              </p:nvSpPr>
              <p:spPr>
                <a:xfrm>
                  <a:off x="4080932" y="3835400"/>
                  <a:ext cx="474134" cy="2413000"/>
                </a:xfrm>
                <a:custGeom>
                  <a:avLst/>
                  <a:gdLst>
                    <a:gd name="connsiteX0" fmla="*/ 448734 w 448734"/>
                    <a:gd name="connsiteY0" fmla="*/ 0 h 2362200"/>
                    <a:gd name="connsiteX1" fmla="*/ 0 w 448734"/>
                    <a:gd name="connsiteY1" fmla="*/ 2362200 h 2362200"/>
                    <a:gd name="connsiteX0" fmla="*/ 474134 w 474134"/>
                    <a:gd name="connsiteY0" fmla="*/ 0 h 2413000"/>
                    <a:gd name="connsiteX1" fmla="*/ 0 w 474134"/>
                    <a:gd name="connsiteY1" fmla="*/ 2413000 h 2413000"/>
                    <a:gd name="connsiteX0" fmla="*/ 474134 w 474134"/>
                    <a:gd name="connsiteY0" fmla="*/ 0 h 2413000"/>
                    <a:gd name="connsiteX1" fmla="*/ 0 w 474134"/>
                    <a:gd name="connsiteY1" fmla="*/ 2413000 h 2413000"/>
                    <a:gd name="connsiteX0" fmla="*/ 474134 w 474134"/>
                    <a:gd name="connsiteY0" fmla="*/ 0 h 2413000"/>
                    <a:gd name="connsiteX1" fmla="*/ 0 w 474134"/>
                    <a:gd name="connsiteY1" fmla="*/ 2413000 h 2413000"/>
                    <a:gd name="connsiteX0" fmla="*/ 474134 w 474134"/>
                    <a:gd name="connsiteY0" fmla="*/ 0 h 2413000"/>
                    <a:gd name="connsiteX1" fmla="*/ 0 w 474134"/>
                    <a:gd name="connsiteY1" fmla="*/ 2413000 h 2413000"/>
                    <a:gd name="connsiteX0" fmla="*/ 474134 w 474134"/>
                    <a:gd name="connsiteY0" fmla="*/ 0 h 2413000"/>
                    <a:gd name="connsiteX1" fmla="*/ 0 w 474134"/>
                    <a:gd name="connsiteY1" fmla="*/ 2413000 h 2413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74134" h="2413000">
                      <a:moveTo>
                        <a:pt x="474134" y="0"/>
                      </a:moveTo>
                      <a:cubicBezTo>
                        <a:pt x="460023" y="1007533"/>
                        <a:pt x="208845" y="1955800"/>
                        <a:pt x="0" y="241300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  <a:prstDash val="solid"/>
                  <a:headEnd type="stealth" w="lg" len="lg"/>
                  <a:tailEnd type="none" w="med" len="med"/>
                </a:ln>
                <a:effectLst/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3" name="Freeform 72"/>
              <p:cNvSpPr/>
              <p:nvPr/>
            </p:nvSpPr>
            <p:spPr>
              <a:xfrm>
                <a:off x="1974069" y="4208711"/>
                <a:ext cx="1232980" cy="1902855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1337406 w 1337406"/>
                  <a:gd name="connsiteY0" fmla="*/ 0 h 2064017"/>
                  <a:gd name="connsiteX1" fmla="*/ 0 w 1337406"/>
                  <a:gd name="connsiteY1" fmla="*/ 2064017 h 2064017"/>
                  <a:gd name="connsiteX0" fmla="*/ 1337406 w 1337406"/>
                  <a:gd name="connsiteY0" fmla="*/ 0 h 2064017"/>
                  <a:gd name="connsiteX1" fmla="*/ 0 w 1337406"/>
                  <a:gd name="connsiteY1" fmla="*/ 2064017 h 2064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37406" h="2064017">
                    <a:moveTo>
                      <a:pt x="1337406" y="0"/>
                    </a:moveTo>
                    <a:cubicBezTo>
                      <a:pt x="735535" y="566713"/>
                      <a:pt x="208845" y="1606817"/>
                      <a:pt x="0" y="2064017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stealth" w="lg" len="lg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1336996" y="4595316"/>
                <a:ext cx="784514" cy="1530847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14111 w 988601"/>
                  <a:gd name="connsiteY0" fmla="*/ 0 h 1651318"/>
                  <a:gd name="connsiteX1" fmla="*/ 779756 w 988601"/>
                  <a:gd name="connsiteY1" fmla="*/ 1651318 h 1651318"/>
                  <a:gd name="connsiteX0" fmla="*/ 0 w 974490"/>
                  <a:gd name="connsiteY0" fmla="*/ 0 h 1651318"/>
                  <a:gd name="connsiteX1" fmla="*/ 765645 w 974490"/>
                  <a:gd name="connsiteY1" fmla="*/ 1651318 h 1651318"/>
                  <a:gd name="connsiteX0" fmla="*/ 0 w 749936"/>
                  <a:gd name="connsiteY0" fmla="*/ 0 h 1651318"/>
                  <a:gd name="connsiteX1" fmla="*/ 541091 w 749936"/>
                  <a:gd name="connsiteY1" fmla="*/ 1651318 h 1651318"/>
                  <a:gd name="connsiteX0" fmla="*/ 0 w 887692"/>
                  <a:gd name="connsiteY0" fmla="*/ 0 h 1660502"/>
                  <a:gd name="connsiteX1" fmla="*/ 678847 w 887692"/>
                  <a:gd name="connsiteY1" fmla="*/ 1660502 h 1660502"/>
                  <a:gd name="connsiteX0" fmla="*/ 0 w 887692"/>
                  <a:gd name="connsiteY0" fmla="*/ 0 h 1660502"/>
                  <a:gd name="connsiteX1" fmla="*/ 678847 w 887692"/>
                  <a:gd name="connsiteY1" fmla="*/ 1660502 h 1660502"/>
                  <a:gd name="connsiteX0" fmla="*/ 0 w 685650"/>
                  <a:gd name="connsiteY0" fmla="*/ 0 h 1660502"/>
                  <a:gd name="connsiteX1" fmla="*/ 678847 w 685650"/>
                  <a:gd name="connsiteY1" fmla="*/ 1660502 h 1660502"/>
                  <a:gd name="connsiteX0" fmla="*/ 0 w 850957"/>
                  <a:gd name="connsiteY0" fmla="*/ 0 h 1660502"/>
                  <a:gd name="connsiteX1" fmla="*/ 678847 w 850957"/>
                  <a:gd name="connsiteY1" fmla="*/ 1660502 h 1660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0957" h="1660502">
                    <a:moveTo>
                      <a:pt x="0" y="0"/>
                    </a:moveTo>
                    <a:cubicBezTo>
                      <a:pt x="344744" y="192933"/>
                      <a:pt x="850957" y="1083913"/>
                      <a:pt x="678847" y="1660502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stealth" w="lg" len="lg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1974068" y="5604935"/>
                <a:ext cx="1233230" cy="521229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957874 w 957874"/>
                  <a:gd name="connsiteY0" fmla="*/ 0 h 1948157"/>
                  <a:gd name="connsiteX1" fmla="*/ 0 w 957874"/>
                  <a:gd name="connsiteY1" fmla="*/ 1948157 h 1948157"/>
                  <a:gd name="connsiteX0" fmla="*/ 1401963 w 1401963"/>
                  <a:gd name="connsiteY0" fmla="*/ 146720 h 1154253"/>
                  <a:gd name="connsiteX1" fmla="*/ 0 w 1401963"/>
                  <a:gd name="connsiteY1" fmla="*/ 457200 h 1154253"/>
                  <a:gd name="connsiteX0" fmla="*/ 1401963 w 1401963"/>
                  <a:gd name="connsiteY0" fmla="*/ 146720 h 457200"/>
                  <a:gd name="connsiteX1" fmla="*/ 0 w 1401963"/>
                  <a:gd name="connsiteY1" fmla="*/ 457200 h 457200"/>
                  <a:gd name="connsiteX0" fmla="*/ 1401963 w 1401963"/>
                  <a:gd name="connsiteY0" fmla="*/ 146720 h 457200"/>
                  <a:gd name="connsiteX1" fmla="*/ 0 w 1401963"/>
                  <a:gd name="connsiteY1" fmla="*/ 457200 h 457200"/>
                  <a:gd name="connsiteX0" fmla="*/ 1401963 w 1401963"/>
                  <a:gd name="connsiteY0" fmla="*/ 144691 h 455171"/>
                  <a:gd name="connsiteX1" fmla="*/ 0 w 1401963"/>
                  <a:gd name="connsiteY1" fmla="*/ 455171 h 455171"/>
                  <a:gd name="connsiteX0" fmla="*/ 1328493 w 1328493"/>
                  <a:gd name="connsiteY0" fmla="*/ 144691 h 455171"/>
                  <a:gd name="connsiteX1" fmla="*/ 0 w 1328493"/>
                  <a:gd name="connsiteY1" fmla="*/ 455171 h 455171"/>
                  <a:gd name="connsiteX0" fmla="*/ 1337677 w 1337677"/>
                  <a:gd name="connsiteY0" fmla="*/ 144691 h 409253"/>
                  <a:gd name="connsiteX1" fmla="*/ 0 w 1337677"/>
                  <a:gd name="connsiteY1" fmla="*/ 409253 h 409253"/>
                  <a:gd name="connsiteX0" fmla="*/ 1337677 w 1337677"/>
                  <a:gd name="connsiteY0" fmla="*/ 126324 h 390886"/>
                  <a:gd name="connsiteX1" fmla="*/ 0 w 1337677"/>
                  <a:gd name="connsiteY1" fmla="*/ 390886 h 390886"/>
                  <a:gd name="connsiteX0" fmla="*/ 1337677 w 1337677"/>
                  <a:gd name="connsiteY0" fmla="*/ 181424 h 445986"/>
                  <a:gd name="connsiteX1" fmla="*/ 0 w 1337677"/>
                  <a:gd name="connsiteY1" fmla="*/ 445986 h 445986"/>
                  <a:gd name="connsiteX0" fmla="*/ 1337677 w 1337677"/>
                  <a:gd name="connsiteY0" fmla="*/ 144690 h 445986"/>
                  <a:gd name="connsiteX1" fmla="*/ 0 w 1337677"/>
                  <a:gd name="connsiteY1" fmla="*/ 445986 h 445986"/>
                  <a:gd name="connsiteX0" fmla="*/ 1337677 w 1337677"/>
                  <a:gd name="connsiteY0" fmla="*/ 144690 h 445986"/>
                  <a:gd name="connsiteX1" fmla="*/ 0 w 1337677"/>
                  <a:gd name="connsiteY1" fmla="*/ 445986 h 445986"/>
                  <a:gd name="connsiteX0" fmla="*/ 1337677 w 1337677"/>
                  <a:gd name="connsiteY0" fmla="*/ 264079 h 565375"/>
                  <a:gd name="connsiteX1" fmla="*/ 0 w 1337677"/>
                  <a:gd name="connsiteY1" fmla="*/ 565375 h 565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37677" h="565375">
                    <a:moveTo>
                      <a:pt x="1337677" y="264079"/>
                    </a:moveTo>
                    <a:cubicBezTo>
                      <a:pt x="1031388" y="0"/>
                      <a:pt x="228764" y="119389"/>
                      <a:pt x="0" y="565375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stealth" w="lg" len="lg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3" name="Right Arrow 122"/>
            <p:cNvSpPr/>
            <p:nvPr/>
          </p:nvSpPr>
          <p:spPr>
            <a:xfrm>
              <a:off x="4474564" y="4564070"/>
              <a:ext cx="1064302" cy="547141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85407"/>
          </a:xfrm>
        </p:spPr>
        <p:txBody>
          <a:bodyPr>
            <a:normAutofit/>
          </a:bodyPr>
          <a:lstStyle/>
          <a:p>
            <a:r>
              <a:rPr lang="en-US" dirty="0" smtClean="0"/>
              <a:t>Finger table: randomly sample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O(√n)</a:t>
            </a:r>
            <a:r>
              <a:rPr lang="en-US" dirty="0" smtClean="0"/>
              <a:t> nodes</a:t>
            </a:r>
          </a:p>
          <a:p>
            <a:r>
              <a:rPr lang="en-US" dirty="0" smtClean="0"/>
              <a:t>Most samples are honest</a:t>
            </a:r>
          </a:p>
        </p:txBody>
      </p:sp>
      <p:sp>
        <p:nvSpPr>
          <p:cNvPr id="162" name="Freeform 161"/>
          <p:cNvSpPr/>
          <p:nvPr/>
        </p:nvSpPr>
        <p:spPr>
          <a:xfrm>
            <a:off x="1077132" y="4547555"/>
            <a:ext cx="2183969" cy="1452967"/>
          </a:xfrm>
          <a:custGeom>
            <a:avLst/>
            <a:gdLst>
              <a:gd name="connsiteX0" fmla="*/ 0 w 2183969"/>
              <a:gd name="connsiteY0" fmla="*/ 515319 h 1452967"/>
              <a:gd name="connsiteX1" fmla="*/ 720671 w 2183969"/>
              <a:gd name="connsiteY1" fmla="*/ 368085 h 1452967"/>
              <a:gd name="connsiteX2" fmla="*/ 1728061 w 2183969"/>
              <a:gd name="connsiteY2" fmla="*/ 19373 h 1452967"/>
              <a:gd name="connsiteX3" fmla="*/ 2138766 w 2183969"/>
              <a:gd name="connsiteY3" fmla="*/ 484322 h 1452967"/>
              <a:gd name="connsiteX4" fmla="*/ 1456841 w 2183969"/>
              <a:gd name="connsiteY4" fmla="*/ 755543 h 1452967"/>
              <a:gd name="connsiteX5" fmla="*/ 1588576 w 2183969"/>
              <a:gd name="connsiteY5" fmla="*/ 1452967 h 1452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83969" h="1452967">
                <a:moveTo>
                  <a:pt x="0" y="515319"/>
                </a:moveTo>
                <a:cubicBezTo>
                  <a:pt x="216330" y="483031"/>
                  <a:pt x="432661" y="450743"/>
                  <a:pt x="720671" y="368085"/>
                </a:cubicBezTo>
                <a:cubicBezTo>
                  <a:pt x="1008681" y="285427"/>
                  <a:pt x="1491712" y="0"/>
                  <a:pt x="1728061" y="19373"/>
                </a:cubicBezTo>
                <a:cubicBezTo>
                  <a:pt x="1964410" y="38746"/>
                  <a:pt x="2183969" y="361627"/>
                  <a:pt x="2138766" y="484322"/>
                </a:cubicBezTo>
                <a:cubicBezTo>
                  <a:pt x="2093563" y="607017"/>
                  <a:pt x="1548539" y="594102"/>
                  <a:pt x="1456841" y="755543"/>
                </a:cubicBezTo>
                <a:cubicBezTo>
                  <a:pt x="1365143" y="916984"/>
                  <a:pt x="1476859" y="1184975"/>
                  <a:pt x="1588576" y="1452967"/>
                </a:cubicBezTo>
              </a:path>
            </a:pathLst>
          </a:custGeom>
          <a:ln w="38100">
            <a:solidFill>
              <a:srgbClr val="00B05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1069384" y="4308624"/>
            <a:ext cx="3085454" cy="1366434"/>
          </a:xfrm>
          <a:custGeom>
            <a:avLst/>
            <a:gdLst>
              <a:gd name="connsiteX0" fmla="*/ 0 w 3082871"/>
              <a:gd name="connsiteY0" fmla="*/ 599268 h 599268"/>
              <a:gd name="connsiteX1" fmla="*/ 743919 w 3082871"/>
              <a:gd name="connsiteY1" fmla="*/ 514027 h 599268"/>
              <a:gd name="connsiteX2" fmla="*/ 1790054 w 3082871"/>
              <a:gd name="connsiteY2" fmla="*/ 157566 h 599268"/>
              <a:gd name="connsiteX3" fmla="*/ 2960176 w 3082871"/>
              <a:gd name="connsiteY3" fmla="*/ 64576 h 599268"/>
              <a:gd name="connsiteX4" fmla="*/ 2526224 w 3082871"/>
              <a:gd name="connsiteY4" fmla="*/ 545024 h 599268"/>
              <a:gd name="connsiteX0" fmla="*/ 0 w 3128074"/>
              <a:gd name="connsiteY0" fmla="*/ 734879 h 1494296"/>
              <a:gd name="connsiteX1" fmla="*/ 743919 w 3128074"/>
              <a:gd name="connsiteY1" fmla="*/ 649638 h 1494296"/>
              <a:gd name="connsiteX2" fmla="*/ 1790054 w 3128074"/>
              <a:gd name="connsiteY2" fmla="*/ 293177 h 1494296"/>
              <a:gd name="connsiteX3" fmla="*/ 2960176 w 3128074"/>
              <a:gd name="connsiteY3" fmla="*/ 200187 h 1494296"/>
              <a:gd name="connsiteX4" fmla="*/ 2797444 w 3128074"/>
              <a:gd name="connsiteY4" fmla="*/ 1494296 h 1494296"/>
              <a:gd name="connsiteX0" fmla="*/ 0 w 3128074"/>
              <a:gd name="connsiteY0" fmla="*/ 734879 h 1494296"/>
              <a:gd name="connsiteX1" fmla="*/ 743919 w 3128074"/>
              <a:gd name="connsiteY1" fmla="*/ 649638 h 1494296"/>
              <a:gd name="connsiteX2" fmla="*/ 1790054 w 3128074"/>
              <a:gd name="connsiteY2" fmla="*/ 293177 h 1494296"/>
              <a:gd name="connsiteX3" fmla="*/ 2960176 w 3128074"/>
              <a:gd name="connsiteY3" fmla="*/ 200187 h 1494296"/>
              <a:gd name="connsiteX4" fmla="*/ 2797444 w 3128074"/>
              <a:gd name="connsiteY4" fmla="*/ 1494296 h 1494296"/>
              <a:gd name="connsiteX0" fmla="*/ 0 w 3085454"/>
              <a:gd name="connsiteY0" fmla="*/ 607017 h 1366434"/>
              <a:gd name="connsiteX1" fmla="*/ 743919 w 3085454"/>
              <a:gd name="connsiteY1" fmla="*/ 521776 h 1366434"/>
              <a:gd name="connsiteX2" fmla="*/ 1790054 w 3085454"/>
              <a:gd name="connsiteY2" fmla="*/ 165315 h 1366434"/>
              <a:gd name="connsiteX3" fmla="*/ 2960176 w 3085454"/>
              <a:gd name="connsiteY3" fmla="*/ 72325 h 1366434"/>
              <a:gd name="connsiteX4" fmla="*/ 2541721 w 3085454"/>
              <a:gd name="connsiteY4" fmla="*/ 599267 h 1366434"/>
              <a:gd name="connsiteX5" fmla="*/ 2797444 w 3085454"/>
              <a:gd name="connsiteY5" fmla="*/ 1366434 h 1366434"/>
              <a:gd name="connsiteX0" fmla="*/ 0 w 3085454"/>
              <a:gd name="connsiteY0" fmla="*/ 607017 h 1366434"/>
              <a:gd name="connsiteX1" fmla="*/ 743919 w 3085454"/>
              <a:gd name="connsiteY1" fmla="*/ 521776 h 1366434"/>
              <a:gd name="connsiteX2" fmla="*/ 1790054 w 3085454"/>
              <a:gd name="connsiteY2" fmla="*/ 165315 h 1366434"/>
              <a:gd name="connsiteX3" fmla="*/ 2960176 w 3085454"/>
              <a:gd name="connsiteY3" fmla="*/ 72325 h 1366434"/>
              <a:gd name="connsiteX4" fmla="*/ 2541721 w 3085454"/>
              <a:gd name="connsiteY4" fmla="*/ 599267 h 1366434"/>
              <a:gd name="connsiteX5" fmla="*/ 2797444 w 3085454"/>
              <a:gd name="connsiteY5" fmla="*/ 1366434 h 1366434"/>
              <a:gd name="connsiteX0" fmla="*/ 0 w 3085454"/>
              <a:gd name="connsiteY0" fmla="*/ 607017 h 1366434"/>
              <a:gd name="connsiteX1" fmla="*/ 743919 w 3085454"/>
              <a:gd name="connsiteY1" fmla="*/ 521776 h 1366434"/>
              <a:gd name="connsiteX2" fmla="*/ 1790054 w 3085454"/>
              <a:gd name="connsiteY2" fmla="*/ 165315 h 1366434"/>
              <a:gd name="connsiteX3" fmla="*/ 2960176 w 3085454"/>
              <a:gd name="connsiteY3" fmla="*/ 72325 h 1366434"/>
              <a:gd name="connsiteX4" fmla="*/ 2541721 w 3085454"/>
              <a:gd name="connsiteY4" fmla="*/ 599267 h 1366434"/>
              <a:gd name="connsiteX5" fmla="*/ 2797444 w 3085454"/>
              <a:gd name="connsiteY5" fmla="*/ 1366434 h 136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85454" h="1366434">
                <a:moveTo>
                  <a:pt x="0" y="607017"/>
                </a:moveTo>
                <a:cubicBezTo>
                  <a:pt x="222788" y="601205"/>
                  <a:pt x="445577" y="595393"/>
                  <a:pt x="743919" y="521776"/>
                </a:cubicBezTo>
                <a:cubicBezTo>
                  <a:pt x="1042261" y="448159"/>
                  <a:pt x="1420678" y="240223"/>
                  <a:pt x="1790054" y="165315"/>
                </a:cubicBezTo>
                <a:cubicBezTo>
                  <a:pt x="2159430" y="90407"/>
                  <a:pt x="2834898" y="0"/>
                  <a:pt x="2960176" y="72325"/>
                </a:cubicBezTo>
                <a:cubicBezTo>
                  <a:pt x="3085454" y="144650"/>
                  <a:pt x="2568843" y="383582"/>
                  <a:pt x="2541721" y="599267"/>
                </a:cubicBezTo>
                <a:cubicBezTo>
                  <a:pt x="2514599" y="814952"/>
                  <a:pt x="2696704" y="1097797"/>
                  <a:pt x="2797444" y="1366434"/>
                </a:cubicBezTo>
              </a:path>
            </a:pathLst>
          </a:custGeom>
          <a:ln w="38100">
            <a:solidFill>
              <a:srgbClr val="00B05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 163"/>
          <p:cNvSpPr/>
          <p:nvPr/>
        </p:nvSpPr>
        <p:spPr>
          <a:xfrm>
            <a:off x="984140" y="3551791"/>
            <a:ext cx="2664417" cy="1224366"/>
          </a:xfrm>
          <a:custGeom>
            <a:avLst/>
            <a:gdLst>
              <a:gd name="connsiteX0" fmla="*/ 0 w 2759990"/>
              <a:gd name="connsiteY0" fmla="*/ 1206285 h 1206285"/>
              <a:gd name="connsiteX1" fmla="*/ 712922 w 2759990"/>
              <a:gd name="connsiteY1" fmla="*/ 927315 h 1206285"/>
              <a:gd name="connsiteX2" fmla="*/ 1402597 w 2759990"/>
              <a:gd name="connsiteY2" fmla="*/ 268637 h 1206285"/>
              <a:gd name="connsiteX3" fmla="*/ 2642461 w 2759990"/>
              <a:gd name="connsiteY3" fmla="*/ 59410 h 1206285"/>
              <a:gd name="connsiteX4" fmla="*/ 2107770 w 2759990"/>
              <a:gd name="connsiteY4" fmla="*/ 625098 h 1206285"/>
              <a:gd name="connsiteX0" fmla="*/ 0 w 3464517"/>
              <a:gd name="connsiteY0" fmla="*/ 1207577 h 1207577"/>
              <a:gd name="connsiteX1" fmla="*/ 712922 w 3464517"/>
              <a:gd name="connsiteY1" fmla="*/ 928607 h 1207577"/>
              <a:gd name="connsiteX2" fmla="*/ 1402597 w 3464517"/>
              <a:gd name="connsiteY2" fmla="*/ 269929 h 1207577"/>
              <a:gd name="connsiteX3" fmla="*/ 2642461 w 3464517"/>
              <a:gd name="connsiteY3" fmla="*/ 60702 h 1207577"/>
              <a:gd name="connsiteX4" fmla="*/ 3138407 w 3464517"/>
              <a:gd name="connsiteY4" fmla="*/ 634139 h 1207577"/>
              <a:gd name="connsiteX0" fmla="*/ 0 w 3142282"/>
              <a:gd name="connsiteY0" fmla="*/ 1212743 h 1212743"/>
              <a:gd name="connsiteX1" fmla="*/ 712922 w 3142282"/>
              <a:gd name="connsiteY1" fmla="*/ 933773 h 1212743"/>
              <a:gd name="connsiteX2" fmla="*/ 1402597 w 3142282"/>
              <a:gd name="connsiteY2" fmla="*/ 275095 h 1212743"/>
              <a:gd name="connsiteX3" fmla="*/ 2642461 w 3142282"/>
              <a:gd name="connsiteY3" fmla="*/ 65868 h 1212743"/>
              <a:gd name="connsiteX4" fmla="*/ 2154265 w 3142282"/>
              <a:gd name="connsiteY4" fmla="*/ 670302 h 1212743"/>
              <a:gd name="connsiteX5" fmla="*/ 3138407 w 3142282"/>
              <a:gd name="connsiteY5" fmla="*/ 639305 h 1212743"/>
              <a:gd name="connsiteX0" fmla="*/ 0 w 3138407"/>
              <a:gd name="connsiteY0" fmla="*/ 1212743 h 1212743"/>
              <a:gd name="connsiteX1" fmla="*/ 712922 w 3138407"/>
              <a:gd name="connsiteY1" fmla="*/ 933773 h 1212743"/>
              <a:gd name="connsiteX2" fmla="*/ 1402597 w 3138407"/>
              <a:gd name="connsiteY2" fmla="*/ 275095 h 1212743"/>
              <a:gd name="connsiteX3" fmla="*/ 2642461 w 3138407"/>
              <a:gd name="connsiteY3" fmla="*/ 65868 h 1212743"/>
              <a:gd name="connsiteX4" fmla="*/ 2154265 w 3138407"/>
              <a:gd name="connsiteY4" fmla="*/ 670302 h 1212743"/>
              <a:gd name="connsiteX5" fmla="*/ 3138407 w 3138407"/>
              <a:gd name="connsiteY5" fmla="*/ 639305 h 1212743"/>
              <a:gd name="connsiteX0" fmla="*/ 0 w 2767739"/>
              <a:gd name="connsiteY0" fmla="*/ 1212743 h 1212743"/>
              <a:gd name="connsiteX1" fmla="*/ 712922 w 2767739"/>
              <a:gd name="connsiteY1" fmla="*/ 933773 h 1212743"/>
              <a:gd name="connsiteX2" fmla="*/ 1402597 w 2767739"/>
              <a:gd name="connsiteY2" fmla="*/ 275095 h 1212743"/>
              <a:gd name="connsiteX3" fmla="*/ 2642461 w 2767739"/>
              <a:gd name="connsiteY3" fmla="*/ 65868 h 1212743"/>
              <a:gd name="connsiteX4" fmla="*/ 2154265 w 2767739"/>
              <a:gd name="connsiteY4" fmla="*/ 670302 h 1212743"/>
              <a:gd name="connsiteX5" fmla="*/ 883404 w 2767739"/>
              <a:gd name="connsiteY5" fmla="*/ 910525 h 1212743"/>
              <a:gd name="connsiteX0" fmla="*/ 0 w 2726410"/>
              <a:gd name="connsiteY0" fmla="*/ 1193370 h 1193370"/>
              <a:gd name="connsiteX1" fmla="*/ 712922 w 2726410"/>
              <a:gd name="connsiteY1" fmla="*/ 914400 h 1193370"/>
              <a:gd name="connsiteX2" fmla="*/ 1402597 w 2726410"/>
              <a:gd name="connsiteY2" fmla="*/ 255722 h 1193370"/>
              <a:gd name="connsiteX3" fmla="*/ 2642461 w 2726410"/>
              <a:gd name="connsiteY3" fmla="*/ 46495 h 1193370"/>
              <a:gd name="connsiteX4" fmla="*/ 1906292 w 2726410"/>
              <a:gd name="connsiteY4" fmla="*/ 534692 h 1193370"/>
              <a:gd name="connsiteX5" fmla="*/ 883404 w 2726410"/>
              <a:gd name="connsiteY5" fmla="*/ 891152 h 1193370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883404 w 2664417"/>
              <a:gd name="connsiteY5" fmla="*/ 922148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1170123 w 2664417"/>
              <a:gd name="connsiteY5" fmla="*/ 860154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1170123 w 2664417"/>
              <a:gd name="connsiteY5" fmla="*/ 860154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914401 w 2664417"/>
              <a:gd name="connsiteY5" fmla="*/ 929896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914401 w 2664417"/>
              <a:gd name="connsiteY5" fmla="*/ 929896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914401 w 2664417"/>
              <a:gd name="connsiteY5" fmla="*/ 929896 h 1224366"/>
              <a:gd name="connsiteX0" fmla="*/ 0 w 2664417"/>
              <a:gd name="connsiteY0" fmla="*/ 1224366 h 1224366"/>
              <a:gd name="connsiteX1" fmla="*/ 712922 w 2664417"/>
              <a:gd name="connsiteY1" fmla="*/ 945396 h 1224366"/>
              <a:gd name="connsiteX2" fmla="*/ 1402597 w 2664417"/>
              <a:gd name="connsiteY2" fmla="*/ 286718 h 1224366"/>
              <a:gd name="connsiteX3" fmla="*/ 2580468 w 2664417"/>
              <a:gd name="connsiteY3" fmla="*/ 46495 h 1224366"/>
              <a:gd name="connsiteX4" fmla="*/ 1906292 w 2664417"/>
              <a:gd name="connsiteY4" fmla="*/ 565688 h 1224366"/>
              <a:gd name="connsiteX5" fmla="*/ 914401 w 2664417"/>
              <a:gd name="connsiteY5" fmla="*/ 929896 h 122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4417" h="1224366">
                <a:moveTo>
                  <a:pt x="0" y="1224366"/>
                </a:moveTo>
                <a:cubicBezTo>
                  <a:pt x="239578" y="1163018"/>
                  <a:pt x="479156" y="1101671"/>
                  <a:pt x="712922" y="945396"/>
                </a:cubicBezTo>
                <a:cubicBezTo>
                  <a:pt x="946688" y="789121"/>
                  <a:pt x="1091339" y="436535"/>
                  <a:pt x="1402597" y="286718"/>
                </a:cubicBezTo>
                <a:cubicBezTo>
                  <a:pt x="1713855" y="136901"/>
                  <a:pt x="2496519" y="0"/>
                  <a:pt x="2580468" y="46495"/>
                </a:cubicBezTo>
                <a:cubicBezTo>
                  <a:pt x="2664417" y="92990"/>
                  <a:pt x="2183970" y="418455"/>
                  <a:pt x="1906292" y="565688"/>
                </a:cubicBezTo>
                <a:cubicBezTo>
                  <a:pt x="1628614" y="712921"/>
                  <a:pt x="1197245" y="787828"/>
                  <a:pt x="914401" y="929896"/>
                </a:cubicBezTo>
              </a:path>
            </a:pathLst>
          </a:custGeom>
          <a:ln w="38100">
            <a:solidFill>
              <a:srgbClr val="00B05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Arrow Connector 124"/>
          <p:cNvCxnSpPr/>
          <p:nvPr/>
        </p:nvCxnSpPr>
        <p:spPr>
          <a:xfrm rot="5400000" flipH="1">
            <a:off x="1277939" y="4800079"/>
            <a:ext cx="1010236" cy="1535832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rot="10800000" flipV="1">
            <a:off x="1038386" y="4597926"/>
            <a:ext cx="534694" cy="201478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rot="10800000">
            <a:off x="1084882" y="4977635"/>
            <a:ext cx="2588219" cy="821410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165" name="Table 164"/>
          <p:cNvGraphicFramePr>
            <a:graphicFrameLocks noGrp="1"/>
          </p:cNvGraphicFramePr>
          <p:nvPr/>
        </p:nvGraphicFramePr>
        <p:xfrm>
          <a:off x="794897" y="5791129"/>
          <a:ext cx="1296885" cy="304800"/>
        </p:xfrm>
        <a:graphic>
          <a:graphicData uri="http://schemas.openxmlformats.org/drawingml/2006/table">
            <a:tbl>
              <a:tblPr bandRow="1">
                <a:tableStyleId>{08FB837D-C827-4EFA-A057-4D05807E0F7C}</a:tableStyleId>
              </a:tblPr>
              <a:tblGrid>
                <a:gridCol w="355992"/>
                <a:gridCol w="940893"/>
              </a:tblGrid>
              <a:tr h="1379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ID</a:t>
                      </a:r>
                      <a:endParaRPr lang="en-US" sz="14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IP address</a:t>
                      </a:r>
                      <a:endParaRPr lang="en-US" sz="1400" b="0" i="1" baseline="-25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  <p:bldP spid="163" grpId="0" animBg="1"/>
      <p:bldP spid="1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/>
          <p:nvPr/>
        </p:nvGraphicFramePr>
        <p:xfrm>
          <a:off x="2280356" y="1533525"/>
          <a:ext cx="4583290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Honest nodes pick IDs uniformly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 rot="13042775">
            <a:off x="6328069" y="4780979"/>
            <a:ext cx="152400" cy="1219200"/>
          </a:xfrm>
          <a:prstGeom prst="leftBrace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04924" y="5497689"/>
            <a:ext cx="2553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Plenty of fingers near key</a:t>
            </a:r>
            <a:endParaRPr lang="en-US" dirty="0"/>
          </a:p>
        </p:txBody>
      </p:sp>
      <p:sp>
        <p:nvSpPr>
          <p:cNvPr id="16" name="Multiply 15"/>
          <p:cNvSpPr/>
          <p:nvPr/>
        </p:nvSpPr>
        <p:spPr>
          <a:xfrm>
            <a:off x="5339645" y="5497689"/>
            <a:ext cx="451555" cy="451555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2280356" y="1514474"/>
          <a:ext cx="4583289" cy="534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Sybil ID clustering attack</a:t>
            </a:r>
            <a:endParaRPr lang="en-US" dirty="0"/>
          </a:p>
        </p:txBody>
      </p:sp>
      <p:sp>
        <p:nvSpPr>
          <p:cNvPr id="9" name="Multiply 8"/>
          <p:cNvSpPr/>
          <p:nvPr/>
        </p:nvSpPr>
        <p:spPr>
          <a:xfrm>
            <a:off x="5339645" y="5497689"/>
            <a:ext cx="451555" cy="451555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06281" y="6396335"/>
            <a:ext cx="693144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[Hypothetical scenario: 50% </a:t>
            </a:r>
            <a:r>
              <a:rPr lang="en-US" sz="2400" dirty="0" smtClean="0">
                <a:solidFill>
                  <a:srgbClr val="C00000"/>
                </a:solidFill>
              </a:rPr>
              <a:t>Sybil IDs</a:t>
            </a:r>
            <a:r>
              <a:rPr lang="en-US" sz="2400" dirty="0" smtClean="0"/>
              <a:t>, 50% </a:t>
            </a:r>
            <a:r>
              <a:rPr lang="en-US" sz="2400" dirty="0" smtClean="0">
                <a:solidFill>
                  <a:srgbClr val="002060"/>
                </a:solidFill>
              </a:rPr>
              <a:t>honest IDs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6" name="Left Brace 5"/>
          <p:cNvSpPr/>
          <p:nvPr/>
        </p:nvSpPr>
        <p:spPr>
          <a:xfrm rot="13042775">
            <a:off x="6328069" y="4780979"/>
            <a:ext cx="152400" cy="1219200"/>
          </a:xfrm>
          <a:prstGeom prst="leftBrace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47121" y="5497689"/>
            <a:ext cx="30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Many </a:t>
            </a:r>
            <a:r>
              <a:rPr lang="en-US" i="1" dirty="0" smtClean="0"/>
              <a:t>bad</a:t>
            </a:r>
            <a:r>
              <a:rPr lang="en-US" dirty="0" smtClean="0"/>
              <a:t> fingers near key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9" grpId="0" animBg="1"/>
      <p:bldP spid="6" grpId="0" animBg="1"/>
      <p:bldP spid="6" grpId="1" animBg="1"/>
      <p:bldP spid="8" grpId="0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/>
        </p:nvGraphicFramePr>
        <p:xfrm>
          <a:off x="4544714" y="1514475"/>
          <a:ext cx="4599286" cy="534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0" y="1514474"/>
          <a:ext cx="4583289" cy="534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Honest layered IDs mimic Sybil IDs</a:t>
            </a:r>
            <a:endParaRPr lang="en-US" dirty="0"/>
          </a:p>
        </p:txBody>
      </p:sp>
      <p:sp>
        <p:nvSpPr>
          <p:cNvPr id="8" name="Arc 7"/>
          <p:cNvSpPr/>
          <p:nvPr/>
        </p:nvSpPr>
        <p:spPr>
          <a:xfrm>
            <a:off x="3505201" y="4473223"/>
            <a:ext cx="5480756" cy="2209800"/>
          </a:xfrm>
          <a:prstGeom prst="arc">
            <a:avLst>
              <a:gd name="adj1" fmla="val 20920523"/>
              <a:gd name="adj2" fmla="val 10754065"/>
            </a:avLst>
          </a:prstGeom>
          <a:ln w="38100">
            <a:solidFill>
              <a:schemeClr val="tx1"/>
            </a:solidFill>
            <a:prstDash val="solid"/>
            <a:headEnd type="triangl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45373" y="1476022"/>
            <a:ext cx="1092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Layer 0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98086" y="1476022"/>
            <a:ext cx="1092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Layer 1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Oval 458"/>
          <p:cNvSpPr/>
          <p:nvPr/>
        </p:nvSpPr>
        <p:spPr>
          <a:xfrm>
            <a:off x="3055172" y="3513404"/>
            <a:ext cx="3033657" cy="303365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Distributed Hash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Interface: PUT(</a:t>
            </a:r>
            <a:r>
              <a:rPr lang="en-US" i="1" dirty="0" smtClean="0"/>
              <a:t>key</a:t>
            </a:r>
            <a:r>
              <a:rPr lang="en-US" dirty="0" smtClean="0"/>
              <a:t>, </a:t>
            </a:r>
            <a:r>
              <a:rPr lang="en-US" i="1" dirty="0" smtClean="0"/>
              <a:t>value</a:t>
            </a:r>
            <a:r>
              <a:rPr lang="en-US" dirty="0" smtClean="0"/>
              <a:t>), GET(</a:t>
            </a:r>
            <a:r>
              <a:rPr lang="en-US" i="1" dirty="0" smtClean="0"/>
              <a:t>key</a:t>
            </a:r>
            <a:r>
              <a:rPr lang="en-US" dirty="0" smtClean="0"/>
              <a:t>)</a:t>
            </a:r>
            <a:r>
              <a:rPr lang="en-US" dirty="0" smtClean="0">
                <a:latin typeface="Arial"/>
                <a:cs typeface="Arial"/>
                <a:sym typeface="Wingdings" pitchFamily="2" charset="2"/>
              </a:rPr>
              <a:t>→</a:t>
            </a:r>
            <a:r>
              <a:rPr lang="en-US" i="1" dirty="0" smtClean="0">
                <a:sym typeface="Wingdings" pitchFamily="2" charset="2"/>
              </a:rPr>
              <a:t>value</a:t>
            </a:r>
            <a:endParaRPr lang="en-US" dirty="0" smtClean="0"/>
          </a:p>
          <a:p>
            <a:r>
              <a:rPr lang="en-US" dirty="0" smtClean="0"/>
              <a:t>Route to peer responsible for key</a:t>
            </a:r>
          </a:p>
        </p:txBody>
      </p:sp>
      <p:grpSp>
        <p:nvGrpSpPr>
          <p:cNvPr id="69" name="Group 253"/>
          <p:cNvGrpSpPr/>
          <p:nvPr/>
        </p:nvGrpSpPr>
        <p:grpSpPr>
          <a:xfrm flipH="1">
            <a:off x="679181" y="4068529"/>
            <a:ext cx="270074" cy="444166"/>
            <a:chOff x="7691438" y="1973263"/>
            <a:chExt cx="647701" cy="1065213"/>
          </a:xfrm>
        </p:grpSpPr>
        <p:sp>
          <p:nvSpPr>
            <p:cNvPr id="70" name="Freeform 94"/>
            <p:cNvSpPr>
              <a:spLocks/>
            </p:cNvSpPr>
            <p:nvPr/>
          </p:nvSpPr>
          <p:spPr bwMode="auto">
            <a:xfrm>
              <a:off x="7696201" y="2579688"/>
              <a:ext cx="127000" cy="69850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0" y="13"/>
                </a:cxn>
                <a:cxn ang="0">
                  <a:pos x="72" y="44"/>
                </a:cxn>
                <a:cxn ang="0">
                  <a:pos x="74" y="33"/>
                </a:cxn>
                <a:cxn ang="0">
                  <a:pos x="75" y="22"/>
                </a:cxn>
                <a:cxn ang="0">
                  <a:pos x="77" y="10"/>
                </a:cxn>
                <a:cxn ang="0">
                  <a:pos x="80" y="0"/>
                </a:cxn>
              </a:cxnLst>
              <a:rect l="0" t="0" r="r" b="b"/>
              <a:pathLst>
                <a:path w="80" h="44">
                  <a:moveTo>
                    <a:pt x="80" y="0"/>
                  </a:moveTo>
                  <a:lnTo>
                    <a:pt x="0" y="13"/>
                  </a:lnTo>
                  <a:lnTo>
                    <a:pt x="72" y="44"/>
                  </a:lnTo>
                  <a:lnTo>
                    <a:pt x="74" y="33"/>
                  </a:lnTo>
                  <a:lnTo>
                    <a:pt x="75" y="22"/>
                  </a:lnTo>
                  <a:lnTo>
                    <a:pt x="77" y="1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95"/>
            <p:cNvSpPr>
              <a:spLocks/>
            </p:cNvSpPr>
            <p:nvPr/>
          </p:nvSpPr>
          <p:spPr bwMode="auto">
            <a:xfrm>
              <a:off x="7691438" y="2708276"/>
              <a:ext cx="114300" cy="68263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0" y="26"/>
                </a:cxn>
                <a:cxn ang="0">
                  <a:pos x="72" y="43"/>
                </a:cxn>
                <a:cxn ang="0">
                  <a:pos x="72" y="33"/>
                </a:cxn>
                <a:cxn ang="0">
                  <a:pos x="72" y="21"/>
                </a:cxn>
                <a:cxn ang="0">
                  <a:pos x="72" y="11"/>
                </a:cxn>
                <a:cxn ang="0">
                  <a:pos x="72" y="0"/>
                </a:cxn>
              </a:cxnLst>
              <a:rect l="0" t="0" r="r" b="b"/>
              <a:pathLst>
                <a:path w="72" h="43">
                  <a:moveTo>
                    <a:pt x="72" y="0"/>
                  </a:moveTo>
                  <a:lnTo>
                    <a:pt x="0" y="26"/>
                  </a:lnTo>
                  <a:lnTo>
                    <a:pt x="72" y="43"/>
                  </a:lnTo>
                  <a:lnTo>
                    <a:pt x="72" y="33"/>
                  </a:lnTo>
                  <a:lnTo>
                    <a:pt x="72" y="21"/>
                  </a:lnTo>
                  <a:lnTo>
                    <a:pt x="72" y="1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96"/>
            <p:cNvSpPr>
              <a:spLocks/>
            </p:cNvSpPr>
            <p:nvPr/>
          </p:nvSpPr>
          <p:spPr bwMode="auto">
            <a:xfrm>
              <a:off x="7729538" y="2446338"/>
              <a:ext cx="131763" cy="71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45"/>
                </a:cxn>
                <a:cxn ang="0">
                  <a:pos x="70" y="34"/>
                </a:cxn>
                <a:cxn ang="0">
                  <a:pos x="74" y="22"/>
                </a:cxn>
                <a:cxn ang="0">
                  <a:pos x="78" y="11"/>
                </a:cxn>
                <a:cxn ang="0">
                  <a:pos x="83" y="1"/>
                </a:cxn>
                <a:cxn ang="0">
                  <a:pos x="0" y="0"/>
                </a:cxn>
              </a:cxnLst>
              <a:rect l="0" t="0" r="r" b="b"/>
              <a:pathLst>
                <a:path w="83" h="45">
                  <a:moveTo>
                    <a:pt x="0" y="0"/>
                  </a:moveTo>
                  <a:lnTo>
                    <a:pt x="68" y="45"/>
                  </a:lnTo>
                  <a:lnTo>
                    <a:pt x="70" y="34"/>
                  </a:lnTo>
                  <a:lnTo>
                    <a:pt x="74" y="22"/>
                  </a:lnTo>
                  <a:lnTo>
                    <a:pt x="78" y="11"/>
                  </a:lnTo>
                  <a:lnTo>
                    <a:pt x="8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97"/>
            <p:cNvSpPr>
              <a:spLocks/>
            </p:cNvSpPr>
            <p:nvPr/>
          </p:nvSpPr>
          <p:spPr bwMode="auto">
            <a:xfrm>
              <a:off x="7788276" y="2311401"/>
              <a:ext cx="134938" cy="92075"/>
            </a:xfrm>
            <a:custGeom>
              <a:avLst/>
              <a:gdLst/>
              <a:ahLst/>
              <a:cxnLst>
                <a:cxn ang="0">
                  <a:pos x="85" y="16"/>
                </a:cxn>
                <a:cxn ang="0">
                  <a:pos x="0" y="0"/>
                </a:cxn>
                <a:cxn ang="0">
                  <a:pos x="62" y="58"/>
                </a:cxn>
                <a:cxn ang="0">
                  <a:pos x="67" y="48"/>
                </a:cxn>
                <a:cxn ang="0">
                  <a:pos x="72" y="37"/>
                </a:cxn>
                <a:cxn ang="0">
                  <a:pos x="79" y="27"/>
                </a:cxn>
                <a:cxn ang="0">
                  <a:pos x="85" y="16"/>
                </a:cxn>
              </a:cxnLst>
              <a:rect l="0" t="0" r="r" b="b"/>
              <a:pathLst>
                <a:path w="85" h="58">
                  <a:moveTo>
                    <a:pt x="85" y="16"/>
                  </a:moveTo>
                  <a:lnTo>
                    <a:pt x="0" y="0"/>
                  </a:lnTo>
                  <a:lnTo>
                    <a:pt x="62" y="58"/>
                  </a:lnTo>
                  <a:lnTo>
                    <a:pt x="67" y="48"/>
                  </a:lnTo>
                  <a:lnTo>
                    <a:pt x="72" y="37"/>
                  </a:lnTo>
                  <a:lnTo>
                    <a:pt x="79" y="27"/>
                  </a:lnTo>
                  <a:lnTo>
                    <a:pt x="85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39"/>
            <p:cNvSpPr>
              <a:spLocks/>
            </p:cNvSpPr>
            <p:nvPr/>
          </p:nvSpPr>
          <p:spPr bwMode="auto">
            <a:xfrm>
              <a:off x="7864476" y="2244726"/>
              <a:ext cx="474663" cy="793750"/>
            </a:xfrm>
            <a:custGeom>
              <a:avLst/>
              <a:gdLst/>
              <a:ahLst/>
              <a:cxnLst>
                <a:cxn ang="0">
                  <a:pos x="272" y="77"/>
                </a:cxn>
                <a:cxn ang="0">
                  <a:pos x="254" y="52"/>
                </a:cxn>
                <a:cxn ang="0">
                  <a:pos x="233" y="29"/>
                </a:cxn>
                <a:cxn ang="0">
                  <a:pos x="209" y="12"/>
                </a:cxn>
                <a:cxn ang="0">
                  <a:pos x="193" y="4"/>
                </a:cxn>
                <a:cxn ang="0">
                  <a:pos x="187" y="2"/>
                </a:cxn>
                <a:cxn ang="0">
                  <a:pos x="172" y="0"/>
                </a:cxn>
                <a:cxn ang="0">
                  <a:pos x="148" y="8"/>
                </a:cxn>
                <a:cxn ang="0">
                  <a:pos x="124" y="28"/>
                </a:cxn>
                <a:cxn ang="0">
                  <a:pos x="105" y="58"/>
                </a:cxn>
                <a:cxn ang="0">
                  <a:pos x="95" y="96"/>
                </a:cxn>
                <a:cxn ang="0">
                  <a:pos x="94" y="133"/>
                </a:cxn>
                <a:cxn ang="0">
                  <a:pos x="101" y="162"/>
                </a:cxn>
                <a:cxn ang="0">
                  <a:pos x="118" y="183"/>
                </a:cxn>
                <a:cxn ang="0">
                  <a:pos x="138" y="190"/>
                </a:cxn>
                <a:cxn ang="0">
                  <a:pos x="154" y="187"/>
                </a:cxn>
                <a:cxn ang="0">
                  <a:pos x="163" y="197"/>
                </a:cxn>
                <a:cxn ang="0">
                  <a:pos x="161" y="230"/>
                </a:cxn>
                <a:cxn ang="0">
                  <a:pos x="151" y="265"/>
                </a:cxn>
                <a:cxn ang="0">
                  <a:pos x="129" y="303"/>
                </a:cxn>
                <a:cxn ang="0">
                  <a:pos x="110" y="316"/>
                </a:cxn>
                <a:cxn ang="0">
                  <a:pos x="99" y="308"/>
                </a:cxn>
                <a:cxn ang="0">
                  <a:pos x="81" y="304"/>
                </a:cxn>
                <a:cxn ang="0">
                  <a:pos x="56" y="312"/>
                </a:cxn>
                <a:cxn ang="0">
                  <a:pos x="33" y="334"/>
                </a:cxn>
                <a:cxn ang="0">
                  <a:pos x="14" y="364"/>
                </a:cxn>
                <a:cxn ang="0">
                  <a:pos x="3" y="400"/>
                </a:cxn>
                <a:cxn ang="0">
                  <a:pos x="0" y="434"/>
                </a:cxn>
                <a:cxn ang="0">
                  <a:pos x="8" y="464"/>
                </a:cxn>
                <a:cxn ang="0">
                  <a:pos x="22" y="485"/>
                </a:cxn>
                <a:cxn ang="0">
                  <a:pos x="46" y="496"/>
                </a:cxn>
                <a:cxn ang="0">
                  <a:pos x="74" y="500"/>
                </a:cxn>
                <a:cxn ang="0">
                  <a:pos x="105" y="495"/>
                </a:cxn>
                <a:cxn ang="0">
                  <a:pos x="144" y="480"/>
                </a:cxn>
                <a:cxn ang="0">
                  <a:pos x="186" y="455"/>
                </a:cxn>
                <a:cxn ang="0">
                  <a:pos x="222" y="421"/>
                </a:cxn>
                <a:cxn ang="0">
                  <a:pos x="253" y="376"/>
                </a:cxn>
                <a:cxn ang="0">
                  <a:pos x="277" y="326"/>
                </a:cxn>
                <a:cxn ang="0">
                  <a:pos x="297" y="245"/>
                </a:cxn>
                <a:cxn ang="0">
                  <a:pos x="294" y="139"/>
                </a:cxn>
              </a:cxnLst>
              <a:rect l="0" t="0" r="r" b="b"/>
              <a:pathLst>
                <a:path w="299" h="500">
                  <a:moveTo>
                    <a:pt x="279" y="92"/>
                  </a:moveTo>
                  <a:lnTo>
                    <a:pt x="272" y="77"/>
                  </a:lnTo>
                  <a:lnTo>
                    <a:pt x="263" y="65"/>
                  </a:lnTo>
                  <a:lnTo>
                    <a:pt x="254" y="52"/>
                  </a:lnTo>
                  <a:lnTo>
                    <a:pt x="244" y="39"/>
                  </a:lnTo>
                  <a:lnTo>
                    <a:pt x="233" y="29"/>
                  </a:lnTo>
                  <a:lnTo>
                    <a:pt x="221" y="21"/>
                  </a:lnTo>
                  <a:lnTo>
                    <a:pt x="209" y="12"/>
                  </a:lnTo>
                  <a:lnTo>
                    <a:pt x="196" y="5"/>
                  </a:lnTo>
                  <a:lnTo>
                    <a:pt x="193" y="4"/>
                  </a:lnTo>
                  <a:lnTo>
                    <a:pt x="191" y="3"/>
                  </a:lnTo>
                  <a:lnTo>
                    <a:pt x="187" y="2"/>
                  </a:lnTo>
                  <a:lnTo>
                    <a:pt x="185" y="2"/>
                  </a:lnTo>
                  <a:lnTo>
                    <a:pt x="172" y="0"/>
                  </a:lnTo>
                  <a:lnTo>
                    <a:pt x="161" y="2"/>
                  </a:lnTo>
                  <a:lnTo>
                    <a:pt x="148" y="8"/>
                  </a:lnTo>
                  <a:lnTo>
                    <a:pt x="135" y="17"/>
                  </a:lnTo>
                  <a:lnTo>
                    <a:pt x="124" y="28"/>
                  </a:lnTo>
                  <a:lnTo>
                    <a:pt x="114" y="42"/>
                  </a:lnTo>
                  <a:lnTo>
                    <a:pt x="105" y="58"/>
                  </a:lnTo>
                  <a:lnTo>
                    <a:pt x="99" y="77"/>
                  </a:lnTo>
                  <a:lnTo>
                    <a:pt x="95" y="96"/>
                  </a:lnTo>
                  <a:lnTo>
                    <a:pt x="93" y="115"/>
                  </a:lnTo>
                  <a:lnTo>
                    <a:pt x="94" y="133"/>
                  </a:lnTo>
                  <a:lnTo>
                    <a:pt x="96" y="148"/>
                  </a:lnTo>
                  <a:lnTo>
                    <a:pt x="101" y="162"/>
                  </a:lnTo>
                  <a:lnTo>
                    <a:pt x="109" y="175"/>
                  </a:lnTo>
                  <a:lnTo>
                    <a:pt x="118" y="183"/>
                  </a:lnTo>
                  <a:lnTo>
                    <a:pt x="129" y="188"/>
                  </a:lnTo>
                  <a:lnTo>
                    <a:pt x="138" y="190"/>
                  </a:lnTo>
                  <a:lnTo>
                    <a:pt x="147" y="190"/>
                  </a:lnTo>
                  <a:lnTo>
                    <a:pt x="154" y="187"/>
                  </a:lnTo>
                  <a:lnTo>
                    <a:pt x="163" y="183"/>
                  </a:lnTo>
                  <a:lnTo>
                    <a:pt x="163" y="197"/>
                  </a:lnTo>
                  <a:lnTo>
                    <a:pt x="163" y="212"/>
                  </a:lnTo>
                  <a:lnTo>
                    <a:pt x="161" y="230"/>
                  </a:lnTo>
                  <a:lnTo>
                    <a:pt x="157" y="248"/>
                  </a:lnTo>
                  <a:lnTo>
                    <a:pt x="151" y="265"/>
                  </a:lnTo>
                  <a:lnTo>
                    <a:pt x="142" y="284"/>
                  </a:lnTo>
                  <a:lnTo>
                    <a:pt x="129" y="303"/>
                  </a:lnTo>
                  <a:lnTo>
                    <a:pt x="114" y="321"/>
                  </a:lnTo>
                  <a:lnTo>
                    <a:pt x="110" y="316"/>
                  </a:lnTo>
                  <a:lnTo>
                    <a:pt x="105" y="311"/>
                  </a:lnTo>
                  <a:lnTo>
                    <a:pt x="99" y="308"/>
                  </a:lnTo>
                  <a:lnTo>
                    <a:pt x="94" y="306"/>
                  </a:lnTo>
                  <a:lnTo>
                    <a:pt x="81" y="304"/>
                  </a:lnTo>
                  <a:lnTo>
                    <a:pt x="69" y="307"/>
                  </a:lnTo>
                  <a:lnTo>
                    <a:pt x="56" y="312"/>
                  </a:lnTo>
                  <a:lnTo>
                    <a:pt x="45" y="321"/>
                  </a:lnTo>
                  <a:lnTo>
                    <a:pt x="33" y="334"/>
                  </a:lnTo>
                  <a:lnTo>
                    <a:pt x="23" y="347"/>
                  </a:lnTo>
                  <a:lnTo>
                    <a:pt x="14" y="364"/>
                  </a:lnTo>
                  <a:lnTo>
                    <a:pt x="8" y="383"/>
                  </a:lnTo>
                  <a:lnTo>
                    <a:pt x="3" y="400"/>
                  </a:lnTo>
                  <a:lnTo>
                    <a:pt x="2" y="418"/>
                  </a:lnTo>
                  <a:lnTo>
                    <a:pt x="0" y="434"/>
                  </a:lnTo>
                  <a:lnTo>
                    <a:pt x="3" y="450"/>
                  </a:lnTo>
                  <a:lnTo>
                    <a:pt x="8" y="464"/>
                  </a:lnTo>
                  <a:lnTo>
                    <a:pt x="14" y="475"/>
                  </a:lnTo>
                  <a:lnTo>
                    <a:pt x="22" y="485"/>
                  </a:lnTo>
                  <a:lnTo>
                    <a:pt x="33" y="491"/>
                  </a:lnTo>
                  <a:lnTo>
                    <a:pt x="46" y="496"/>
                  </a:lnTo>
                  <a:lnTo>
                    <a:pt x="58" y="499"/>
                  </a:lnTo>
                  <a:lnTo>
                    <a:pt x="74" y="500"/>
                  </a:lnTo>
                  <a:lnTo>
                    <a:pt x="89" y="499"/>
                  </a:lnTo>
                  <a:lnTo>
                    <a:pt x="105" y="495"/>
                  </a:lnTo>
                  <a:lnTo>
                    <a:pt x="124" y="489"/>
                  </a:lnTo>
                  <a:lnTo>
                    <a:pt x="144" y="480"/>
                  </a:lnTo>
                  <a:lnTo>
                    <a:pt x="166" y="469"/>
                  </a:lnTo>
                  <a:lnTo>
                    <a:pt x="186" y="455"/>
                  </a:lnTo>
                  <a:lnTo>
                    <a:pt x="205" y="440"/>
                  </a:lnTo>
                  <a:lnTo>
                    <a:pt x="222" y="421"/>
                  </a:lnTo>
                  <a:lnTo>
                    <a:pt x="239" y="399"/>
                  </a:lnTo>
                  <a:lnTo>
                    <a:pt x="253" y="376"/>
                  </a:lnTo>
                  <a:lnTo>
                    <a:pt x="265" y="352"/>
                  </a:lnTo>
                  <a:lnTo>
                    <a:pt x="277" y="326"/>
                  </a:lnTo>
                  <a:lnTo>
                    <a:pt x="286" y="299"/>
                  </a:lnTo>
                  <a:lnTo>
                    <a:pt x="297" y="245"/>
                  </a:lnTo>
                  <a:lnTo>
                    <a:pt x="299" y="191"/>
                  </a:lnTo>
                  <a:lnTo>
                    <a:pt x="294" y="139"/>
                  </a:lnTo>
                  <a:lnTo>
                    <a:pt x="279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40"/>
            <p:cNvSpPr>
              <a:spLocks/>
            </p:cNvSpPr>
            <p:nvPr/>
          </p:nvSpPr>
          <p:spPr bwMode="auto">
            <a:xfrm>
              <a:off x="8178801" y="1973263"/>
              <a:ext cx="120650" cy="392113"/>
            </a:xfrm>
            <a:custGeom>
              <a:avLst/>
              <a:gdLst/>
              <a:ahLst/>
              <a:cxnLst>
                <a:cxn ang="0">
                  <a:pos x="76" y="31"/>
                </a:cxn>
                <a:cxn ang="0">
                  <a:pos x="76" y="20"/>
                </a:cxn>
                <a:cxn ang="0">
                  <a:pos x="71" y="11"/>
                </a:cxn>
                <a:cxn ang="0">
                  <a:pos x="65" y="4"/>
                </a:cxn>
                <a:cxn ang="0">
                  <a:pos x="55" y="0"/>
                </a:cxn>
                <a:cxn ang="0">
                  <a:pos x="43" y="0"/>
                </a:cxn>
                <a:cxn ang="0">
                  <a:pos x="35" y="5"/>
                </a:cxn>
                <a:cxn ang="0">
                  <a:pos x="27" y="11"/>
                </a:cxn>
                <a:cxn ang="0">
                  <a:pos x="23" y="21"/>
                </a:cxn>
                <a:cxn ang="0">
                  <a:pos x="23" y="30"/>
                </a:cxn>
                <a:cxn ang="0">
                  <a:pos x="26" y="38"/>
                </a:cxn>
                <a:cxn ang="0">
                  <a:pos x="29" y="45"/>
                </a:cxn>
                <a:cxn ang="0">
                  <a:pos x="36" y="50"/>
                </a:cxn>
                <a:cxn ang="0">
                  <a:pos x="0" y="243"/>
                </a:cxn>
                <a:cxn ang="0">
                  <a:pos x="18" y="247"/>
                </a:cxn>
                <a:cxn ang="0">
                  <a:pos x="53" y="53"/>
                </a:cxn>
                <a:cxn ang="0">
                  <a:pos x="61" y="50"/>
                </a:cxn>
                <a:cxn ang="0">
                  <a:pos x="69" y="45"/>
                </a:cxn>
                <a:cxn ang="0">
                  <a:pos x="74" y="39"/>
                </a:cxn>
                <a:cxn ang="0">
                  <a:pos x="76" y="31"/>
                </a:cxn>
              </a:cxnLst>
              <a:rect l="0" t="0" r="r" b="b"/>
              <a:pathLst>
                <a:path w="76" h="247">
                  <a:moveTo>
                    <a:pt x="76" y="31"/>
                  </a:moveTo>
                  <a:lnTo>
                    <a:pt x="76" y="20"/>
                  </a:lnTo>
                  <a:lnTo>
                    <a:pt x="71" y="11"/>
                  </a:lnTo>
                  <a:lnTo>
                    <a:pt x="65" y="4"/>
                  </a:lnTo>
                  <a:lnTo>
                    <a:pt x="55" y="0"/>
                  </a:lnTo>
                  <a:lnTo>
                    <a:pt x="43" y="0"/>
                  </a:lnTo>
                  <a:lnTo>
                    <a:pt x="35" y="5"/>
                  </a:lnTo>
                  <a:lnTo>
                    <a:pt x="27" y="11"/>
                  </a:lnTo>
                  <a:lnTo>
                    <a:pt x="23" y="21"/>
                  </a:lnTo>
                  <a:lnTo>
                    <a:pt x="23" y="30"/>
                  </a:lnTo>
                  <a:lnTo>
                    <a:pt x="26" y="38"/>
                  </a:lnTo>
                  <a:lnTo>
                    <a:pt x="29" y="45"/>
                  </a:lnTo>
                  <a:lnTo>
                    <a:pt x="36" y="50"/>
                  </a:lnTo>
                  <a:lnTo>
                    <a:pt x="0" y="243"/>
                  </a:lnTo>
                  <a:lnTo>
                    <a:pt x="18" y="247"/>
                  </a:lnTo>
                  <a:lnTo>
                    <a:pt x="53" y="53"/>
                  </a:lnTo>
                  <a:lnTo>
                    <a:pt x="61" y="50"/>
                  </a:lnTo>
                  <a:lnTo>
                    <a:pt x="69" y="45"/>
                  </a:lnTo>
                  <a:lnTo>
                    <a:pt x="74" y="39"/>
                  </a:lnTo>
                  <a:lnTo>
                    <a:pt x="76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41"/>
            <p:cNvSpPr>
              <a:spLocks/>
            </p:cNvSpPr>
            <p:nvPr/>
          </p:nvSpPr>
          <p:spPr bwMode="auto">
            <a:xfrm>
              <a:off x="8153401" y="2557463"/>
              <a:ext cx="25400" cy="44450"/>
            </a:xfrm>
            <a:custGeom>
              <a:avLst/>
              <a:gdLst/>
              <a:ahLst/>
              <a:cxnLst>
                <a:cxn ang="0">
                  <a:pos x="5" y="28"/>
                </a:cxn>
                <a:cxn ang="0">
                  <a:pos x="9" y="27"/>
                </a:cxn>
                <a:cxn ang="0">
                  <a:pos x="13" y="24"/>
                </a:cxn>
                <a:cxn ang="0">
                  <a:pos x="15" y="20"/>
                </a:cxn>
                <a:cxn ang="0">
                  <a:pos x="16" y="15"/>
                </a:cxn>
                <a:cxn ang="0">
                  <a:pos x="16" y="10"/>
                </a:cxn>
                <a:cxn ang="0">
                  <a:pos x="16" y="5"/>
                </a:cxn>
                <a:cxn ang="0">
                  <a:pos x="14" y="3"/>
                </a:cxn>
                <a:cxn ang="0">
                  <a:pos x="11" y="0"/>
                </a:cxn>
                <a:cxn ang="0">
                  <a:pos x="9" y="1"/>
                </a:cxn>
                <a:cxn ang="0">
                  <a:pos x="5" y="4"/>
                </a:cxn>
                <a:cxn ang="0">
                  <a:pos x="3" y="8"/>
                </a:cxn>
                <a:cxn ang="0">
                  <a:pos x="1" y="13"/>
                </a:cxn>
                <a:cxn ang="0">
                  <a:pos x="0" y="18"/>
                </a:cxn>
                <a:cxn ang="0">
                  <a:pos x="1" y="22"/>
                </a:cxn>
                <a:cxn ang="0">
                  <a:pos x="3" y="25"/>
                </a:cxn>
                <a:cxn ang="0">
                  <a:pos x="5" y="28"/>
                </a:cxn>
              </a:cxnLst>
              <a:rect l="0" t="0" r="r" b="b"/>
              <a:pathLst>
                <a:path w="16" h="28">
                  <a:moveTo>
                    <a:pt x="5" y="28"/>
                  </a:moveTo>
                  <a:lnTo>
                    <a:pt x="9" y="27"/>
                  </a:lnTo>
                  <a:lnTo>
                    <a:pt x="13" y="24"/>
                  </a:lnTo>
                  <a:lnTo>
                    <a:pt x="15" y="20"/>
                  </a:lnTo>
                  <a:lnTo>
                    <a:pt x="16" y="15"/>
                  </a:lnTo>
                  <a:lnTo>
                    <a:pt x="16" y="10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1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3" y="8"/>
                  </a:lnTo>
                  <a:lnTo>
                    <a:pt x="1" y="13"/>
                  </a:lnTo>
                  <a:lnTo>
                    <a:pt x="0" y="18"/>
                  </a:lnTo>
                  <a:lnTo>
                    <a:pt x="1" y="22"/>
                  </a:lnTo>
                  <a:lnTo>
                    <a:pt x="3" y="25"/>
                  </a:lnTo>
                  <a:lnTo>
                    <a:pt x="5" y="28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42"/>
            <p:cNvSpPr>
              <a:spLocks/>
            </p:cNvSpPr>
            <p:nvPr/>
          </p:nvSpPr>
          <p:spPr bwMode="auto">
            <a:xfrm>
              <a:off x="8196263" y="2568576"/>
              <a:ext cx="25400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7" y="26"/>
                </a:cxn>
                <a:cxn ang="0">
                  <a:pos x="11" y="24"/>
                </a:cxn>
                <a:cxn ang="0">
                  <a:pos x="13" y="20"/>
                </a:cxn>
                <a:cxn ang="0">
                  <a:pos x="15" y="15"/>
                </a:cxn>
                <a:cxn ang="0">
                  <a:pos x="16" y="10"/>
                </a:cxn>
                <a:cxn ang="0">
                  <a:pos x="15" y="5"/>
                </a:cxn>
                <a:cxn ang="0">
                  <a:pos x="13" y="1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3" y="2"/>
                </a:cxn>
                <a:cxn ang="0">
                  <a:pos x="1" y="6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0" y="21"/>
                </a:cxn>
                <a:cxn ang="0">
                  <a:pos x="2" y="25"/>
                </a:cxn>
                <a:cxn ang="0">
                  <a:pos x="5" y="26"/>
                </a:cxn>
              </a:cxnLst>
              <a:rect l="0" t="0" r="r" b="b"/>
              <a:pathLst>
                <a:path w="16" h="26">
                  <a:moveTo>
                    <a:pt x="5" y="26"/>
                  </a:moveTo>
                  <a:lnTo>
                    <a:pt x="7" y="26"/>
                  </a:lnTo>
                  <a:lnTo>
                    <a:pt x="11" y="24"/>
                  </a:lnTo>
                  <a:lnTo>
                    <a:pt x="13" y="20"/>
                  </a:lnTo>
                  <a:lnTo>
                    <a:pt x="15" y="15"/>
                  </a:lnTo>
                  <a:lnTo>
                    <a:pt x="16" y="10"/>
                  </a:lnTo>
                  <a:lnTo>
                    <a:pt x="15" y="5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3" y="2"/>
                  </a:lnTo>
                  <a:lnTo>
                    <a:pt x="1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43"/>
            <p:cNvSpPr>
              <a:spLocks/>
            </p:cNvSpPr>
            <p:nvPr/>
          </p:nvSpPr>
          <p:spPr bwMode="auto">
            <a:xfrm>
              <a:off x="8239126" y="2579688"/>
              <a:ext cx="26988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8" y="27"/>
                </a:cxn>
                <a:cxn ang="0">
                  <a:pos x="12" y="24"/>
                </a:cxn>
                <a:cxn ang="0">
                  <a:pos x="14" y="20"/>
                </a:cxn>
                <a:cxn ang="0">
                  <a:pos x="15" y="15"/>
                </a:cxn>
                <a:cxn ang="0">
                  <a:pos x="17" y="10"/>
                </a:cxn>
                <a:cxn ang="0">
                  <a:pos x="15" y="5"/>
                </a:cxn>
                <a:cxn ang="0">
                  <a:pos x="14" y="3"/>
                </a:cxn>
                <a:cxn ang="0">
                  <a:pos x="12" y="0"/>
                </a:cxn>
                <a:cxn ang="0">
                  <a:pos x="8" y="1"/>
                </a:cxn>
                <a:cxn ang="0">
                  <a:pos x="5" y="4"/>
                </a:cxn>
                <a:cxn ang="0">
                  <a:pos x="3" y="6"/>
                </a:cxn>
                <a:cxn ang="0">
                  <a:pos x="0" y="11"/>
                </a:cxn>
                <a:cxn ang="0">
                  <a:pos x="0" y="17"/>
                </a:cxn>
                <a:cxn ang="0">
                  <a:pos x="0" y="22"/>
                </a:cxn>
                <a:cxn ang="0">
                  <a:pos x="3" y="25"/>
                </a:cxn>
                <a:cxn ang="0">
                  <a:pos x="5" y="27"/>
                </a:cxn>
              </a:cxnLst>
              <a:rect l="0" t="0" r="r" b="b"/>
              <a:pathLst>
                <a:path w="17" h="27">
                  <a:moveTo>
                    <a:pt x="5" y="27"/>
                  </a:moveTo>
                  <a:lnTo>
                    <a:pt x="8" y="27"/>
                  </a:lnTo>
                  <a:lnTo>
                    <a:pt x="12" y="24"/>
                  </a:lnTo>
                  <a:lnTo>
                    <a:pt x="14" y="20"/>
                  </a:lnTo>
                  <a:lnTo>
                    <a:pt x="15" y="15"/>
                  </a:lnTo>
                  <a:lnTo>
                    <a:pt x="17" y="10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2" y="0"/>
                  </a:lnTo>
                  <a:lnTo>
                    <a:pt x="8" y="1"/>
                  </a:lnTo>
                  <a:lnTo>
                    <a:pt x="5" y="4"/>
                  </a:lnTo>
                  <a:lnTo>
                    <a:pt x="3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3" y="25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44"/>
            <p:cNvSpPr>
              <a:spLocks/>
            </p:cNvSpPr>
            <p:nvPr/>
          </p:nvSpPr>
          <p:spPr bwMode="auto">
            <a:xfrm>
              <a:off x="8132763" y="2627313"/>
              <a:ext cx="26988" cy="42863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8" y="27"/>
                </a:cxn>
                <a:cxn ang="0">
                  <a:pos x="12" y="24"/>
                </a:cxn>
                <a:cxn ang="0">
                  <a:pos x="14" y="21"/>
                </a:cxn>
                <a:cxn ang="0">
                  <a:pos x="16" y="16"/>
                </a:cxn>
                <a:cxn ang="0">
                  <a:pos x="17" y="10"/>
                </a:cxn>
                <a:cxn ang="0">
                  <a:pos x="16" y="5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4" y="3"/>
                </a:cxn>
                <a:cxn ang="0">
                  <a:pos x="2" y="7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0" y="22"/>
                </a:cxn>
                <a:cxn ang="0">
                  <a:pos x="3" y="26"/>
                </a:cxn>
                <a:cxn ang="0">
                  <a:pos x="6" y="27"/>
                </a:cxn>
              </a:cxnLst>
              <a:rect l="0" t="0" r="r" b="b"/>
              <a:pathLst>
                <a:path w="17" h="27">
                  <a:moveTo>
                    <a:pt x="6" y="27"/>
                  </a:moveTo>
                  <a:lnTo>
                    <a:pt x="8" y="27"/>
                  </a:lnTo>
                  <a:lnTo>
                    <a:pt x="12" y="24"/>
                  </a:lnTo>
                  <a:lnTo>
                    <a:pt x="14" y="21"/>
                  </a:lnTo>
                  <a:lnTo>
                    <a:pt x="16" y="16"/>
                  </a:lnTo>
                  <a:lnTo>
                    <a:pt x="17" y="10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3" y="26"/>
                  </a:lnTo>
                  <a:lnTo>
                    <a:pt x="6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45"/>
            <p:cNvSpPr>
              <a:spLocks/>
            </p:cNvSpPr>
            <p:nvPr/>
          </p:nvSpPr>
          <p:spPr bwMode="auto">
            <a:xfrm>
              <a:off x="8174038" y="2635251"/>
              <a:ext cx="25400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9" y="27"/>
                </a:cxn>
                <a:cxn ang="0">
                  <a:pos x="11" y="24"/>
                </a:cxn>
                <a:cxn ang="0">
                  <a:pos x="14" y="21"/>
                </a:cxn>
                <a:cxn ang="0">
                  <a:pos x="16" y="16"/>
                </a:cxn>
                <a:cxn ang="0">
                  <a:pos x="16" y="11"/>
                </a:cxn>
                <a:cxn ang="0">
                  <a:pos x="16" y="5"/>
                </a:cxn>
                <a:cxn ang="0">
                  <a:pos x="14" y="2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5" y="3"/>
                </a:cxn>
                <a:cxn ang="0">
                  <a:pos x="2" y="7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1" y="22"/>
                </a:cxn>
                <a:cxn ang="0">
                  <a:pos x="2" y="26"/>
                </a:cxn>
                <a:cxn ang="0">
                  <a:pos x="5" y="27"/>
                </a:cxn>
              </a:cxnLst>
              <a:rect l="0" t="0" r="r" b="b"/>
              <a:pathLst>
                <a:path w="16" h="27">
                  <a:moveTo>
                    <a:pt x="5" y="27"/>
                  </a:moveTo>
                  <a:lnTo>
                    <a:pt x="9" y="27"/>
                  </a:lnTo>
                  <a:lnTo>
                    <a:pt x="11" y="24"/>
                  </a:lnTo>
                  <a:lnTo>
                    <a:pt x="14" y="21"/>
                  </a:lnTo>
                  <a:lnTo>
                    <a:pt x="16" y="16"/>
                  </a:lnTo>
                  <a:lnTo>
                    <a:pt x="16" y="11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2"/>
                  </a:lnTo>
                  <a:lnTo>
                    <a:pt x="2" y="26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46"/>
            <p:cNvSpPr>
              <a:spLocks/>
            </p:cNvSpPr>
            <p:nvPr/>
          </p:nvSpPr>
          <p:spPr bwMode="auto">
            <a:xfrm>
              <a:off x="8216901" y="2649538"/>
              <a:ext cx="26988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9" y="26"/>
                </a:cxn>
                <a:cxn ang="0">
                  <a:pos x="12" y="23"/>
                </a:cxn>
                <a:cxn ang="0">
                  <a:pos x="14" y="20"/>
                </a:cxn>
                <a:cxn ang="0">
                  <a:pos x="17" y="15"/>
                </a:cxn>
                <a:cxn ang="0">
                  <a:pos x="17" y="10"/>
                </a:cxn>
                <a:cxn ang="0">
                  <a:pos x="17" y="5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5" y="3"/>
                </a:cxn>
                <a:cxn ang="0">
                  <a:pos x="3" y="7"/>
                </a:cxn>
                <a:cxn ang="0">
                  <a:pos x="2" y="12"/>
                </a:cxn>
                <a:cxn ang="0">
                  <a:pos x="0" y="17"/>
                </a:cxn>
                <a:cxn ang="0">
                  <a:pos x="2" y="20"/>
                </a:cxn>
                <a:cxn ang="0">
                  <a:pos x="3" y="24"/>
                </a:cxn>
                <a:cxn ang="0">
                  <a:pos x="5" y="27"/>
                </a:cxn>
              </a:cxnLst>
              <a:rect l="0" t="0" r="r" b="b"/>
              <a:pathLst>
                <a:path w="17" h="27">
                  <a:moveTo>
                    <a:pt x="5" y="27"/>
                  </a:moveTo>
                  <a:lnTo>
                    <a:pt x="9" y="26"/>
                  </a:lnTo>
                  <a:lnTo>
                    <a:pt x="12" y="23"/>
                  </a:lnTo>
                  <a:lnTo>
                    <a:pt x="14" y="20"/>
                  </a:lnTo>
                  <a:lnTo>
                    <a:pt x="17" y="15"/>
                  </a:lnTo>
                  <a:lnTo>
                    <a:pt x="17" y="10"/>
                  </a:lnTo>
                  <a:lnTo>
                    <a:pt x="17" y="5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3"/>
                  </a:lnTo>
                  <a:lnTo>
                    <a:pt x="3" y="7"/>
                  </a:lnTo>
                  <a:lnTo>
                    <a:pt x="2" y="12"/>
                  </a:lnTo>
                  <a:lnTo>
                    <a:pt x="0" y="17"/>
                  </a:lnTo>
                  <a:lnTo>
                    <a:pt x="2" y="20"/>
                  </a:lnTo>
                  <a:lnTo>
                    <a:pt x="3" y="24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47"/>
            <p:cNvSpPr>
              <a:spLocks/>
            </p:cNvSpPr>
            <p:nvPr/>
          </p:nvSpPr>
          <p:spPr bwMode="auto">
            <a:xfrm>
              <a:off x="8112126" y="2698751"/>
              <a:ext cx="25400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8" y="26"/>
                </a:cxn>
                <a:cxn ang="0">
                  <a:pos x="11" y="24"/>
                </a:cxn>
                <a:cxn ang="0">
                  <a:pos x="13" y="20"/>
                </a:cxn>
                <a:cxn ang="0">
                  <a:pos x="16" y="15"/>
                </a:cxn>
                <a:cxn ang="0">
                  <a:pos x="16" y="10"/>
                </a:cxn>
                <a:cxn ang="0">
                  <a:pos x="16" y="5"/>
                </a:cxn>
                <a:cxn ang="0">
                  <a:pos x="13" y="2"/>
                </a:cxn>
                <a:cxn ang="0">
                  <a:pos x="11" y="0"/>
                </a:cxn>
                <a:cxn ang="0">
                  <a:pos x="8" y="1"/>
                </a:cxn>
                <a:cxn ang="0">
                  <a:pos x="5" y="3"/>
                </a:cxn>
                <a:cxn ang="0">
                  <a:pos x="2" y="7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1" y="21"/>
                </a:cxn>
                <a:cxn ang="0">
                  <a:pos x="2" y="25"/>
                </a:cxn>
                <a:cxn ang="0">
                  <a:pos x="5" y="27"/>
                </a:cxn>
              </a:cxnLst>
              <a:rect l="0" t="0" r="r" b="b"/>
              <a:pathLst>
                <a:path w="16" h="27">
                  <a:moveTo>
                    <a:pt x="5" y="27"/>
                  </a:moveTo>
                  <a:lnTo>
                    <a:pt x="8" y="26"/>
                  </a:lnTo>
                  <a:lnTo>
                    <a:pt x="11" y="24"/>
                  </a:lnTo>
                  <a:lnTo>
                    <a:pt x="13" y="20"/>
                  </a:lnTo>
                  <a:lnTo>
                    <a:pt x="16" y="15"/>
                  </a:lnTo>
                  <a:lnTo>
                    <a:pt x="16" y="10"/>
                  </a:lnTo>
                  <a:lnTo>
                    <a:pt x="16" y="5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2" y="25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48"/>
            <p:cNvSpPr>
              <a:spLocks/>
            </p:cNvSpPr>
            <p:nvPr/>
          </p:nvSpPr>
          <p:spPr bwMode="auto">
            <a:xfrm>
              <a:off x="8153401" y="2708276"/>
              <a:ext cx="25400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8" y="26"/>
                </a:cxn>
                <a:cxn ang="0">
                  <a:pos x="11" y="24"/>
                </a:cxn>
                <a:cxn ang="0">
                  <a:pos x="14" y="20"/>
                </a:cxn>
                <a:cxn ang="0">
                  <a:pos x="15" y="15"/>
                </a:cxn>
                <a:cxn ang="0">
                  <a:pos x="16" y="10"/>
                </a:cxn>
                <a:cxn ang="0">
                  <a:pos x="15" y="5"/>
                </a:cxn>
                <a:cxn ang="0">
                  <a:pos x="14" y="1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1" y="6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0" y="21"/>
                </a:cxn>
                <a:cxn ang="0">
                  <a:pos x="3" y="25"/>
                </a:cxn>
                <a:cxn ang="0">
                  <a:pos x="5" y="26"/>
                </a:cxn>
              </a:cxnLst>
              <a:rect l="0" t="0" r="r" b="b"/>
              <a:pathLst>
                <a:path w="16" h="26">
                  <a:moveTo>
                    <a:pt x="5" y="26"/>
                  </a:moveTo>
                  <a:lnTo>
                    <a:pt x="8" y="26"/>
                  </a:lnTo>
                  <a:lnTo>
                    <a:pt x="11" y="24"/>
                  </a:lnTo>
                  <a:lnTo>
                    <a:pt x="14" y="20"/>
                  </a:lnTo>
                  <a:lnTo>
                    <a:pt x="15" y="15"/>
                  </a:lnTo>
                  <a:lnTo>
                    <a:pt x="16" y="10"/>
                  </a:lnTo>
                  <a:lnTo>
                    <a:pt x="15" y="5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1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49"/>
            <p:cNvSpPr>
              <a:spLocks/>
            </p:cNvSpPr>
            <p:nvPr/>
          </p:nvSpPr>
          <p:spPr bwMode="auto">
            <a:xfrm>
              <a:off x="8197851" y="2719388"/>
              <a:ext cx="25400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7" y="27"/>
                </a:cxn>
                <a:cxn ang="0">
                  <a:pos x="11" y="24"/>
                </a:cxn>
                <a:cxn ang="0">
                  <a:pos x="14" y="21"/>
                </a:cxn>
                <a:cxn ang="0">
                  <a:pos x="15" y="16"/>
                </a:cxn>
                <a:cxn ang="0">
                  <a:pos x="16" y="11"/>
                </a:cxn>
                <a:cxn ang="0">
                  <a:pos x="15" y="5"/>
                </a:cxn>
                <a:cxn ang="0">
                  <a:pos x="14" y="2"/>
                </a:cxn>
                <a:cxn ang="0">
                  <a:pos x="11" y="0"/>
                </a:cxn>
                <a:cxn ang="0">
                  <a:pos x="7" y="2"/>
                </a:cxn>
                <a:cxn ang="0">
                  <a:pos x="4" y="4"/>
                </a:cxn>
                <a:cxn ang="0">
                  <a:pos x="1" y="7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0" y="22"/>
                </a:cxn>
                <a:cxn ang="0">
                  <a:pos x="2" y="26"/>
                </a:cxn>
                <a:cxn ang="0">
                  <a:pos x="5" y="27"/>
                </a:cxn>
              </a:cxnLst>
              <a:rect l="0" t="0" r="r" b="b"/>
              <a:pathLst>
                <a:path w="16" h="27">
                  <a:moveTo>
                    <a:pt x="5" y="27"/>
                  </a:moveTo>
                  <a:lnTo>
                    <a:pt x="7" y="27"/>
                  </a:lnTo>
                  <a:lnTo>
                    <a:pt x="11" y="24"/>
                  </a:lnTo>
                  <a:lnTo>
                    <a:pt x="14" y="21"/>
                  </a:lnTo>
                  <a:lnTo>
                    <a:pt x="15" y="16"/>
                  </a:lnTo>
                  <a:lnTo>
                    <a:pt x="16" y="11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4" y="4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2" y="26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50"/>
            <p:cNvSpPr>
              <a:spLocks/>
            </p:cNvSpPr>
            <p:nvPr/>
          </p:nvSpPr>
          <p:spPr bwMode="auto">
            <a:xfrm>
              <a:off x="8089901" y="2768601"/>
              <a:ext cx="25400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9" y="26"/>
                </a:cxn>
                <a:cxn ang="0">
                  <a:pos x="12" y="24"/>
                </a:cxn>
                <a:cxn ang="0">
                  <a:pos x="15" y="20"/>
                </a:cxn>
                <a:cxn ang="0">
                  <a:pos x="16" y="15"/>
                </a:cxn>
                <a:cxn ang="0">
                  <a:pos x="16" y="10"/>
                </a:cxn>
                <a:cxn ang="0">
                  <a:pos x="16" y="5"/>
                </a:cxn>
                <a:cxn ang="0">
                  <a:pos x="14" y="1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2" y="6"/>
                </a:cxn>
                <a:cxn ang="0">
                  <a:pos x="1" y="11"/>
                </a:cxn>
                <a:cxn ang="0">
                  <a:pos x="0" y="16"/>
                </a:cxn>
                <a:cxn ang="0">
                  <a:pos x="1" y="21"/>
                </a:cxn>
                <a:cxn ang="0">
                  <a:pos x="2" y="25"/>
                </a:cxn>
                <a:cxn ang="0">
                  <a:pos x="5" y="26"/>
                </a:cxn>
              </a:cxnLst>
              <a:rect l="0" t="0" r="r" b="b"/>
              <a:pathLst>
                <a:path w="16" h="26">
                  <a:moveTo>
                    <a:pt x="5" y="26"/>
                  </a:moveTo>
                  <a:lnTo>
                    <a:pt x="9" y="26"/>
                  </a:lnTo>
                  <a:lnTo>
                    <a:pt x="12" y="24"/>
                  </a:lnTo>
                  <a:lnTo>
                    <a:pt x="15" y="20"/>
                  </a:lnTo>
                  <a:lnTo>
                    <a:pt x="16" y="15"/>
                  </a:lnTo>
                  <a:lnTo>
                    <a:pt x="16" y="10"/>
                  </a:lnTo>
                  <a:lnTo>
                    <a:pt x="16" y="5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2" y="6"/>
                  </a:lnTo>
                  <a:lnTo>
                    <a:pt x="1" y="11"/>
                  </a:lnTo>
                  <a:lnTo>
                    <a:pt x="0" y="16"/>
                  </a:lnTo>
                  <a:lnTo>
                    <a:pt x="1" y="21"/>
                  </a:lnTo>
                  <a:lnTo>
                    <a:pt x="2" y="25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51"/>
            <p:cNvSpPr>
              <a:spLocks/>
            </p:cNvSpPr>
            <p:nvPr/>
          </p:nvSpPr>
          <p:spPr bwMode="auto">
            <a:xfrm>
              <a:off x="8131176" y="2776538"/>
              <a:ext cx="26988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8" y="26"/>
                </a:cxn>
                <a:cxn ang="0">
                  <a:pos x="12" y="24"/>
                </a:cxn>
                <a:cxn ang="0">
                  <a:pos x="14" y="20"/>
                </a:cxn>
                <a:cxn ang="0">
                  <a:pos x="17" y="15"/>
                </a:cxn>
                <a:cxn ang="0">
                  <a:pos x="17" y="10"/>
                </a:cxn>
                <a:cxn ang="0">
                  <a:pos x="17" y="5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5" y="2"/>
                </a:cxn>
                <a:cxn ang="0">
                  <a:pos x="3" y="6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1" y="21"/>
                </a:cxn>
                <a:cxn ang="0">
                  <a:pos x="3" y="25"/>
                </a:cxn>
                <a:cxn ang="0">
                  <a:pos x="5" y="26"/>
                </a:cxn>
              </a:cxnLst>
              <a:rect l="0" t="0" r="r" b="b"/>
              <a:pathLst>
                <a:path w="17" h="26">
                  <a:moveTo>
                    <a:pt x="5" y="26"/>
                  </a:moveTo>
                  <a:lnTo>
                    <a:pt x="8" y="26"/>
                  </a:lnTo>
                  <a:lnTo>
                    <a:pt x="12" y="24"/>
                  </a:lnTo>
                  <a:lnTo>
                    <a:pt x="14" y="20"/>
                  </a:lnTo>
                  <a:lnTo>
                    <a:pt x="17" y="15"/>
                  </a:lnTo>
                  <a:lnTo>
                    <a:pt x="17" y="10"/>
                  </a:lnTo>
                  <a:lnTo>
                    <a:pt x="17" y="5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1" y="21"/>
                  </a:lnTo>
                  <a:lnTo>
                    <a:pt x="3" y="25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52"/>
            <p:cNvSpPr>
              <a:spLocks/>
            </p:cNvSpPr>
            <p:nvPr/>
          </p:nvSpPr>
          <p:spPr bwMode="auto">
            <a:xfrm>
              <a:off x="8175626" y="2790826"/>
              <a:ext cx="25400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8" y="25"/>
                </a:cxn>
                <a:cxn ang="0">
                  <a:pos x="11" y="22"/>
                </a:cxn>
                <a:cxn ang="0">
                  <a:pos x="14" y="19"/>
                </a:cxn>
                <a:cxn ang="0">
                  <a:pos x="16" y="14"/>
                </a:cxn>
                <a:cxn ang="0">
                  <a:pos x="16" y="8"/>
                </a:cxn>
                <a:cxn ang="0">
                  <a:pos x="16" y="5"/>
                </a:cxn>
                <a:cxn ang="0">
                  <a:pos x="14" y="1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2" y="6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1" y="20"/>
                </a:cxn>
                <a:cxn ang="0">
                  <a:pos x="2" y="24"/>
                </a:cxn>
                <a:cxn ang="0">
                  <a:pos x="5" y="26"/>
                </a:cxn>
              </a:cxnLst>
              <a:rect l="0" t="0" r="r" b="b"/>
              <a:pathLst>
                <a:path w="16" h="26">
                  <a:moveTo>
                    <a:pt x="5" y="26"/>
                  </a:moveTo>
                  <a:lnTo>
                    <a:pt x="8" y="25"/>
                  </a:lnTo>
                  <a:lnTo>
                    <a:pt x="11" y="22"/>
                  </a:lnTo>
                  <a:lnTo>
                    <a:pt x="14" y="19"/>
                  </a:lnTo>
                  <a:lnTo>
                    <a:pt x="16" y="14"/>
                  </a:lnTo>
                  <a:lnTo>
                    <a:pt x="16" y="8"/>
                  </a:lnTo>
                  <a:lnTo>
                    <a:pt x="16" y="5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2" y="24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53"/>
            <p:cNvSpPr>
              <a:spLocks/>
            </p:cNvSpPr>
            <p:nvPr/>
          </p:nvSpPr>
          <p:spPr bwMode="auto">
            <a:xfrm>
              <a:off x="8062913" y="2311401"/>
              <a:ext cx="104775" cy="176213"/>
            </a:xfrm>
            <a:custGeom>
              <a:avLst/>
              <a:gdLst/>
              <a:ahLst/>
              <a:cxnLst>
                <a:cxn ang="0">
                  <a:pos x="17" y="110"/>
                </a:cxn>
                <a:cxn ang="0">
                  <a:pos x="23" y="111"/>
                </a:cxn>
                <a:cxn ang="0">
                  <a:pos x="29" y="109"/>
                </a:cxn>
                <a:cxn ang="0">
                  <a:pos x="36" y="106"/>
                </a:cxn>
                <a:cxn ang="0">
                  <a:pos x="42" y="100"/>
                </a:cxn>
                <a:cxn ang="0">
                  <a:pos x="48" y="93"/>
                </a:cxn>
                <a:cxn ang="0">
                  <a:pos x="53" y="85"/>
                </a:cxn>
                <a:cxn ang="0">
                  <a:pos x="58" y="76"/>
                </a:cxn>
                <a:cxn ang="0">
                  <a:pos x="62" y="64"/>
                </a:cxn>
                <a:cxn ang="0">
                  <a:pos x="66" y="43"/>
                </a:cxn>
                <a:cxn ang="0">
                  <a:pos x="66" y="23"/>
                </a:cxn>
                <a:cxn ang="0">
                  <a:pos x="60" y="9"/>
                </a:cxn>
                <a:cxn ang="0">
                  <a:pos x="51" y="1"/>
                </a:cxn>
                <a:cxn ang="0">
                  <a:pos x="44" y="0"/>
                </a:cxn>
                <a:cxn ang="0">
                  <a:pos x="38" y="3"/>
                </a:cxn>
                <a:cxn ang="0">
                  <a:pos x="32" y="5"/>
                </a:cxn>
                <a:cxn ang="0">
                  <a:pos x="26" y="10"/>
                </a:cxn>
                <a:cxn ang="0">
                  <a:pos x="19" y="18"/>
                </a:cxn>
                <a:cxn ang="0">
                  <a:pos x="14" y="27"/>
                </a:cxn>
                <a:cxn ang="0">
                  <a:pos x="9" y="35"/>
                </a:cxn>
                <a:cxn ang="0">
                  <a:pos x="5" y="47"/>
                </a:cxn>
                <a:cxn ang="0">
                  <a:pos x="0" y="68"/>
                </a:cxn>
                <a:cxn ang="0">
                  <a:pos x="2" y="87"/>
                </a:cxn>
                <a:cxn ang="0">
                  <a:pos x="7" y="102"/>
                </a:cxn>
                <a:cxn ang="0">
                  <a:pos x="17" y="110"/>
                </a:cxn>
              </a:cxnLst>
              <a:rect l="0" t="0" r="r" b="b"/>
              <a:pathLst>
                <a:path w="66" h="111">
                  <a:moveTo>
                    <a:pt x="17" y="110"/>
                  </a:moveTo>
                  <a:lnTo>
                    <a:pt x="23" y="111"/>
                  </a:lnTo>
                  <a:lnTo>
                    <a:pt x="29" y="109"/>
                  </a:lnTo>
                  <a:lnTo>
                    <a:pt x="36" y="106"/>
                  </a:lnTo>
                  <a:lnTo>
                    <a:pt x="42" y="100"/>
                  </a:lnTo>
                  <a:lnTo>
                    <a:pt x="48" y="93"/>
                  </a:lnTo>
                  <a:lnTo>
                    <a:pt x="53" y="85"/>
                  </a:lnTo>
                  <a:lnTo>
                    <a:pt x="58" y="76"/>
                  </a:lnTo>
                  <a:lnTo>
                    <a:pt x="62" y="64"/>
                  </a:lnTo>
                  <a:lnTo>
                    <a:pt x="66" y="43"/>
                  </a:lnTo>
                  <a:lnTo>
                    <a:pt x="66" y="23"/>
                  </a:lnTo>
                  <a:lnTo>
                    <a:pt x="60" y="9"/>
                  </a:lnTo>
                  <a:lnTo>
                    <a:pt x="51" y="1"/>
                  </a:lnTo>
                  <a:lnTo>
                    <a:pt x="44" y="0"/>
                  </a:lnTo>
                  <a:lnTo>
                    <a:pt x="38" y="3"/>
                  </a:lnTo>
                  <a:lnTo>
                    <a:pt x="32" y="5"/>
                  </a:lnTo>
                  <a:lnTo>
                    <a:pt x="26" y="10"/>
                  </a:lnTo>
                  <a:lnTo>
                    <a:pt x="19" y="18"/>
                  </a:lnTo>
                  <a:lnTo>
                    <a:pt x="14" y="27"/>
                  </a:lnTo>
                  <a:lnTo>
                    <a:pt x="9" y="35"/>
                  </a:lnTo>
                  <a:lnTo>
                    <a:pt x="5" y="47"/>
                  </a:lnTo>
                  <a:lnTo>
                    <a:pt x="0" y="68"/>
                  </a:lnTo>
                  <a:lnTo>
                    <a:pt x="2" y="87"/>
                  </a:lnTo>
                  <a:lnTo>
                    <a:pt x="7" y="102"/>
                  </a:lnTo>
                  <a:lnTo>
                    <a:pt x="17" y="110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54"/>
            <p:cNvSpPr>
              <a:spLocks/>
            </p:cNvSpPr>
            <p:nvPr/>
          </p:nvSpPr>
          <p:spPr bwMode="auto">
            <a:xfrm>
              <a:off x="7924801" y="2794001"/>
              <a:ext cx="103188" cy="174625"/>
            </a:xfrm>
            <a:custGeom>
              <a:avLst/>
              <a:gdLst/>
              <a:ahLst/>
              <a:cxnLst>
                <a:cxn ang="0">
                  <a:pos x="15" y="110"/>
                </a:cxn>
                <a:cxn ang="0">
                  <a:pos x="22" y="110"/>
                </a:cxn>
                <a:cxn ang="0">
                  <a:pos x="28" y="109"/>
                </a:cxn>
                <a:cxn ang="0">
                  <a:pos x="34" y="105"/>
                </a:cxn>
                <a:cxn ang="0">
                  <a:pos x="41" y="100"/>
                </a:cxn>
                <a:cxn ang="0">
                  <a:pos x="47" y="92"/>
                </a:cxn>
                <a:cxn ang="0">
                  <a:pos x="52" y="85"/>
                </a:cxn>
                <a:cxn ang="0">
                  <a:pos x="57" y="75"/>
                </a:cxn>
                <a:cxn ang="0">
                  <a:pos x="61" y="65"/>
                </a:cxn>
                <a:cxn ang="0">
                  <a:pos x="65" y="42"/>
                </a:cxn>
                <a:cxn ang="0">
                  <a:pos x="65" y="23"/>
                </a:cxn>
                <a:cxn ang="0">
                  <a:pos x="58" y="8"/>
                </a:cxn>
                <a:cxn ang="0">
                  <a:pos x="49" y="0"/>
                </a:cxn>
                <a:cxn ang="0">
                  <a:pos x="43" y="0"/>
                </a:cxn>
                <a:cxn ang="0">
                  <a:pos x="37" y="1"/>
                </a:cxn>
                <a:cxn ang="0">
                  <a:pos x="31" y="5"/>
                </a:cxn>
                <a:cxn ang="0">
                  <a:pos x="24" y="10"/>
                </a:cxn>
                <a:cxn ang="0">
                  <a:pos x="18" y="18"/>
                </a:cxn>
                <a:cxn ang="0">
                  <a:pos x="13" y="27"/>
                </a:cxn>
                <a:cxn ang="0">
                  <a:pos x="8" y="35"/>
                </a:cxn>
                <a:cxn ang="0">
                  <a:pos x="4" y="47"/>
                </a:cxn>
                <a:cxn ang="0">
                  <a:pos x="0" y="68"/>
                </a:cxn>
                <a:cxn ang="0">
                  <a:pos x="0" y="87"/>
                </a:cxn>
                <a:cxn ang="0">
                  <a:pos x="7" y="102"/>
                </a:cxn>
                <a:cxn ang="0">
                  <a:pos x="15" y="110"/>
                </a:cxn>
              </a:cxnLst>
              <a:rect l="0" t="0" r="r" b="b"/>
              <a:pathLst>
                <a:path w="65" h="110">
                  <a:moveTo>
                    <a:pt x="15" y="110"/>
                  </a:moveTo>
                  <a:lnTo>
                    <a:pt x="22" y="110"/>
                  </a:lnTo>
                  <a:lnTo>
                    <a:pt x="28" y="109"/>
                  </a:lnTo>
                  <a:lnTo>
                    <a:pt x="34" y="105"/>
                  </a:lnTo>
                  <a:lnTo>
                    <a:pt x="41" y="100"/>
                  </a:lnTo>
                  <a:lnTo>
                    <a:pt x="47" y="92"/>
                  </a:lnTo>
                  <a:lnTo>
                    <a:pt x="52" y="85"/>
                  </a:lnTo>
                  <a:lnTo>
                    <a:pt x="57" y="75"/>
                  </a:lnTo>
                  <a:lnTo>
                    <a:pt x="61" y="65"/>
                  </a:lnTo>
                  <a:lnTo>
                    <a:pt x="65" y="42"/>
                  </a:lnTo>
                  <a:lnTo>
                    <a:pt x="65" y="23"/>
                  </a:lnTo>
                  <a:lnTo>
                    <a:pt x="58" y="8"/>
                  </a:lnTo>
                  <a:lnTo>
                    <a:pt x="49" y="0"/>
                  </a:lnTo>
                  <a:lnTo>
                    <a:pt x="43" y="0"/>
                  </a:lnTo>
                  <a:lnTo>
                    <a:pt x="37" y="1"/>
                  </a:lnTo>
                  <a:lnTo>
                    <a:pt x="31" y="5"/>
                  </a:lnTo>
                  <a:lnTo>
                    <a:pt x="24" y="10"/>
                  </a:lnTo>
                  <a:lnTo>
                    <a:pt x="18" y="18"/>
                  </a:lnTo>
                  <a:lnTo>
                    <a:pt x="13" y="27"/>
                  </a:lnTo>
                  <a:lnTo>
                    <a:pt x="8" y="35"/>
                  </a:lnTo>
                  <a:lnTo>
                    <a:pt x="4" y="47"/>
                  </a:lnTo>
                  <a:lnTo>
                    <a:pt x="0" y="68"/>
                  </a:lnTo>
                  <a:lnTo>
                    <a:pt x="0" y="87"/>
                  </a:lnTo>
                  <a:lnTo>
                    <a:pt x="7" y="102"/>
                  </a:lnTo>
                  <a:lnTo>
                    <a:pt x="15" y="110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877" name="Straight Arrow Connector 876"/>
          <p:cNvCxnSpPr/>
          <p:nvPr/>
        </p:nvCxnSpPr>
        <p:spPr>
          <a:xfrm>
            <a:off x="1118795" y="4260028"/>
            <a:ext cx="2000922" cy="15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3" name="Straight Arrow Connector 882"/>
          <p:cNvCxnSpPr/>
          <p:nvPr/>
        </p:nvCxnSpPr>
        <p:spPr>
          <a:xfrm rot="10800000" flipV="1">
            <a:off x="5802090" y="3948056"/>
            <a:ext cx="1878870" cy="346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6088572" y="3657599"/>
            <a:ext cx="14848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GET( </a:t>
            </a:r>
            <a:r>
              <a:rPr lang="en-US" sz="1100" b="1" dirty="0" smtClean="0">
                <a:cs typeface="Courier New" pitchFamily="49" charset="0"/>
              </a:rPr>
              <a:t>sip://alice@foo</a:t>
            </a:r>
            <a:r>
              <a:rPr lang="en-US" sz="1100" b="1" dirty="0" smtClean="0"/>
              <a:t> )</a:t>
            </a:r>
            <a:endParaRPr lang="en-US" sz="1100" b="1" dirty="0"/>
          </a:p>
        </p:txBody>
      </p:sp>
      <p:sp>
        <p:nvSpPr>
          <p:cNvPr id="457" name="12-Point Star 456"/>
          <p:cNvSpPr/>
          <p:nvPr/>
        </p:nvSpPr>
        <p:spPr>
          <a:xfrm>
            <a:off x="4020464" y="6337482"/>
            <a:ext cx="314516" cy="314516"/>
          </a:xfrm>
          <a:prstGeom prst="star12">
            <a:avLst>
              <a:gd name="adj" fmla="val 42964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TextBox 454"/>
          <p:cNvSpPr txBox="1"/>
          <p:nvPr/>
        </p:nvSpPr>
        <p:spPr>
          <a:xfrm>
            <a:off x="903643" y="3985708"/>
            <a:ext cx="22366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/>
              <a:t>PUT( </a:t>
            </a:r>
            <a:r>
              <a:rPr lang="en-US" sz="1100" b="1" dirty="0" smtClean="0">
                <a:cs typeface="Courier New" pitchFamily="49" charset="0"/>
              </a:rPr>
              <a:t>sip://alice@foo</a:t>
            </a:r>
            <a:r>
              <a:rPr lang="en-US" sz="1100" b="1" dirty="0" smtClean="0"/>
              <a:t>, </a:t>
            </a:r>
            <a:r>
              <a:rPr lang="en-US" sz="1100" b="1" dirty="0" smtClean="0">
                <a:cs typeface="Courier New" pitchFamily="49" charset="0"/>
              </a:rPr>
              <a:t>18.26.4.9</a:t>
            </a:r>
            <a:r>
              <a:rPr lang="en-US" sz="1100" b="1" dirty="0" smtClean="0"/>
              <a:t> )</a:t>
            </a:r>
            <a:endParaRPr lang="en-US" sz="1100" b="1" dirty="0"/>
          </a:p>
        </p:txBody>
      </p:sp>
      <p:grpSp>
        <p:nvGrpSpPr>
          <p:cNvPr id="460" name="Group 459"/>
          <p:cNvGrpSpPr/>
          <p:nvPr/>
        </p:nvGrpSpPr>
        <p:grpSpPr>
          <a:xfrm>
            <a:off x="4488466" y="3431690"/>
            <a:ext cx="167068" cy="3197086"/>
            <a:chOff x="4476488" y="3100164"/>
            <a:chExt cx="191024" cy="3655535"/>
          </a:xfrm>
        </p:grpSpPr>
        <p:sp>
          <p:nvSpPr>
            <p:cNvPr id="461" name="Oval 460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Oval 461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3" name="Group 462"/>
          <p:cNvGrpSpPr/>
          <p:nvPr/>
        </p:nvGrpSpPr>
        <p:grpSpPr>
          <a:xfrm rot="18000000">
            <a:off x="4488466" y="3431690"/>
            <a:ext cx="167068" cy="3197086"/>
            <a:chOff x="4476488" y="3100164"/>
            <a:chExt cx="191024" cy="3655535"/>
          </a:xfrm>
        </p:grpSpPr>
        <p:sp>
          <p:nvSpPr>
            <p:cNvPr id="464" name="Oval 463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6" name="Group 465"/>
          <p:cNvGrpSpPr/>
          <p:nvPr/>
        </p:nvGrpSpPr>
        <p:grpSpPr>
          <a:xfrm rot="19800000">
            <a:off x="4488466" y="3431690"/>
            <a:ext cx="167068" cy="3197086"/>
            <a:chOff x="4476488" y="3100164"/>
            <a:chExt cx="191024" cy="3655535"/>
          </a:xfrm>
        </p:grpSpPr>
        <p:sp>
          <p:nvSpPr>
            <p:cNvPr id="467" name="Oval 466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Oval 467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9" name="Group 468"/>
          <p:cNvGrpSpPr/>
          <p:nvPr/>
        </p:nvGrpSpPr>
        <p:grpSpPr>
          <a:xfrm rot="15300000">
            <a:off x="4488466" y="3431690"/>
            <a:ext cx="167068" cy="3197086"/>
            <a:chOff x="4476488" y="3100164"/>
            <a:chExt cx="191024" cy="3655535"/>
          </a:xfrm>
        </p:grpSpPr>
        <p:sp>
          <p:nvSpPr>
            <p:cNvPr id="470" name="Oval 469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2" name="Group 471"/>
          <p:cNvGrpSpPr/>
          <p:nvPr/>
        </p:nvGrpSpPr>
        <p:grpSpPr>
          <a:xfrm rot="11700000">
            <a:off x="4488466" y="3431690"/>
            <a:ext cx="167068" cy="3197086"/>
            <a:chOff x="4476488" y="3100164"/>
            <a:chExt cx="191024" cy="3655535"/>
          </a:xfrm>
        </p:grpSpPr>
        <p:sp>
          <p:nvSpPr>
            <p:cNvPr id="473" name="Oval 472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Oval 473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5" name="Group 474"/>
          <p:cNvGrpSpPr/>
          <p:nvPr/>
        </p:nvGrpSpPr>
        <p:grpSpPr>
          <a:xfrm rot="9000000">
            <a:off x="4488466" y="3431690"/>
            <a:ext cx="167068" cy="3197086"/>
            <a:chOff x="4476488" y="3100164"/>
            <a:chExt cx="191024" cy="3655535"/>
          </a:xfrm>
        </p:grpSpPr>
        <p:sp>
          <p:nvSpPr>
            <p:cNvPr id="476" name="Oval 475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8" name="Group 477"/>
          <p:cNvGrpSpPr/>
          <p:nvPr/>
        </p:nvGrpSpPr>
        <p:grpSpPr>
          <a:xfrm rot="6300000">
            <a:off x="4488466" y="3431690"/>
            <a:ext cx="167068" cy="3197086"/>
            <a:chOff x="4476488" y="3100164"/>
            <a:chExt cx="191024" cy="3655535"/>
          </a:xfrm>
        </p:grpSpPr>
        <p:sp>
          <p:nvSpPr>
            <p:cNvPr id="479" name="Oval 478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Oval 479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1" name="Group 480"/>
          <p:cNvGrpSpPr/>
          <p:nvPr/>
        </p:nvGrpSpPr>
        <p:grpSpPr>
          <a:xfrm rot="5400000">
            <a:off x="4488466" y="3431690"/>
            <a:ext cx="167068" cy="3197086"/>
            <a:chOff x="4476488" y="3100164"/>
            <a:chExt cx="191024" cy="3655535"/>
          </a:xfrm>
        </p:grpSpPr>
        <p:sp>
          <p:nvSpPr>
            <p:cNvPr id="482" name="Oval 481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4" name="Group 483"/>
          <p:cNvGrpSpPr/>
          <p:nvPr/>
        </p:nvGrpSpPr>
        <p:grpSpPr>
          <a:xfrm rot="2700000">
            <a:off x="4488466" y="3431690"/>
            <a:ext cx="167068" cy="3197086"/>
            <a:chOff x="4476488" y="3100164"/>
            <a:chExt cx="191024" cy="3655535"/>
          </a:xfrm>
        </p:grpSpPr>
        <p:sp>
          <p:nvSpPr>
            <p:cNvPr id="485" name="Oval 484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Oval 485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79" name="Straight Arrow Connector 878"/>
          <p:cNvCxnSpPr/>
          <p:nvPr/>
        </p:nvCxnSpPr>
        <p:spPr>
          <a:xfrm>
            <a:off x="3410174" y="4292300"/>
            <a:ext cx="2515613" cy="109316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2" name="Group 253"/>
          <p:cNvGrpSpPr/>
          <p:nvPr/>
        </p:nvGrpSpPr>
        <p:grpSpPr>
          <a:xfrm>
            <a:off x="7770263" y="3693805"/>
            <a:ext cx="270074" cy="444166"/>
            <a:chOff x="7691438" y="1973263"/>
            <a:chExt cx="647701" cy="1065213"/>
          </a:xfrm>
        </p:grpSpPr>
        <p:sp>
          <p:nvSpPr>
            <p:cNvPr id="503" name="Freeform 94"/>
            <p:cNvSpPr>
              <a:spLocks/>
            </p:cNvSpPr>
            <p:nvPr/>
          </p:nvSpPr>
          <p:spPr bwMode="auto">
            <a:xfrm>
              <a:off x="7696201" y="2579688"/>
              <a:ext cx="127000" cy="69850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0" y="13"/>
                </a:cxn>
                <a:cxn ang="0">
                  <a:pos x="72" y="44"/>
                </a:cxn>
                <a:cxn ang="0">
                  <a:pos x="74" y="33"/>
                </a:cxn>
                <a:cxn ang="0">
                  <a:pos x="75" y="22"/>
                </a:cxn>
                <a:cxn ang="0">
                  <a:pos x="77" y="10"/>
                </a:cxn>
                <a:cxn ang="0">
                  <a:pos x="80" y="0"/>
                </a:cxn>
              </a:cxnLst>
              <a:rect l="0" t="0" r="r" b="b"/>
              <a:pathLst>
                <a:path w="80" h="44">
                  <a:moveTo>
                    <a:pt x="80" y="0"/>
                  </a:moveTo>
                  <a:lnTo>
                    <a:pt x="0" y="13"/>
                  </a:lnTo>
                  <a:lnTo>
                    <a:pt x="72" y="44"/>
                  </a:lnTo>
                  <a:lnTo>
                    <a:pt x="74" y="33"/>
                  </a:lnTo>
                  <a:lnTo>
                    <a:pt x="75" y="22"/>
                  </a:lnTo>
                  <a:lnTo>
                    <a:pt x="77" y="1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4" name="Freeform 95"/>
            <p:cNvSpPr>
              <a:spLocks/>
            </p:cNvSpPr>
            <p:nvPr/>
          </p:nvSpPr>
          <p:spPr bwMode="auto">
            <a:xfrm>
              <a:off x="7691438" y="2708276"/>
              <a:ext cx="114300" cy="68263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0" y="26"/>
                </a:cxn>
                <a:cxn ang="0">
                  <a:pos x="72" y="43"/>
                </a:cxn>
                <a:cxn ang="0">
                  <a:pos x="72" y="33"/>
                </a:cxn>
                <a:cxn ang="0">
                  <a:pos x="72" y="21"/>
                </a:cxn>
                <a:cxn ang="0">
                  <a:pos x="72" y="11"/>
                </a:cxn>
                <a:cxn ang="0">
                  <a:pos x="72" y="0"/>
                </a:cxn>
              </a:cxnLst>
              <a:rect l="0" t="0" r="r" b="b"/>
              <a:pathLst>
                <a:path w="72" h="43">
                  <a:moveTo>
                    <a:pt x="72" y="0"/>
                  </a:moveTo>
                  <a:lnTo>
                    <a:pt x="0" y="26"/>
                  </a:lnTo>
                  <a:lnTo>
                    <a:pt x="72" y="43"/>
                  </a:lnTo>
                  <a:lnTo>
                    <a:pt x="72" y="33"/>
                  </a:lnTo>
                  <a:lnTo>
                    <a:pt x="72" y="21"/>
                  </a:lnTo>
                  <a:lnTo>
                    <a:pt x="72" y="1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" name="Freeform 96"/>
            <p:cNvSpPr>
              <a:spLocks/>
            </p:cNvSpPr>
            <p:nvPr/>
          </p:nvSpPr>
          <p:spPr bwMode="auto">
            <a:xfrm>
              <a:off x="7729538" y="2446338"/>
              <a:ext cx="131763" cy="71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45"/>
                </a:cxn>
                <a:cxn ang="0">
                  <a:pos x="70" y="34"/>
                </a:cxn>
                <a:cxn ang="0">
                  <a:pos x="74" y="22"/>
                </a:cxn>
                <a:cxn ang="0">
                  <a:pos x="78" y="11"/>
                </a:cxn>
                <a:cxn ang="0">
                  <a:pos x="83" y="1"/>
                </a:cxn>
                <a:cxn ang="0">
                  <a:pos x="0" y="0"/>
                </a:cxn>
              </a:cxnLst>
              <a:rect l="0" t="0" r="r" b="b"/>
              <a:pathLst>
                <a:path w="83" h="45">
                  <a:moveTo>
                    <a:pt x="0" y="0"/>
                  </a:moveTo>
                  <a:lnTo>
                    <a:pt x="68" y="45"/>
                  </a:lnTo>
                  <a:lnTo>
                    <a:pt x="70" y="34"/>
                  </a:lnTo>
                  <a:lnTo>
                    <a:pt x="74" y="22"/>
                  </a:lnTo>
                  <a:lnTo>
                    <a:pt x="78" y="11"/>
                  </a:lnTo>
                  <a:lnTo>
                    <a:pt x="8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6" name="Freeform 97"/>
            <p:cNvSpPr>
              <a:spLocks/>
            </p:cNvSpPr>
            <p:nvPr/>
          </p:nvSpPr>
          <p:spPr bwMode="auto">
            <a:xfrm>
              <a:off x="7788276" y="2311401"/>
              <a:ext cx="134938" cy="92075"/>
            </a:xfrm>
            <a:custGeom>
              <a:avLst/>
              <a:gdLst/>
              <a:ahLst/>
              <a:cxnLst>
                <a:cxn ang="0">
                  <a:pos x="85" y="16"/>
                </a:cxn>
                <a:cxn ang="0">
                  <a:pos x="0" y="0"/>
                </a:cxn>
                <a:cxn ang="0">
                  <a:pos x="62" y="58"/>
                </a:cxn>
                <a:cxn ang="0">
                  <a:pos x="67" y="48"/>
                </a:cxn>
                <a:cxn ang="0">
                  <a:pos x="72" y="37"/>
                </a:cxn>
                <a:cxn ang="0">
                  <a:pos x="79" y="27"/>
                </a:cxn>
                <a:cxn ang="0">
                  <a:pos x="85" y="16"/>
                </a:cxn>
              </a:cxnLst>
              <a:rect l="0" t="0" r="r" b="b"/>
              <a:pathLst>
                <a:path w="85" h="58">
                  <a:moveTo>
                    <a:pt x="85" y="16"/>
                  </a:moveTo>
                  <a:lnTo>
                    <a:pt x="0" y="0"/>
                  </a:lnTo>
                  <a:lnTo>
                    <a:pt x="62" y="58"/>
                  </a:lnTo>
                  <a:lnTo>
                    <a:pt x="67" y="48"/>
                  </a:lnTo>
                  <a:lnTo>
                    <a:pt x="72" y="37"/>
                  </a:lnTo>
                  <a:lnTo>
                    <a:pt x="79" y="27"/>
                  </a:lnTo>
                  <a:lnTo>
                    <a:pt x="85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7" name="Freeform 139"/>
            <p:cNvSpPr>
              <a:spLocks/>
            </p:cNvSpPr>
            <p:nvPr/>
          </p:nvSpPr>
          <p:spPr bwMode="auto">
            <a:xfrm>
              <a:off x="7864476" y="2244726"/>
              <a:ext cx="474663" cy="793750"/>
            </a:xfrm>
            <a:custGeom>
              <a:avLst/>
              <a:gdLst/>
              <a:ahLst/>
              <a:cxnLst>
                <a:cxn ang="0">
                  <a:pos x="272" y="77"/>
                </a:cxn>
                <a:cxn ang="0">
                  <a:pos x="254" y="52"/>
                </a:cxn>
                <a:cxn ang="0">
                  <a:pos x="233" y="29"/>
                </a:cxn>
                <a:cxn ang="0">
                  <a:pos x="209" y="12"/>
                </a:cxn>
                <a:cxn ang="0">
                  <a:pos x="193" y="4"/>
                </a:cxn>
                <a:cxn ang="0">
                  <a:pos x="187" y="2"/>
                </a:cxn>
                <a:cxn ang="0">
                  <a:pos x="172" y="0"/>
                </a:cxn>
                <a:cxn ang="0">
                  <a:pos x="148" y="8"/>
                </a:cxn>
                <a:cxn ang="0">
                  <a:pos x="124" y="28"/>
                </a:cxn>
                <a:cxn ang="0">
                  <a:pos x="105" y="58"/>
                </a:cxn>
                <a:cxn ang="0">
                  <a:pos x="95" y="96"/>
                </a:cxn>
                <a:cxn ang="0">
                  <a:pos x="94" y="133"/>
                </a:cxn>
                <a:cxn ang="0">
                  <a:pos x="101" y="162"/>
                </a:cxn>
                <a:cxn ang="0">
                  <a:pos x="118" y="183"/>
                </a:cxn>
                <a:cxn ang="0">
                  <a:pos x="138" y="190"/>
                </a:cxn>
                <a:cxn ang="0">
                  <a:pos x="154" y="187"/>
                </a:cxn>
                <a:cxn ang="0">
                  <a:pos x="163" y="197"/>
                </a:cxn>
                <a:cxn ang="0">
                  <a:pos x="161" y="230"/>
                </a:cxn>
                <a:cxn ang="0">
                  <a:pos x="151" y="265"/>
                </a:cxn>
                <a:cxn ang="0">
                  <a:pos x="129" y="303"/>
                </a:cxn>
                <a:cxn ang="0">
                  <a:pos x="110" y="316"/>
                </a:cxn>
                <a:cxn ang="0">
                  <a:pos x="99" y="308"/>
                </a:cxn>
                <a:cxn ang="0">
                  <a:pos x="81" y="304"/>
                </a:cxn>
                <a:cxn ang="0">
                  <a:pos x="56" y="312"/>
                </a:cxn>
                <a:cxn ang="0">
                  <a:pos x="33" y="334"/>
                </a:cxn>
                <a:cxn ang="0">
                  <a:pos x="14" y="364"/>
                </a:cxn>
                <a:cxn ang="0">
                  <a:pos x="3" y="400"/>
                </a:cxn>
                <a:cxn ang="0">
                  <a:pos x="0" y="434"/>
                </a:cxn>
                <a:cxn ang="0">
                  <a:pos x="8" y="464"/>
                </a:cxn>
                <a:cxn ang="0">
                  <a:pos x="22" y="485"/>
                </a:cxn>
                <a:cxn ang="0">
                  <a:pos x="46" y="496"/>
                </a:cxn>
                <a:cxn ang="0">
                  <a:pos x="74" y="500"/>
                </a:cxn>
                <a:cxn ang="0">
                  <a:pos x="105" y="495"/>
                </a:cxn>
                <a:cxn ang="0">
                  <a:pos x="144" y="480"/>
                </a:cxn>
                <a:cxn ang="0">
                  <a:pos x="186" y="455"/>
                </a:cxn>
                <a:cxn ang="0">
                  <a:pos x="222" y="421"/>
                </a:cxn>
                <a:cxn ang="0">
                  <a:pos x="253" y="376"/>
                </a:cxn>
                <a:cxn ang="0">
                  <a:pos x="277" y="326"/>
                </a:cxn>
                <a:cxn ang="0">
                  <a:pos x="297" y="245"/>
                </a:cxn>
                <a:cxn ang="0">
                  <a:pos x="294" y="139"/>
                </a:cxn>
              </a:cxnLst>
              <a:rect l="0" t="0" r="r" b="b"/>
              <a:pathLst>
                <a:path w="299" h="500">
                  <a:moveTo>
                    <a:pt x="279" y="92"/>
                  </a:moveTo>
                  <a:lnTo>
                    <a:pt x="272" y="77"/>
                  </a:lnTo>
                  <a:lnTo>
                    <a:pt x="263" y="65"/>
                  </a:lnTo>
                  <a:lnTo>
                    <a:pt x="254" y="52"/>
                  </a:lnTo>
                  <a:lnTo>
                    <a:pt x="244" y="39"/>
                  </a:lnTo>
                  <a:lnTo>
                    <a:pt x="233" y="29"/>
                  </a:lnTo>
                  <a:lnTo>
                    <a:pt x="221" y="21"/>
                  </a:lnTo>
                  <a:lnTo>
                    <a:pt x="209" y="12"/>
                  </a:lnTo>
                  <a:lnTo>
                    <a:pt x="196" y="5"/>
                  </a:lnTo>
                  <a:lnTo>
                    <a:pt x="193" y="4"/>
                  </a:lnTo>
                  <a:lnTo>
                    <a:pt x="191" y="3"/>
                  </a:lnTo>
                  <a:lnTo>
                    <a:pt x="187" y="2"/>
                  </a:lnTo>
                  <a:lnTo>
                    <a:pt x="185" y="2"/>
                  </a:lnTo>
                  <a:lnTo>
                    <a:pt x="172" y="0"/>
                  </a:lnTo>
                  <a:lnTo>
                    <a:pt x="161" y="2"/>
                  </a:lnTo>
                  <a:lnTo>
                    <a:pt x="148" y="8"/>
                  </a:lnTo>
                  <a:lnTo>
                    <a:pt x="135" y="17"/>
                  </a:lnTo>
                  <a:lnTo>
                    <a:pt x="124" y="28"/>
                  </a:lnTo>
                  <a:lnTo>
                    <a:pt x="114" y="42"/>
                  </a:lnTo>
                  <a:lnTo>
                    <a:pt x="105" y="58"/>
                  </a:lnTo>
                  <a:lnTo>
                    <a:pt x="99" y="77"/>
                  </a:lnTo>
                  <a:lnTo>
                    <a:pt x="95" y="96"/>
                  </a:lnTo>
                  <a:lnTo>
                    <a:pt x="93" y="115"/>
                  </a:lnTo>
                  <a:lnTo>
                    <a:pt x="94" y="133"/>
                  </a:lnTo>
                  <a:lnTo>
                    <a:pt x="96" y="148"/>
                  </a:lnTo>
                  <a:lnTo>
                    <a:pt x="101" y="162"/>
                  </a:lnTo>
                  <a:lnTo>
                    <a:pt x="109" y="175"/>
                  </a:lnTo>
                  <a:lnTo>
                    <a:pt x="118" y="183"/>
                  </a:lnTo>
                  <a:lnTo>
                    <a:pt x="129" y="188"/>
                  </a:lnTo>
                  <a:lnTo>
                    <a:pt x="138" y="190"/>
                  </a:lnTo>
                  <a:lnTo>
                    <a:pt x="147" y="190"/>
                  </a:lnTo>
                  <a:lnTo>
                    <a:pt x="154" y="187"/>
                  </a:lnTo>
                  <a:lnTo>
                    <a:pt x="163" y="183"/>
                  </a:lnTo>
                  <a:lnTo>
                    <a:pt x="163" y="197"/>
                  </a:lnTo>
                  <a:lnTo>
                    <a:pt x="163" y="212"/>
                  </a:lnTo>
                  <a:lnTo>
                    <a:pt x="161" y="230"/>
                  </a:lnTo>
                  <a:lnTo>
                    <a:pt x="157" y="248"/>
                  </a:lnTo>
                  <a:lnTo>
                    <a:pt x="151" y="265"/>
                  </a:lnTo>
                  <a:lnTo>
                    <a:pt x="142" y="284"/>
                  </a:lnTo>
                  <a:lnTo>
                    <a:pt x="129" y="303"/>
                  </a:lnTo>
                  <a:lnTo>
                    <a:pt x="114" y="321"/>
                  </a:lnTo>
                  <a:lnTo>
                    <a:pt x="110" y="316"/>
                  </a:lnTo>
                  <a:lnTo>
                    <a:pt x="105" y="311"/>
                  </a:lnTo>
                  <a:lnTo>
                    <a:pt x="99" y="308"/>
                  </a:lnTo>
                  <a:lnTo>
                    <a:pt x="94" y="306"/>
                  </a:lnTo>
                  <a:lnTo>
                    <a:pt x="81" y="304"/>
                  </a:lnTo>
                  <a:lnTo>
                    <a:pt x="69" y="307"/>
                  </a:lnTo>
                  <a:lnTo>
                    <a:pt x="56" y="312"/>
                  </a:lnTo>
                  <a:lnTo>
                    <a:pt x="45" y="321"/>
                  </a:lnTo>
                  <a:lnTo>
                    <a:pt x="33" y="334"/>
                  </a:lnTo>
                  <a:lnTo>
                    <a:pt x="23" y="347"/>
                  </a:lnTo>
                  <a:lnTo>
                    <a:pt x="14" y="364"/>
                  </a:lnTo>
                  <a:lnTo>
                    <a:pt x="8" y="383"/>
                  </a:lnTo>
                  <a:lnTo>
                    <a:pt x="3" y="400"/>
                  </a:lnTo>
                  <a:lnTo>
                    <a:pt x="2" y="418"/>
                  </a:lnTo>
                  <a:lnTo>
                    <a:pt x="0" y="434"/>
                  </a:lnTo>
                  <a:lnTo>
                    <a:pt x="3" y="450"/>
                  </a:lnTo>
                  <a:lnTo>
                    <a:pt x="8" y="464"/>
                  </a:lnTo>
                  <a:lnTo>
                    <a:pt x="14" y="475"/>
                  </a:lnTo>
                  <a:lnTo>
                    <a:pt x="22" y="485"/>
                  </a:lnTo>
                  <a:lnTo>
                    <a:pt x="33" y="491"/>
                  </a:lnTo>
                  <a:lnTo>
                    <a:pt x="46" y="496"/>
                  </a:lnTo>
                  <a:lnTo>
                    <a:pt x="58" y="499"/>
                  </a:lnTo>
                  <a:lnTo>
                    <a:pt x="74" y="500"/>
                  </a:lnTo>
                  <a:lnTo>
                    <a:pt x="89" y="499"/>
                  </a:lnTo>
                  <a:lnTo>
                    <a:pt x="105" y="495"/>
                  </a:lnTo>
                  <a:lnTo>
                    <a:pt x="124" y="489"/>
                  </a:lnTo>
                  <a:lnTo>
                    <a:pt x="144" y="480"/>
                  </a:lnTo>
                  <a:lnTo>
                    <a:pt x="166" y="469"/>
                  </a:lnTo>
                  <a:lnTo>
                    <a:pt x="186" y="455"/>
                  </a:lnTo>
                  <a:lnTo>
                    <a:pt x="205" y="440"/>
                  </a:lnTo>
                  <a:lnTo>
                    <a:pt x="222" y="421"/>
                  </a:lnTo>
                  <a:lnTo>
                    <a:pt x="239" y="399"/>
                  </a:lnTo>
                  <a:lnTo>
                    <a:pt x="253" y="376"/>
                  </a:lnTo>
                  <a:lnTo>
                    <a:pt x="265" y="352"/>
                  </a:lnTo>
                  <a:lnTo>
                    <a:pt x="277" y="326"/>
                  </a:lnTo>
                  <a:lnTo>
                    <a:pt x="286" y="299"/>
                  </a:lnTo>
                  <a:lnTo>
                    <a:pt x="297" y="245"/>
                  </a:lnTo>
                  <a:lnTo>
                    <a:pt x="299" y="191"/>
                  </a:lnTo>
                  <a:lnTo>
                    <a:pt x="294" y="139"/>
                  </a:lnTo>
                  <a:lnTo>
                    <a:pt x="279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8" name="Freeform 140"/>
            <p:cNvSpPr>
              <a:spLocks/>
            </p:cNvSpPr>
            <p:nvPr/>
          </p:nvSpPr>
          <p:spPr bwMode="auto">
            <a:xfrm>
              <a:off x="8178801" y="1973263"/>
              <a:ext cx="120650" cy="392113"/>
            </a:xfrm>
            <a:custGeom>
              <a:avLst/>
              <a:gdLst/>
              <a:ahLst/>
              <a:cxnLst>
                <a:cxn ang="0">
                  <a:pos x="76" y="31"/>
                </a:cxn>
                <a:cxn ang="0">
                  <a:pos x="76" y="20"/>
                </a:cxn>
                <a:cxn ang="0">
                  <a:pos x="71" y="11"/>
                </a:cxn>
                <a:cxn ang="0">
                  <a:pos x="65" y="4"/>
                </a:cxn>
                <a:cxn ang="0">
                  <a:pos x="55" y="0"/>
                </a:cxn>
                <a:cxn ang="0">
                  <a:pos x="43" y="0"/>
                </a:cxn>
                <a:cxn ang="0">
                  <a:pos x="35" y="5"/>
                </a:cxn>
                <a:cxn ang="0">
                  <a:pos x="27" y="11"/>
                </a:cxn>
                <a:cxn ang="0">
                  <a:pos x="23" y="21"/>
                </a:cxn>
                <a:cxn ang="0">
                  <a:pos x="23" y="30"/>
                </a:cxn>
                <a:cxn ang="0">
                  <a:pos x="26" y="38"/>
                </a:cxn>
                <a:cxn ang="0">
                  <a:pos x="29" y="45"/>
                </a:cxn>
                <a:cxn ang="0">
                  <a:pos x="36" y="50"/>
                </a:cxn>
                <a:cxn ang="0">
                  <a:pos x="0" y="243"/>
                </a:cxn>
                <a:cxn ang="0">
                  <a:pos x="18" y="247"/>
                </a:cxn>
                <a:cxn ang="0">
                  <a:pos x="53" y="53"/>
                </a:cxn>
                <a:cxn ang="0">
                  <a:pos x="61" y="50"/>
                </a:cxn>
                <a:cxn ang="0">
                  <a:pos x="69" y="45"/>
                </a:cxn>
                <a:cxn ang="0">
                  <a:pos x="74" y="39"/>
                </a:cxn>
                <a:cxn ang="0">
                  <a:pos x="76" y="31"/>
                </a:cxn>
              </a:cxnLst>
              <a:rect l="0" t="0" r="r" b="b"/>
              <a:pathLst>
                <a:path w="76" h="247">
                  <a:moveTo>
                    <a:pt x="76" y="31"/>
                  </a:moveTo>
                  <a:lnTo>
                    <a:pt x="76" y="20"/>
                  </a:lnTo>
                  <a:lnTo>
                    <a:pt x="71" y="11"/>
                  </a:lnTo>
                  <a:lnTo>
                    <a:pt x="65" y="4"/>
                  </a:lnTo>
                  <a:lnTo>
                    <a:pt x="55" y="0"/>
                  </a:lnTo>
                  <a:lnTo>
                    <a:pt x="43" y="0"/>
                  </a:lnTo>
                  <a:lnTo>
                    <a:pt x="35" y="5"/>
                  </a:lnTo>
                  <a:lnTo>
                    <a:pt x="27" y="11"/>
                  </a:lnTo>
                  <a:lnTo>
                    <a:pt x="23" y="21"/>
                  </a:lnTo>
                  <a:lnTo>
                    <a:pt x="23" y="30"/>
                  </a:lnTo>
                  <a:lnTo>
                    <a:pt x="26" y="38"/>
                  </a:lnTo>
                  <a:lnTo>
                    <a:pt x="29" y="45"/>
                  </a:lnTo>
                  <a:lnTo>
                    <a:pt x="36" y="50"/>
                  </a:lnTo>
                  <a:lnTo>
                    <a:pt x="0" y="243"/>
                  </a:lnTo>
                  <a:lnTo>
                    <a:pt x="18" y="247"/>
                  </a:lnTo>
                  <a:lnTo>
                    <a:pt x="53" y="53"/>
                  </a:lnTo>
                  <a:lnTo>
                    <a:pt x="61" y="50"/>
                  </a:lnTo>
                  <a:lnTo>
                    <a:pt x="69" y="45"/>
                  </a:lnTo>
                  <a:lnTo>
                    <a:pt x="74" y="39"/>
                  </a:lnTo>
                  <a:lnTo>
                    <a:pt x="76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Freeform 141"/>
            <p:cNvSpPr>
              <a:spLocks/>
            </p:cNvSpPr>
            <p:nvPr/>
          </p:nvSpPr>
          <p:spPr bwMode="auto">
            <a:xfrm>
              <a:off x="8153401" y="2557463"/>
              <a:ext cx="25400" cy="44450"/>
            </a:xfrm>
            <a:custGeom>
              <a:avLst/>
              <a:gdLst/>
              <a:ahLst/>
              <a:cxnLst>
                <a:cxn ang="0">
                  <a:pos x="5" y="28"/>
                </a:cxn>
                <a:cxn ang="0">
                  <a:pos x="9" y="27"/>
                </a:cxn>
                <a:cxn ang="0">
                  <a:pos x="13" y="24"/>
                </a:cxn>
                <a:cxn ang="0">
                  <a:pos x="15" y="20"/>
                </a:cxn>
                <a:cxn ang="0">
                  <a:pos x="16" y="15"/>
                </a:cxn>
                <a:cxn ang="0">
                  <a:pos x="16" y="10"/>
                </a:cxn>
                <a:cxn ang="0">
                  <a:pos x="16" y="5"/>
                </a:cxn>
                <a:cxn ang="0">
                  <a:pos x="14" y="3"/>
                </a:cxn>
                <a:cxn ang="0">
                  <a:pos x="11" y="0"/>
                </a:cxn>
                <a:cxn ang="0">
                  <a:pos x="9" y="1"/>
                </a:cxn>
                <a:cxn ang="0">
                  <a:pos x="5" y="4"/>
                </a:cxn>
                <a:cxn ang="0">
                  <a:pos x="3" y="8"/>
                </a:cxn>
                <a:cxn ang="0">
                  <a:pos x="1" y="13"/>
                </a:cxn>
                <a:cxn ang="0">
                  <a:pos x="0" y="18"/>
                </a:cxn>
                <a:cxn ang="0">
                  <a:pos x="1" y="22"/>
                </a:cxn>
                <a:cxn ang="0">
                  <a:pos x="3" y="25"/>
                </a:cxn>
                <a:cxn ang="0">
                  <a:pos x="5" y="28"/>
                </a:cxn>
              </a:cxnLst>
              <a:rect l="0" t="0" r="r" b="b"/>
              <a:pathLst>
                <a:path w="16" h="28">
                  <a:moveTo>
                    <a:pt x="5" y="28"/>
                  </a:moveTo>
                  <a:lnTo>
                    <a:pt x="9" y="27"/>
                  </a:lnTo>
                  <a:lnTo>
                    <a:pt x="13" y="24"/>
                  </a:lnTo>
                  <a:lnTo>
                    <a:pt x="15" y="20"/>
                  </a:lnTo>
                  <a:lnTo>
                    <a:pt x="16" y="15"/>
                  </a:lnTo>
                  <a:lnTo>
                    <a:pt x="16" y="10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1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3" y="8"/>
                  </a:lnTo>
                  <a:lnTo>
                    <a:pt x="1" y="13"/>
                  </a:lnTo>
                  <a:lnTo>
                    <a:pt x="0" y="18"/>
                  </a:lnTo>
                  <a:lnTo>
                    <a:pt x="1" y="22"/>
                  </a:lnTo>
                  <a:lnTo>
                    <a:pt x="3" y="25"/>
                  </a:lnTo>
                  <a:lnTo>
                    <a:pt x="5" y="28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Freeform 142"/>
            <p:cNvSpPr>
              <a:spLocks/>
            </p:cNvSpPr>
            <p:nvPr/>
          </p:nvSpPr>
          <p:spPr bwMode="auto">
            <a:xfrm>
              <a:off x="8196263" y="2568576"/>
              <a:ext cx="25400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7" y="26"/>
                </a:cxn>
                <a:cxn ang="0">
                  <a:pos x="11" y="24"/>
                </a:cxn>
                <a:cxn ang="0">
                  <a:pos x="13" y="20"/>
                </a:cxn>
                <a:cxn ang="0">
                  <a:pos x="15" y="15"/>
                </a:cxn>
                <a:cxn ang="0">
                  <a:pos x="16" y="10"/>
                </a:cxn>
                <a:cxn ang="0">
                  <a:pos x="15" y="5"/>
                </a:cxn>
                <a:cxn ang="0">
                  <a:pos x="13" y="1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3" y="2"/>
                </a:cxn>
                <a:cxn ang="0">
                  <a:pos x="1" y="6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0" y="21"/>
                </a:cxn>
                <a:cxn ang="0">
                  <a:pos x="2" y="25"/>
                </a:cxn>
                <a:cxn ang="0">
                  <a:pos x="5" y="26"/>
                </a:cxn>
              </a:cxnLst>
              <a:rect l="0" t="0" r="r" b="b"/>
              <a:pathLst>
                <a:path w="16" h="26">
                  <a:moveTo>
                    <a:pt x="5" y="26"/>
                  </a:moveTo>
                  <a:lnTo>
                    <a:pt x="7" y="26"/>
                  </a:lnTo>
                  <a:lnTo>
                    <a:pt x="11" y="24"/>
                  </a:lnTo>
                  <a:lnTo>
                    <a:pt x="13" y="20"/>
                  </a:lnTo>
                  <a:lnTo>
                    <a:pt x="15" y="15"/>
                  </a:lnTo>
                  <a:lnTo>
                    <a:pt x="16" y="10"/>
                  </a:lnTo>
                  <a:lnTo>
                    <a:pt x="15" y="5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3" y="2"/>
                  </a:lnTo>
                  <a:lnTo>
                    <a:pt x="1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1" name="Freeform 143"/>
            <p:cNvSpPr>
              <a:spLocks/>
            </p:cNvSpPr>
            <p:nvPr/>
          </p:nvSpPr>
          <p:spPr bwMode="auto">
            <a:xfrm>
              <a:off x="8239126" y="2579688"/>
              <a:ext cx="26988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8" y="27"/>
                </a:cxn>
                <a:cxn ang="0">
                  <a:pos x="12" y="24"/>
                </a:cxn>
                <a:cxn ang="0">
                  <a:pos x="14" y="20"/>
                </a:cxn>
                <a:cxn ang="0">
                  <a:pos x="15" y="15"/>
                </a:cxn>
                <a:cxn ang="0">
                  <a:pos x="17" y="10"/>
                </a:cxn>
                <a:cxn ang="0">
                  <a:pos x="15" y="5"/>
                </a:cxn>
                <a:cxn ang="0">
                  <a:pos x="14" y="3"/>
                </a:cxn>
                <a:cxn ang="0">
                  <a:pos x="12" y="0"/>
                </a:cxn>
                <a:cxn ang="0">
                  <a:pos x="8" y="1"/>
                </a:cxn>
                <a:cxn ang="0">
                  <a:pos x="5" y="4"/>
                </a:cxn>
                <a:cxn ang="0">
                  <a:pos x="3" y="6"/>
                </a:cxn>
                <a:cxn ang="0">
                  <a:pos x="0" y="11"/>
                </a:cxn>
                <a:cxn ang="0">
                  <a:pos x="0" y="17"/>
                </a:cxn>
                <a:cxn ang="0">
                  <a:pos x="0" y="22"/>
                </a:cxn>
                <a:cxn ang="0">
                  <a:pos x="3" y="25"/>
                </a:cxn>
                <a:cxn ang="0">
                  <a:pos x="5" y="27"/>
                </a:cxn>
              </a:cxnLst>
              <a:rect l="0" t="0" r="r" b="b"/>
              <a:pathLst>
                <a:path w="17" h="27">
                  <a:moveTo>
                    <a:pt x="5" y="27"/>
                  </a:moveTo>
                  <a:lnTo>
                    <a:pt x="8" y="27"/>
                  </a:lnTo>
                  <a:lnTo>
                    <a:pt x="12" y="24"/>
                  </a:lnTo>
                  <a:lnTo>
                    <a:pt x="14" y="20"/>
                  </a:lnTo>
                  <a:lnTo>
                    <a:pt x="15" y="15"/>
                  </a:lnTo>
                  <a:lnTo>
                    <a:pt x="17" y="10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2" y="0"/>
                  </a:lnTo>
                  <a:lnTo>
                    <a:pt x="8" y="1"/>
                  </a:lnTo>
                  <a:lnTo>
                    <a:pt x="5" y="4"/>
                  </a:lnTo>
                  <a:lnTo>
                    <a:pt x="3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3" y="25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Freeform 144"/>
            <p:cNvSpPr>
              <a:spLocks/>
            </p:cNvSpPr>
            <p:nvPr/>
          </p:nvSpPr>
          <p:spPr bwMode="auto">
            <a:xfrm>
              <a:off x="8132763" y="2627313"/>
              <a:ext cx="26988" cy="42863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8" y="27"/>
                </a:cxn>
                <a:cxn ang="0">
                  <a:pos x="12" y="24"/>
                </a:cxn>
                <a:cxn ang="0">
                  <a:pos x="14" y="21"/>
                </a:cxn>
                <a:cxn ang="0">
                  <a:pos x="16" y="16"/>
                </a:cxn>
                <a:cxn ang="0">
                  <a:pos x="17" y="10"/>
                </a:cxn>
                <a:cxn ang="0">
                  <a:pos x="16" y="5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4" y="3"/>
                </a:cxn>
                <a:cxn ang="0">
                  <a:pos x="2" y="7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0" y="22"/>
                </a:cxn>
                <a:cxn ang="0">
                  <a:pos x="3" y="26"/>
                </a:cxn>
                <a:cxn ang="0">
                  <a:pos x="6" y="27"/>
                </a:cxn>
              </a:cxnLst>
              <a:rect l="0" t="0" r="r" b="b"/>
              <a:pathLst>
                <a:path w="17" h="27">
                  <a:moveTo>
                    <a:pt x="6" y="27"/>
                  </a:moveTo>
                  <a:lnTo>
                    <a:pt x="8" y="27"/>
                  </a:lnTo>
                  <a:lnTo>
                    <a:pt x="12" y="24"/>
                  </a:lnTo>
                  <a:lnTo>
                    <a:pt x="14" y="21"/>
                  </a:lnTo>
                  <a:lnTo>
                    <a:pt x="16" y="16"/>
                  </a:lnTo>
                  <a:lnTo>
                    <a:pt x="17" y="10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3" y="26"/>
                  </a:lnTo>
                  <a:lnTo>
                    <a:pt x="6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" name="Freeform 145"/>
            <p:cNvSpPr>
              <a:spLocks/>
            </p:cNvSpPr>
            <p:nvPr/>
          </p:nvSpPr>
          <p:spPr bwMode="auto">
            <a:xfrm>
              <a:off x="8174038" y="2635251"/>
              <a:ext cx="25400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9" y="27"/>
                </a:cxn>
                <a:cxn ang="0">
                  <a:pos x="11" y="24"/>
                </a:cxn>
                <a:cxn ang="0">
                  <a:pos x="14" y="21"/>
                </a:cxn>
                <a:cxn ang="0">
                  <a:pos x="16" y="16"/>
                </a:cxn>
                <a:cxn ang="0">
                  <a:pos x="16" y="11"/>
                </a:cxn>
                <a:cxn ang="0">
                  <a:pos x="16" y="5"/>
                </a:cxn>
                <a:cxn ang="0">
                  <a:pos x="14" y="2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5" y="3"/>
                </a:cxn>
                <a:cxn ang="0">
                  <a:pos x="2" y="7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1" y="22"/>
                </a:cxn>
                <a:cxn ang="0">
                  <a:pos x="2" y="26"/>
                </a:cxn>
                <a:cxn ang="0">
                  <a:pos x="5" y="27"/>
                </a:cxn>
              </a:cxnLst>
              <a:rect l="0" t="0" r="r" b="b"/>
              <a:pathLst>
                <a:path w="16" h="27">
                  <a:moveTo>
                    <a:pt x="5" y="27"/>
                  </a:moveTo>
                  <a:lnTo>
                    <a:pt x="9" y="27"/>
                  </a:lnTo>
                  <a:lnTo>
                    <a:pt x="11" y="24"/>
                  </a:lnTo>
                  <a:lnTo>
                    <a:pt x="14" y="21"/>
                  </a:lnTo>
                  <a:lnTo>
                    <a:pt x="16" y="16"/>
                  </a:lnTo>
                  <a:lnTo>
                    <a:pt x="16" y="11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2"/>
                  </a:lnTo>
                  <a:lnTo>
                    <a:pt x="2" y="26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Freeform 146"/>
            <p:cNvSpPr>
              <a:spLocks/>
            </p:cNvSpPr>
            <p:nvPr/>
          </p:nvSpPr>
          <p:spPr bwMode="auto">
            <a:xfrm>
              <a:off x="8216901" y="2649538"/>
              <a:ext cx="26988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9" y="26"/>
                </a:cxn>
                <a:cxn ang="0">
                  <a:pos x="12" y="23"/>
                </a:cxn>
                <a:cxn ang="0">
                  <a:pos x="14" y="20"/>
                </a:cxn>
                <a:cxn ang="0">
                  <a:pos x="17" y="15"/>
                </a:cxn>
                <a:cxn ang="0">
                  <a:pos x="17" y="10"/>
                </a:cxn>
                <a:cxn ang="0">
                  <a:pos x="17" y="5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5" y="3"/>
                </a:cxn>
                <a:cxn ang="0">
                  <a:pos x="3" y="7"/>
                </a:cxn>
                <a:cxn ang="0">
                  <a:pos x="2" y="12"/>
                </a:cxn>
                <a:cxn ang="0">
                  <a:pos x="0" y="17"/>
                </a:cxn>
                <a:cxn ang="0">
                  <a:pos x="2" y="20"/>
                </a:cxn>
                <a:cxn ang="0">
                  <a:pos x="3" y="24"/>
                </a:cxn>
                <a:cxn ang="0">
                  <a:pos x="5" y="27"/>
                </a:cxn>
              </a:cxnLst>
              <a:rect l="0" t="0" r="r" b="b"/>
              <a:pathLst>
                <a:path w="17" h="27">
                  <a:moveTo>
                    <a:pt x="5" y="27"/>
                  </a:moveTo>
                  <a:lnTo>
                    <a:pt x="9" y="26"/>
                  </a:lnTo>
                  <a:lnTo>
                    <a:pt x="12" y="23"/>
                  </a:lnTo>
                  <a:lnTo>
                    <a:pt x="14" y="20"/>
                  </a:lnTo>
                  <a:lnTo>
                    <a:pt x="17" y="15"/>
                  </a:lnTo>
                  <a:lnTo>
                    <a:pt x="17" y="10"/>
                  </a:lnTo>
                  <a:lnTo>
                    <a:pt x="17" y="5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3"/>
                  </a:lnTo>
                  <a:lnTo>
                    <a:pt x="3" y="7"/>
                  </a:lnTo>
                  <a:lnTo>
                    <a:pt x="2" y="12"/>
                  </a:lnTo>
                  <a:lnTo>
                    <a:pt x="0" y="17"/>
                  </a:lnTo>
                  <a:lnTo>
                    <a:pt x="2" y="20"/>
                  </a:lnTo>
                  <a:lnTo>
                    <a:pt x="3" y="24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Freeform 147"/>
            <p:cNvSpPr>
              <a:spLocks/>
            </p:cNvSpPr>
            <p:nvPr/>
          </p:nvSpPr>
          <p:spPr bwMode="auto">
            <a:xfrm>
              <a:off x="8112126" y="2698751"/>
              <a:ext cx="25400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8" y="26"/>
                </a:cxn>
                <a:cxn ang="0">
                  <a:pos x="11" y="24"/>
                </a:cxn>
                <a:cxn ang="0">
                  <a:pos x="13" y="20"/>
                </a:cxn>
                <a:cxn ang="0">
                  <a:pos x="16" y="15"/>
                </a:cxn>
                <a:cxn ang="0">
                  <a:pos x="16" y="10"/>
                </a:cxn>
                <a:cxn ang="0">
                  <a:pos x="16" y="5"/>
                </a:cxn>
                <a:cxn ang="0">
                  <a:pos x="13" y="2"/>
                </a:cxn>
                <a:cxn ang="0">
                  <a:pos x="11" y="0"/>
                </a:cxn>
                <a:cxn ang="0">
                  <a:pos x="8" y="1"/>
                </a:cxn>
                <a:cxn ang="0">
                  <a:pos x="5" y="3"/>
                </a:cxn>
                <a:cxn ang="0">
                  <a:pos x="2" y="7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1" y="21"/>
                </a:cxn>
                <a:cxn ang="0">
                  <a:pos x="2" y="25"/>
                </a:cxn>
                <a:cxn ang="0">
                  <a:pos x="5" y="27"/>
                </a:cxn>
              </a:cxnLst>
              <a:rect l="0" t="0" r="r" b="b"/>
              <a:pathLst>
                <a:path w="16" h="27">
                  <a:moveTo>
                    <a:pt x="5" y="27"/>
                  </a:moveTo>
                  <a:lnTo>
                    <a:pt x="8" y="26"/>
                  </a:lnTo>
                  <a:lnTo>
                    <a:pt x="11" y="24"/>
                  </a:lnTo>
                  <a:lnTo>
                    <a:pt x="13" y="20"/>
                  </a:lnTo>
                  <a:lnTo>
                    <a:pt x="16" y="15"/>
                  </a:lnTo>
                  <a:lnTo>
                    <a:pt x="16" y="10"/>
                  </a:lnTo>
                  <a:lnTo>
                    <a:pt x="16" y="5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2" y="25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Freeform 148"/>
            <p:cNvSpPr>
              <a:spLocks/>
            </p:cNvSpPr>
            <p:nvPr/>
          </p:nvSpPr>
          <p:spPr bwMode="auto">
            <a:xfrm>
              <a:off x="8153401" y="2708276"/>
              <a:ext cx="25400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8" y="26"/>
                </a:cxn>
                <a:cxn ang="0">
                  <a:pos x="11" y="24"/>
                </a:cxn>
                <a:cxn ang="0">
                  <a:pos x="14" y="20"/>
                </a:cxn>
                <a:cxn ang="0">
                  <a:pos x="15" y="15"/>
                </a:cxn>
                <a:cxn ang="0">
                  <a:pos x="16" y="10"/>
                </a:cxn>
                <a:cxn ang="0">
                  <a:pos x="15" y="5"/>
                </a:cxn>
                <a:cxn ang="0">
                  <a:pos x="14" y="1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1" y="6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0" y="21"/>
                </a:cxn>
                <a:cxn ang="0">
                  <a:pos x="3" y="25"/>
                </a:cxn>
                <a:cxn ang="0">
                  <a:pos x="5" y="26"/>
                </a:cxn>
              </a:cxnLst>
              <a:rect l="0" t="0" r="r" b="b"/>
              <a:pathLst>
                <a:path w="16" h="26">
                  <a:moveTo>
                    <a:pt x="5" y="26"/>
                  </a:moveTo>
                  <a:lnTo>
                    <a:pt x="8" y="26"/>
                  </a:lnTo>
                  <a:lnTo>
                    <a:pt x="11" y="24"/>
                  </a:lnTo>
                  <a:lnTo>
                    <a:pt x="14" y="20"/>
                  </a:lnTo>
                  <a:lnTo>
                    <a:pt x="15" y="15"/>
                  </a:lnTo>
                  <a:lnTo>
                    <a:pt x="16" y="10"/>
                  </a:lnTo>
                  <a:lnTo>
                    <a:pt x="15" y="5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1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Freeform 149"/>
            <p:cNvSpPr>
              <a:spLocks/>
            </p:cNvSpPr>
            <p:nvPr/>
          </p:nvSpPr>
          <p:spPr bwMode="auto">
            <a:xfrm>
              <a:off x="8197851" y="2719388"/>
              <a:ext cx="25400" cy="42863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7" y="27"/>
                </a:cxn>
                <a:cxn ang="0">
                  <a:pos x="11" y="24"/>
                </a:cxn>
                <a:cxn ang="0">
                  <a:pos x="14" y="21"/>
                </a:cxn>
                <a:cxn ang="0">
                  <a:pos x="15" y="16"/>
                </a:cxn>
                <a:cxn ang="0">
                  <a:pos x="16" y="11"/>
                </a:cxn>
                <a:cxn ang="0">
                  <a:pos x="15" y="5"/>
                </a:cxn>
                <a:cxn ang="0">
                  <a:pos x="14" y="2"/>
                </a:cxn>
                <a:cxn ang="0">
                  <a:pos x="11" y="0"/>
                </a:cxn>
                <a:cxn ang="0">
                  <a:pos x="7" y="2"/>
                </a:cxn>
                <a:cxn ang="0">
                  <a:pos x="4" y="4"/>
                </a:cxn>
                <a:cxn ang="0">
                  <a:pos x="1" y="7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0" y="22"/>
                </a:cxn>
                <a:cxn ang="0">
                  <a:pos x="2" y="26"/>
                </a:cxn>
                <a:cxn ang="0">
                  <a:pos x="5" y="27"/>
                </a:cxn>
              </a:cxnLst>
              <a:rect l="0" t="0" r="r" b="b"/>
              <a:pathLst>
                <a:path w="16" h="27">
                  <a:moveTo>
                    <a:pt x="5" y="27"/>
                  </a:moveTo>
                  <a:lnTo>
                    <a:pt x="7" y="27"/>
                  </a:lnTo>
                  <a:lnTo>
                    <a:pt x="11" y="24"/>
                  </a:lnTo>
                  <a:lnTo>
                    <a:pt x="14" y="21"/>
                  </a:lnTo>
                  <a:lnTo>
                    <a:pt x="15" y="16"/>
                  </a:lnTo>
                  <a:lnTo>
                    <a:pt x="16" y="11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4" y="4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2" y="26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8" name="Freeform 150"/>
            <p:cNvSpPr>
              <a:spLocks/>
            </p:cNvSpPr>
            <p:nvPr/>
          </p:nvSpPr>
          <p:spPr bwMode="auto">
            <a:xfrm>
              <a:off x="8089901" y="2768601"/>
              <a:ext cx="25400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9" y="26"/>
                </a:cxn>
                <a:cxn ang="0">
                  <a:pos x="12" y="24"/>
                </a:cxn>
                <a:cxn ang="0">
                  <a:pos x="15" y="20"/>
                </a:cxn>
                <a:cxn ang="0">
                  <a:pos x="16" y="15"/>
                </a:cxn>
                <a:cxn ang="0">
                  <a:pos x="16" y="10"/>
                </a:cxn>
                <a:cxn ang="0">
                  <a:pos x="16" y="5"/>
                </a:cxn>
                <a:cxn ang="0">
                  <a:pos x="14" y="1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2" y="6"/>
                </a:cxn>
                <a:cxn ang="0">
                  <a:pos x="1" y="11"/>
                </a:cxn>
                <a:cxn ang="0">
                  <a:pos x="0" y="16"/>
                </a:cxn>
                <a:cxn ang="0">
                  <a:pos x="1" y="21"/>
                </a:cxn>
                <a:cxn ang="0">
                  <a:pos x="2" y="25"/>
                </a:cxn>
                <a:cxn ang="0">
                  <a:pos x="5" y="26"/>
                </a:cxn>
              </a:cxnLst>
              <a:rect l="0" t="0" r="r" b="b"/>
              <a:pathLst>
                <a:path w="16" h="26">
                  <a:moveTo>
                    <a:pt x="5" y="26"/>
                  </a:moveTo>
                  <a:lnTo>
                    <a:pt x="9" y="26"/>
                  </a:lnTo>
                  <a:lnTo>
                    <a:pt x="12" y="24"/>
                  </a:lnTo>
                  <a:lnTo>
                    <a:pt x="15" y="20"/>
                  </a:lnTo>
                  <a:lnTo>
                    <a:pt x="16" y="15"/>
                  </a:lnTo>
                  <a:lnTo>
                    <a:pt x="16" y="10"/>
                  </a:lnTo>
                  <a:lnTo>
                    <a:pt x="16" y="5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2" y="6"/>
                  </a:lnTo>
                  <a:lnTo>
                    <a:pt x="1" y="11"/>
                  </a:lnTo>
                  <a:lnTo>
                    <a:pt x="0" y="16"/>
                  </a:lnTo>
                  <a:lnTo>
                    <a:pt x="1" y="21"/>
                  </a:lnTo>
                  <a:lnTo>
                    <a:pt x="2" y="25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Freeform 151"/>
            <p:cNvSpPr>
              <a:spLocks/>
            </p:cNvSpPr>
            <p:nvPr/>
          </p:nvSpPr>
          <p:spPr bwMode="auto">
            <a:xfrm>
              <a:off x="8131176" y="2776538"/>
              <a:ext cx="26988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8" y="26"/>
                </a:cxn>
                <a:cxn ang="0">
                  <a:pos x="12" y="24"/>
                </a:cxn>
                <a:cxn ang="0">
                  <a:pos x="14" y="20"/>
                </a:cxn>
                <a:cxn ang="0">
                  <a:pos x="17" y="15"/>
                </a:cxn>
                <a:cxn ang="0">
                  <a:pos x="17" y="10"/>
                </a:cxn>
                <a:cxn ang="0">
                  <a:pos x="17" y="5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5" y="2"/>
                </a:cxn>
                <a:cxn ang="0">
                  <a:pos x="3" y="6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1" y="21"/>
                </a:cxn>
                <a:cxn ang="0">
                  <a:pos x="3" y="25"/>
                </a:cxn>
                <a:cxn ang="0">
                  <a:pos x="5" y="26"/>
                </a:cxn>
              </a:cxnLst>
              <a:rect l="0" t="0" r="r" b="b"/>
              <a:pathLst>
                <a:path w="17" h="26">
                  <a:moveTo>
                    <a:pt x="5" y="26"/>
                  </a:moveTo>
                  <a:lnTo>
                    <a:pt x="8" y="26"/>
                  </a:lnTo>
                  <a:lnTo>
                    <a:pt x="12" y="24"/>
                  </a:lnTo>
                  <a:lnTo>
                    <a:pt x="14" y="20"/>
                  </a:lnTo>
                  <a:lnTo>
                    <a:pt x="17" y="15"/>
                  </a:lnTo>
                  <a:lnTo>
                    <a:pt x="17" y="10"/>
                  </a:lnTo>
                  <a:lnTo>
                    <a:pt x="17" y="5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1" y="21"/>
                  </a:lnTo>
                  <a:lnTo>
                    <a:pt x="3" y="25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Freeform 152"/>
            <p:cNvSpPr>
              <a:spLocks/>
            </p:cNvSpPr>
            <p:nvPr/>
          </p:nvSpPr>
          <p:spPr bwMode="auto">
            <a:xfrm>
              <a:off x="8175626" y="2790826"/>
              <a:ext cx="25400" cy="41275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8" y="25"/>
                </a:cxn>
                <a:cxn ang="0">
                  <a:pos x="11" y="22"/>
                </a:cxn>
                <a:cxn ang="0">
                  <a:pos x="14" y="19"/>
                </a:cxn>
                <a:cxn ang="0">
                  <a:pos x="16" y="14"/>
                </a:cxn>
                <a:cxn ang="0">
                  <a:pos x="16" y="8"/>
                </a:cxn>
                <a:cxn ang="0">
                  <a:pos x="16" y="5"/>
                </a:cxn>
                <a:cxn ang="0">
                  <a:pos x="14" y="1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2" y="6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1" y="20"/>
                </a:cxn>
                <a:cxn ang="0">
                  <a:pos x="2" y="24"/>
                </a:cxn>
                <a:cxn ang="0">
                  <a:pos x="5" y="26"/>
                </a:cxn>
              </a:cxnLst>
              <a:rect l="0" t="0" r="r" b="b"/>
              <a:pathLst>
                <a:path w="16" h="26">
                  <a:moveTo>
                    <a:pt x="5" y="26"/>
                  </a:moveTo>
                  <a:lnTo>
                    <a:pt x="8" y="25"/>
                  </a:lnTo>
                  <a:lnTo>
                    <a:pt x="11" y="22"/>
                  </a:lnTo>
                  <a:lnTo>
                    <a:pt x="14" y="19"/>
                  </a:lnTo>
                  <a:lnTo>
                    <a:pt x="16" y="14"/>
                  </a:lnTo>
                  <a:lnTo>
                    <a:pt x="16" y="8"/>
                  </a:lnTo>
                  <a:lnTo>
                    <a:pt x="16" y="5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2" y="24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Freeform 153"/>
            <p:cNvSpPr>
              <a:spLocks/>
            </p:cNvSpPr>
            <p:nvPr/>
          </p:nvSpPr>
          <p:spPr bwMode="auto">
            <a:xfrm>
              <a:off x="8062913" y="2311401"/>
              <a:ext cx="104775" cy="176213"/>
            </a:xfrm>
            <a:custGeom>
              <a:avLst/>
              <a:gdLst/>
              <a:ahLst/>
              <a:cxnLst>
                <a:cxn ang="0">
                  <a:pos x="17" y="110"/>
                </a:cxn>
                <a:cxn ang="0">
                  <a:pos x="23" y="111"/>
                </a:cxn>
                <a:cxn ang="0">
                  <a:pos x="29" y="109"/>
                </a:cxn>
                <a:cxn ang="0">
                  <a:pos x="36" y="106"/>
                </a:cxn>
                <a:cxn ang="0">
                  <a:pos x="42" y="100"/>
                </a:cxn>
                <a:cxn ang="0">
                  <a:pos x="48" y="93"/>
                </a:cxn>
                <a:cxn ang="0">
                  <a:pos x="53" y="85"/>
                </a:cxn>
                <a:cxn ang="0">
                  <a:pos x="58" y="76"/>
                </a:cxn>
                <a:cxn ang="0">
                  <a:pos x="62" y="64"/>
                </a:cxn>
                <a:cxn ang="0">
                  <a:pos x="66" y="43"/>
                </a:cxn>
                <a:cxn ang="0">
                  <a:pos x="66" y="23"/>
                </a:cxn>
                <a:cxn ang="0">
                  <a:pos x="60" y="9"/>
                </a:cxn>
                <a:cxn ang="0">
                  <a:pos x="51" y="1"/>
                </a:cxn>
                <a:cxn ang="0">
                  <a:pos x="44" y="0"/>
                </a:cxn>
                <a:cxn ang="0">
                  <a:pos x="38" y="3"/>
                </a:cxn>
                <a:cxn ang="0">
                  <a:pos x="32" y="5"/>
                </a:cxn>
                <a:cxn ang="0">
                  <a:pos x="26" y="10"/>
                </a:cxn>
                <a:cxn ang="0">
                  <a:pos x="19" y="18"/>
                </a:cxn>
                <a:cxn ang="0">
                  <a:pos x="14" y="27"/>
                </a:cxn>
                <a:cxn ang="0">
                  <a:pos x="9" y="35"/>
                </a:cxn>
                <a:cxn ang="0">
                  <a:pos x="5" y="47"/>
                </a:cxn>
                <a:cxn ang="0">
                  <a:pos x="0" y="68"/>
                </a:cxn>
                <a:cxn ang="0">
                  <a:pos x="2" y="87"/>
                </a:cxn>
                <a:cxn ang="0">
                  <a:pos x="7" y="102"/>
                </a:cxn>
                <a:cxn ang="0">
                  <a:pos x="17" y="110"/>
                </a:cxn>
              </a:cxnLst>
              <a:rect l="0" t="0" r="r" b="b"/>
              <a:pathLst>
                <a:path w="66" h="111">
                  <a:moveTo>
                    <a:pt x="17" y="110"/>
                  </a:moveTo>
                  <a:lnTo>
                    <a:pt x="23" y="111"/>
                  </a:lnTo>
                  <a:lnTo>
                    <a:pt x="29" y="109"/>
                  </a:lnTo>
                  <a:lnTo>
                    <a:pt x="36" y="106"/>
                  </a:lnTo>
                  <a:lnTo>
                    <a:pt x="42" y="100"/>
                  </a:lnTo>
                  <a:lnTo>
                    <a:pt x="48" y="93"/>
                  </a:lnTo>
                  <a:lnTo>
                    <a:pt x="53" y="85"/>
                  </a:lnTo>
                  <a:lnTo>
                    <a:pt x="58" y="76"/>
                  </a:lnTo>
                  <a:lnTo>
                    <a:pt x="62" y="64"/>
                  </a:lnTo>
                  <a:lnTo>
                    <a:pt x="66" y="43"/>
                  </a:lnTo>
                  <a:lnTo>
                    <a:pt x="66" y="23"/>
                  </a:lnTo>
                  <a:lnTo>
                    <a:pt x="60" y="9"/>
                  </a:lnTo>
                  <a:lnTo>
                    <a:pt x="51" y="1"/>
                  </a:lnTo>
                  <a:lnTo>
                    <a:pt x="44" y="0"/>
                  </a:lnTo>
                  <a:lnTo>
                    <a:pt x="38" y="3"/>
                  </a:lnTo>
                  <a:lnTo>
                    <a:pt x="32" y="5"/>
                  </a:lnTo>
                  <a:lnTo>
                    <a:pt x="26" y="10"/>
                  </a:lnTo>
                  <a:lnTo>
                    <a:pt x="19" y="18"/>
                  </a:lnTo>
                  <a:lnTo>
                    <a:pt x="14" y="27"/>
                  </a:lnTo>
                  <a:lnTo>
                    <a:pt x="9" y="35"/>
                  </a:lnTo>
                  <a:lnTo>
                    <a:pt x="5" y="47"/>
                  </a:lnTo>
                  <a:lnTo>
                    <a:pt x="0" y="68"/>
                  </a:lnTo>
                  <a:lnTo>
                    <a:pt x="2" y="87"/>
                  </a:lnTo>
                  <a:lnTo>
                    <a:pt x="7" y="102"/>
                  </a:lnTo>
                  <a:lnTo>
                    <a:pt x="17" y="110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Freeform 154"/>
            <p:cNvSpPr>
              <a:spLocks/>
            </p:cNvSpPr>
            <p:nvPr/>
          </p:nvSpPr>
          <p:spPr bwMode="auto">
            <a:xfrm>
              <a:off x="7924801" y="2794001"/>
              <a:ext cx="103188" cy="174625"/>
            </a:xfrm>
            <a:custGeom>
              <a:avLst/>
              <a:gdLst/>
              <a:ahLst/>
              <a:cxnLst>
                <a:cxn ang="0">
                  <a:pos x="15" y="110"/>
                </a:cxn>
                <a:cxn ang="0">
                  <a:pos x="22" y="110"/>
                </a:cxn>
                <a:cxn ang="0">
                  <a:pos x="28" y="109"/>
                </a:cxn>
                <a:cxn ang="0">
                  <a:pos x="34" y="105"/>
                </a:cxn>
                <a:cxn ang="0">
                  <a:pos x="41" y="100"/>
                </a:cxn>
                <a:cxn ang="0">
                  <a:pos x="47" y="92"/>
                </a:cxn>
                <a:cxn ang="0">
                  <a:pos x="52" y="85"/>
                </a:cxn>
                <a:cxn ang="0">
                  <a:pos x="57" y="75"/>
                </a:cxn>
                <a:cxn ang="0">
                  <a:pos x="61" y="65"/>
                </a:cxn>
                <a:cxn ang="0">
                  <a:pos x="65" y="42"/>
                </a:cxn>
                <a:cxn ang="0">
                  <a:pos x="65" y="23"/>
                </a:cxn>
                <a:cxn ang="0">
                  <a:pos x="58" y="8"/>
                </a:cxn>
                <a:cxn ang="0">
                  <a:pos x="49" y="0"/>
                </a:cxn>
                <a:cxn ang="0">
                  <a:pos x="43" y="0"/>
                </a:cxn>
                <a:cxn ang="0">
                  <a:pos x="37" y="1"/>
                </a:cxn>
                <a:cxn ang="0">
                  <a:pos x="31" y="5"/>
                </a:cxn>
                <a:cxn ang="0">
                  <a:pos x="24" y="10"/>
                </a:cxn>
                <a:cxn ang="0">
                  <a:pos x="18" y="18"/>
                </a:cxn>
                <a:cxn ang="0">
                  <a:pos x="13" y="27"/>
                </a:cxn>
                <a:cxn ang="0">
                  <a:pos x="8" y="35"/>
                </a:cxn>
                <a:cxn ang="0">
                  <a:pos x="4" y="47"/>
                </a:cxn>
                <a:cxn ang="0">
                  <a:pos x="0" y="68"/>
                </a:cxn>
                <a:cxn ang="0">
                  <a:pos x="0" y="87"/>
                </a:cxn>
                <a:cxn ang="0">
                  <a:pos x="7" y="102"/>
                </a:cxn>
                <a:cxn ang="0">
                  <a:pos x="15" y="110"/>
                </a:cxn>
              </a:cxnLst>
              <a:rect l="0" t="0" r="r" b="b"/>
              <a:pathLst>
                <a:path w="65" h="110">
                  <a:moveTo>
                    <a:pt x="15" y="110"/>
                  </a:moveTo>
                  <a:lnTo>
                    <a:pt x="22" y="110"/>
                  </a:lnTo>
                  <a:lnTo>
                    <a:pt x="28" y="109"/>
                  </a:lnTo>
                  <a:lnTo>
                    <a:pt x="34" y="105"/>
                  </a:lnTo>
                  <a:lnTo>
                    <a:pt x="41" y="100"/>
                  </a:lnTo>
                  <a:lnTo>
                    <a:pt x="47" y="92"/>
                  </a:lnTo>
                  <a:lnTo>
                    <a:pt x="52" y="85"/>
                  </a:lnTo>
                  <a:lnTo>
                    <a:pt x="57" y="75"/>
                  </a:lnTo>
                  <a:lnTo>
                    <a:pt x="61" y="65"/>
                  </a:lnTo>
                  <a:lnTo>
                    <a:pt x="65" y="42"/>
                  </a:lnTo>
                  <a:lnTo>
                    <a:pt x="65" y="23"/>
                  </a:lnTo>
                  <a:lnTo>
                    <a:pt x="58" y="8"/>
                  </a:lnTo>
                  <a:lnTo>
                    <a:pt x="49" y="0"/>
                  </a:lnTo>
                  <a:lnTo>
                    <a:pt x="43" y="0"/>
                  </a:lnTo>
                  <a:lnTo>
                    <a:pt x="37" y="1"/>
                  </a:lnTo>
                  <a:lnTo>
                    <a:pt x="31" y="5"/>
                  </a:lnTo>
                  <a:lnTo>
                    <a:pt x="24" y="10"/>
                  </a:lnTo>
                  <a:lnTo>
                    <a:pt x="18" y="18"/>
                  </a:lnTo>
                  <a:lnTo>
                    <a:pt x="13" y="27"/>
                  </a:lnTo>
                  <a:lnTo>
                    <a:pt x="8" y="35"/>
                  </a:lnTo>
                  <a:lnTo>
                    <a:pt x="4" y="47"/>
                  </a:lnTo>
                  <a:lnTo>
                    <a:pt x="0" y="68"/>
                  </a:lnTo>
                  <a:lnTo>
                    <a:pt x="0" y="87"/>
                  </a:lnTo>
                  <a:lnTo>
                    <a:pt x="7" y="102"/>
                  </a:lnTo>
                  <a:lnTo>
                    <a:pt x="15" y="110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706" name="Straight Arrow Connector 705"/>
          <p:cNvCxnSpPr/>
          <p:nvPr/>
        </p:nvCxnSpPr>
        <p:spPr>
          <a:xfrm rot="10800000" flipV="1">
            <a:off x="4332337" y="5468586"/>
            <a:ext cx="1593450" cy="916011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Straight Arrow Connector 702"/>
          <p:cNvCxnSpPr/>
          <p:nvPr/>
        </p:nvCxnSpPr>
        <p:spPr>
          <a:xfrm rot="5400000">
            <a:off x="4423560" y="5023263"/>
            <a:ext cx="2125683" cy="27313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1" name="Straight Arrow Connector 880"/>
          <p:cNvCxnSpPr/>
          <p:nvPr/>
        </p:nvCxnSpPr>
        <p:spPr>
          <a:xfrm rot="10800000" flipV="1">
            <a:off x="4352308" y="6329548"/>
            <a:ext cx="855022" cy="1187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Arc 722"/>
          <p:cNvSpPr/>
          <p:nvPr/>
        </p:nvSpPr>
        <p:spPr>
          <a:xfrm>
            <a:off x="2903519" y="3361752"/>
            <a:ext cx="3336964" cy="3336962"/>
          </a:xfrm>
          <a:prstGeom prst="arc">
            <a:avLst>
              <a:gd name="adj1" fmla="val 3718862"/>
              <a:gd name="adj2" fmla="val 5993152"/>
            </a:avLst>
          </a:prstGeom>
          <a:noFill/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0"/>
      <p:bldP spid="457" grpId="0" animBg="1"/>
      <p:bldP spid="455" grpId="0"/>
      <p:bldP spid="723" grpId="0" animBg="1"/>
      <p:bldP spid="72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 rot="3385439">
            <a:off x="869530" y="2170218"/>
            <a:ext cx="516445" cy="1139798"/>
          </a:xfrm>
          <a:prstGeom prst="ellipse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tx1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3385439">
            <a:off x="5540999" y="2170220"/>
            <a:ext cx="516445" cy="1139798"/>
          </a:xfrm>
          <a:prstGeom prst="ellipse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tx1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1958034">
            <a:off x="7899629" y="4532179"/>
            <a:ext cx="842949" cy="1438343"/>
          </a:xfrm>
          <a:prstGeom prst="ellipse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tx1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Every range is balanced in some layer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0" y="1514474"/>
          <a:ext cx="4583289" cy="534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560711" y="1523999"/>
          <a:ext cx="4583289" cy="5334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45373" y="1476022"/>
            <a:ext cx="1092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Layer 0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98086" y="1476022"/>
            <a:ext cx="1092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Layer 1</a:t>
            </a:r>
            <a:endParaRPr lang="en-US" sz="2400" b="1" dirty="0"/>
          </a:p>
        </p:txBody>
      </p:sp>
      <p:sp>
        <p:nvSpPr>
          <p:cNvPr id="15" name="Up Arrow 14"/>
          <p:cNvSpPr/>
          <p:nvPr/>
        </p:nvSpPr>
        <p:spPr>
          <a:xfrm>
            <a:off x="2215662" y="6378314"/>
            <a:ext cx="239843" cy="479686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6782280" y="6378314"/>
            <a:ext cx="239843" cy="479686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8" grpId="1" animBg="1"/>
      <p:bldP spid="8" grpId="2" animBg="1"/>
      <p:bldP spid="7" grpId="0" animBg="1"/>
      <p:bldP spid="7" grpId="1" animBg="1"/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/>
          <p:cNvGraphicFramePr/>
          <p:nvPr/>
        </p:nvGraphicFramePr>
        <p:xfrm>
          <a:off x="0" y="1938651"/>
          <a:ext cx="4741122" cy="4641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4585272" y="1937687"/>
          <a:ext cx="4774217" cy="4633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Two layers is not quite enough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45373" y="1476022"/>
            <a:ext cx="1092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Layer 0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98086" y="1476022"/>
            <a:ext cx="1092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Layer 1</a:t>
            </a:r>
            <a:endParaRPr lang="en-US" sz="2400" b="1" dirty="0"/>
          </a:p>
        </p:txBody>
      </p:sp>
      <p:sp>
        <p:nvSpPr>
          <p:cNvPr id="8" name="Left Brace 7"/>
          <p:cNvSpPr/>
          <p:nvPr/>
        </p:nvSpPr>
        <p:spPr>
          <a:xfrm rot="12931743" flipH="1" flipV="1">
            <a:off x="3477028" y="4464898"/>
            <a:ext cx="152400" cy="1219200"/>
          </a:xfrm>
          <a:prstGeom prst="leftBrace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89611" y="3933946"/>
            <a:ext cx="1418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Ratio =</a:t>
            </a:r>
          </a:p>
          <a:p>
            <a:r>
              <a:rPr lang="en-US" sz="2400" dirty="0" smtClean="0"/>
              <a:t>1 honest :</a:t>
            </a:r>
          </a:p>
          <a:p>
            <a:r>
              <a:rPr lang="en-US" sz="2400" dirty="0" smtClean="0"/>
              <a:t>10 </a:t>
            </a:r>
            <a:r>
              <a:rPr lang="en-US" sz="2400" dirty="0" err="1" smtClean="0"/>
              <a:t>Sybils</a:t>
            </a:r>
            <a:endParaRPr lang="en-US" sz="2400" i="1" dirty="0"/>
          </a:p>
        </p:txBody>
      </p:sp>
      <p:sp>
        <p:nvSpPr>
          <p:cNvPr id="14" name="Left Brace 13"/>
          <p:cNvSpPr/>
          <p:nvPr/>
        </p:nvSpPr>
        <p:spPr>
          <a:xfrm rot="12931743" flipH="1" flipV="1">
            <a:off x="8108438" y="4464898"/>
            <a:ext cx="152400" cy="1219200"/>
          </a:xfrm>
          <a:prstGeom prst="leftBrace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754803" y="3933946"/>
            <a:ext cx="1574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Ratio =</a:t>
            </a:r>
          </a:p>
          <a:p>
            <a:r>
              <a:rPr lang="en-US" sz="2400" dirty="0" smtClean="0"/>
              <a:t>10 honest :</a:t>
            </a:r>
          </a:p>
          <a:p>
            <a:r>
              <a:rPr lang="en-US" sz="2400" dirty="0" smtClean="0"/>
              <a:t>100 </a:t>
            </a:r>
            <a:r>
              <a:rPr lang="en-US" sz="2400" dirty="0" err="1" smtClean="0"/>
              <a:t>Sybils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4" grpId="0" animBg="1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n parallel layers </a:t>
            </a:r>
            <a:r>
              <a:rPr lang="en-US" b="1" dirty="0" smtClean="0"/>
              <a:t>is</a:t>
            </a:r>
            <a:r>
              <a:rPr lang="en-US" dirty="0" smtClean="0"/>
              <a:t>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01156"/>
            <a:ext cx="8229600" cy="3256844"/>
          </a:xfrm>
        </p:spPr>
        <p:txBody>
          <a:bodyPr>
            <a:normAutofit/>
          </a:bodyPr>
          <a:lstStyle/>
          <a:p>
            <a:r>
              <a:rPr lang="en-US" dirty="0" smtClean="0"/>
              <a:t>log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/>
              <a:t> layered IDs for each node</a:t>
            </a:r>
          </a:p>
          <a:p>
            <a:r>
              <a:rPr lang="en-US" dirty="0" smtClean="0"/>
              <a:t>Lookup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Pick a random layer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Pick a finger to query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GOTO 1 until success or timeout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514474"/>
          <a:ext cx="2074039" cy="2092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883378" y="1524000"/>
          <a:ext cx="2074040" cy="2088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1941688" y="1524000"/>
          <a:ext cx="2074040" cy="2088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7069960" y="1524000"/>
          <a:ext cx="2074040" cy="2088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1526" y="1306745"/>
            <a:ext cx="790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Layer 0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83215" y="1354723"/>
            <a:ext cx="790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Layer 1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24905" y="1354723"/>
            <a:ext cx="790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Layer 2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711487" y="1354723"/>
            <a:ext cx="790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Layer L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01768" y="2201333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18" name="Up Arrow 17"/>
          <p:cNvSpPr/>
          <p:nvPr/>
        </p:nvSpPr>
        <p:spPr>
          <a:xfrm>
            <a:off x="2841229" y="3292019"/>
            <a:ext cx="239843" cy="479686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3643445" y="3065701"/>
            <a:ext cx="251223" cy="196789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Up Arrow 14"/>
          <p:cNvSpPr/>
          <p:nvPr/>
        </p:nvSpPr>
        <p:spPr>
          <a:xfrm>
            <a:off x="4784057" y="3292019"/>
            <a:ext cx="239843" cy="479686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5586273" y="3065701"/>
            <a:ext cx="251223" cy="196789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theorem: secure DHT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If we run </a:t>
            </a:r>
            <a:r>
              <a:rPr lang="en-US" sz="2800" dirty="0" err="1" smtClean="0"/>
              <a:t>Whānau’s</a:t>
            </a:r>
            <a:r>
              <a:rPr lang="en-US" sz="2800" dirty="0" smtClean="0"/>
              <a:t> </a:t>
            </a:r>
            <a:r>
              <a:rPr lang="en-US" sz="2800" cap="small" dirty="0" smtClean="0"/>
              <a:t>Setup</a:t>
            </a:r>
            <a:r>
              <a:rPr lang="en-US" sz="2800" dirty="0" smtClean="0"/>
              <a:t> using: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social network with walk length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O(log n)</a:t>
            </a:r>
            <a:r>
              <a:rPr lang="en-US" dirty="0" smtClean="0"/>
              <a:t> and number of attack edges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O(n/log n)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Routing tables of size </a:t>
            </a:r>
            <a:r>
              <a:rPr lang="el-GR" dirty="0" smtClean="0">
                <a:latin typeface="Cambria Math" pitchFamily="18" charset="0"/>
                <a:ea typeface="Cambria Math" pitchFamily="18" charset="0"/>
              </a:rPr>
              <a:t>Ω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(√N log N)</a:t>
            </a:r>
            <a:r>
              <a:rPr lang="en-US" dirty="0" smtClean="0"/>
              <a:t> per node</a:t>
            </a:r>
            <a:endParaRPr lang="en-US" baseline="-25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Then, for any input key and all but </a:t>
            </a:r>
            <a:r>
              <a:rPr lang="el-GR" sz="2800" dirty="0" smtClean="0">
                <a:latin typeface="Cambria Math" pitchFamily="18" charset="0"/>
                <a:ea typeface="Cambria Math" pitchFamily="18" charset="0"/>
              </a:rPr>
              <a:t>ε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800" dirty="0" smtClean="0"/>
              <a:t> nodes:</a:t>
            </a:r>
          </a:p>
          <a:p>
            <a:pPr>
              <a:buNone/>
            </a:pPr>
            <a:endParaRPr lang="en-US" sz="2800" dirty="0" smtClean="0"/>
          </a:p>
          <a:p>
            <a:pPr marL="514350" indent="-514350"/>
            <a:r>
              <a:rPr lang="en-US" dirty="0" smtClean="0"/>
              <a:t>Each lookup attempt (i.e., coin flip) succeeds with probability </a:t>
            </a:r>
            <a:r>
              <a:rPr lang="el-GR" dirty="0" smtClean="0">
                <a:latin typeface="Cambria Math" pitchFamily="18" charset="0"/>
                <a:ea typeface="Cambria Math" pitchFamily="18" charset="0"/>
              </a:rPr>
              <a:t>Ω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(1)</a:t>
            </a:r>
            <a:endParaRPr lang="en-US" dirty="0" smtClean="0"/>
          </a:p>
          <a:p>
            <a:pPr marL="514350" indent="-514350"/>
            <a:r>
              <a:rPr lang="en-US" dirty="0" smtClean="0"/>
              <a:t>Thus </a:t>
            </a:r>
            <a:r>
              <a:rPr lang="en-US" cap="small" dirty="0" smtClean="0"/>
              <a:t>Get</a:t>
            </a:r>
            <a:r>
              <a:rPr lang="en-US" dirty="0" smtClean="0"/>
              <a:t>(</a:t>
            </a:r>
            <a:r>
              <a:rPr lang="en-US" i="1" dirty="0" smtClean="0"/>
              <a:t>key</a:t>
            </a:r>
            <a:r>
              <a:rPr lang="en-US" dirty="0" smtClean="0"/>
              <a:t>) uses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O(1)</a:t>
            </a:r>
            <a:r>
              <a:rPr lang="en-US" dirty="0" smtClean="0"/>
              <a:t> messages (expected)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Random walk technique yields good samples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Lookups succeed under clustering attacks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Layered identifiers are necessary for security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Performance scales the same as a one-hop DHT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Whānau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handles network failures and churn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 message-based simulator</a:t>
            </a:r>
          </a:p>
          <a:p>
            <a:pPr lvl="1"/>
            <a:r>
              <a:rPr lang="en-US" dirty="0" smtClean="0"/>
              <a:t>Social network data </a:t>
            </a:r>
            <a:r>
              <a:rPr lang="en-US" dirty="0" err="1" smtClean="0"/>
              <a:t>spidered</a:t>
            </a:r>
            <a:r>
              <a:rPr lang="en-US" dirty="0" smtClean="0"/>
              <a:t> from </a:t>
            </a:r>
            <a:r>
              <a:rPr lang="en-US" dirty="0" err="1" smtClean="0"/>
              <a:t>Flickr</a:t>
            </a:r>
            <a:r>
              <a:rPr lang="en-US" dirty="0" smtClean="0"/>
              <a:t>, </a:t>
            </a:r>
            <a:r>
              <a:rPr lang="en-US" dirty="0" err="1" smtClean="0"/>
              <a:t>Youtube</a:t>
            </a:r>
            <a:r>
              <a:rPr lang="en-US" dirty="0" smtClean="0"/>
              <a:t>, DBLP, and </a:t>
            </a:r>
            <a:r>
              <a:rPr lang="en-US" dirty="0" err="1" smtClean="0"/>
              <a:t>LiveJournal</a:t>
            </a:r>
            <a:r>
              <a:rPr lang="en-US" dirty="0" smtClean="0"/>
              <a:t> 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/>
              <a:t>=5.2M)</a:t>
            </a:r>
          </a:p>
          <a:p>
            <a:pPr lvl="1"/>
            <a:r>
              <a:rPr lang="en-US" dirty="0" smtClean="0"/>
              <a:t>Clustering attack, varying number of attack edges</a:t>
            </a:r>
          </a:p>
          <a:p>
            <a:pPr lvl="1"/>
            <a:endParaRPr lang="en-US" dirty="0" smtClean="0"/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PlanetLab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implementation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probability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86746" y="6273384"/>
            <a:ext cx="5370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Flickr</a:t>
            </a:r>
            <a:r>
              <a:rPr lang="en-US" dirty="0" smtClean="0"/>
              <a:t> social network: </a:t>
            </a:r>
            <a:r>
              <a:rPr lang="en-US" dirty="0" smtClean="0">
                <a:latin typeface="Cambria Math"/>
                <a:ea typeface="Cambria Math"/>
              </a:rPr>
              <a:t>n ≈ </a:t>
            </a:r>
            <a:r>
              <a:rPr lang="en-US" dirty="0" smtClean="0"/>
              <a:t>1.6M, average degree </a:t>
            </a:r>
            <a:r>
              <a:rPr lang="en-US" dirty="0" smtClean="0">
                <a:latin typeface="Cambria Math"/>
                <a:ea typeface="Cambria Math"/>
              </a:rPr>
              <a:t>≈ 9.5]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008185" y="5718748"/>
            <a:ext cx="239843" cy="479686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 length tradeoff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86746" y="6273384"/>
            <a:ext cx="5370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Flickr</a:t>
            </a:r>
            <a:r>
              <a:rPr lang="en-US" dirty="0" smtClean="0"/>
              <a:t> social network: </a:t>
            </a:r>
            <a:r>
              <a:rPr lang="en-US" dirty="0" smtClean="0">
                <a:latin typeface="Cambria Math"/>
                <a:ea typeface="Cambria Math"/>
              </a:rPr>
              <a:t>n ≈ </a:t>
            </a:r>
            <a:r>
              <a:rPr lang="en-US" dirty="0" smtClean="0"/>
              <a:t>1.6M, average degree </a:t>
            </a:r>
            <a:r>
              <a:rPr lang="en-US" dirty="0" smtClean="0">
                <a:latin typeface="Cambria Math"/>
                <a:ea typeface="Cambria Math"/>
              </a:rPr>
              <a:t>≈ 9.5]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008185" y="5718748"/>
            <a:ext cx="239843" cy="479686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022E-16 L 0.0691 1.11022E-1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Whānau</a:t>
            </a:r>
            <a:r>
              <a:rPr lang="en-US" dirty="0" smtClean="0"/>
              <a:t> delivers high availability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87011" y="6273384"/>
            <a:ext cx="4486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Flickr</a:t>
            </a:r>
            <a:r>
              <a:rPr lang="en-US" dirty="0" smtClean="0"/>
              <a:t> social network: </a:t>
            </a:r>
            <a:r>
              <a:rPr lang="en-US" dirty="0" smtClean="0">
                <a:latin typeface="Cambria Math"/>
                <a:ea typeface="Cambria Math"/>
              </a:rPr>
              <a:t>n ≈ </a:t>
            </a:r>
            <a:r>
              <a:rPr lang="en-US" dirty="0" smtClean="0"/>
              <a:t>1.6M, 3</a:t>
            </a:r>
            <a:r>
              <a:rPr lang="en-US" dirty="0" smtClean="0">
                <a:latin typeface="Cambria Math"/>
                <a:ea typeface="Cambria Math"/>
              </a:rPr>
              <a:t>√n ≈ </a:t>
            </a:r>
            <a:r>
              <a:rPr lang="en-US" dirty="0" smtClean="0"/>
              <a:t>4000]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54880" y="1400145"/>
            <a:ext cx="6303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latin typeface="Cambria Math"/>
                <a:ea typeface="Cambria Math"/>
              </a:rPr>
              <a:t>3√n</a:t>
            </a:r>
            <a:endParaRPr lang="en-US" sz="2000" b="1" dirty="0"/>
          </a:p>
        </p:txBody>
      </p:sp>
      <p:cxnSp>
        <p:nvCxnSpPr>
          <p:cNvPr id="8" name="Straight Arrow Connector 7"/>
          <p:cNvCxnSpPr>
            <a:stCxn id="10" idx="3"/>
          </p:cNvCxnSpPr>
          <p:nvPr/>
        </p:nvCxnSpPr>
        <p:spPr>
          <a:xfrm>
            <a:off x="4585181" y="1600200"/>
            <a:ext cx="3831988" cy="1588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566325" y="2851638"/>
            <a:ext cx="732692" cy="1588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arrow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rests on the model…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431801" y="2305448"/>
            <a:ext cx="4278807" cy="3257152"/>
            <a:chOff x="1168400" y="3335867"/>
            <a:chExt cx="3581400" cy="2726266"/>
          </a:xfrm>
        </p:grpSpPr>
        <p:grpSp>
          <p:nvGrpSpPr>
            <p:cNvPr id="4" name="Group 62"/>
            <p:cNvGrpSpPr/>
            <p:nvPr/>
          </p:nvGrpSpPr>
          <p:grpSpPr>
            <a:xfrm>
              <a:off x="1168400" y="3335867"/>
              <a:ext cx="3581400" cy="2726266"/>
              <a:chOff x="1168400" y="3335867"/>
              <a:chExt cx="3581400" cy="2726266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964267" y="3335867"/>
                <a:ext cx="2785533" cy="157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68400" y="4191000"/>
                <a:ext cx="2302933" cy="1278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015067" y="4521200"/>
                <a:ext cx="2370666" cy="154093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769532" y="3810001"/>
                <a:ext cx="2345267" cy="19896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Oval 41"/>
            <p:cNvSpPr/>
            <p:nvPr/>
          </p:nvSpPr>
          <p:spPr>
            <a:xfrm>
              <a:off x="2641600" y="3666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843866" y="3539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430866" y="47413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159000" y="4504268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124200" y="4207932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267200" y="4216400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633134" y="5054601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555999" y="4741334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954867" y="57319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928533" y="54948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stCxn id="42" idx="6"/>
              <a:endCxn id="43" idx="2"/>
            </p:cNvCxnSpPr>
            <p:nvPr/>
          </p:nvCxnSpPr>
          <p:spPr>
            <a:xfrm flipV="1">
              <a:off x="2878667" y="3657600"/>
              <a:ext cx="965199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3" idx="4"/>
              <a:endCxn id="49" idx="0"/>
            </p:cNvCxnSpPr>
            <p:nvPr/>
          </p:nvCxnSpPr>
          <p:spPr>
            <a:xfrm rot="5400000">
              <a:off x="3335867" y="4114800"/>
              <a:ext cx="965201" cy="28786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2" idx="3"/>
              <a:endCxn id="45" idx="0"/>
            </p:cNvCxnSpPr>
            <p:nvPr/>
          </p:nvCxnSpPr>
          <p:spPr>
            <a:xfrm rot="5400000">
              <a:off x="2159000" y="3986949"/>
              <a:ext cx="635853" cy="39878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4" idx="7"/>
              <a:endCxn id="45" idx="2"/>
            </p:cNvCxnSpPr>
            <p:nvPr/>
          </p:nvCxnSpPr>
          <p:spPr>
            <a:xfrm rot="5400000" flipH="1" flipV="1">
              <a:off x="1819483" y="4436535"/>
              <a:ext cx="153249" cy="52578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5" idx="7"/>
              <a:endCxn id="46" idx="2"/>
            </p:cNvCxnSpPr>
            <p:nvPr/>
          </p:nvCxnSpPr>
          <p:spPr>
            <a:xfrm rot="5400000" flipH="1" flipV="1">
              <a:off x="2636514" y="4051301"/>
              <a:ext cx="212520" cy="76285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6" idx="6"/>
              <a:endCxn id="47" idx="2"/>
            </p:cNvCxnSpPr>
            <p:nvPr/>
          </p:nvCxnSpPr>
          <p:spPr>
            <a:xfrm>
              <a:off x="3361267" y="4326466"/>
              <a:ext cx="905933" cy="84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6" idx="7"/>
              <a:endCxn id="43" idx="3"/>
            </p:cNvCxnSpPr>
            <p:nvPr/>
          </p:nvCxnSpPr>
          <p:spPr>
            <a:xfrm rot="5400000" flipH="1" flipV="1">
              <a:off x="3351949" y="3716016"/>
              <a:ext cx="501235" cy="55203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6" idx="5"/>
              <a:endCxn id="49" idx="1"/>
            </p:cNvCxnSpPr>
            <p:nvPr/>
          </p:nvCxnSpPr>
          <p:spPr>
            <a:xfrm rot="16200000" flipH="1">
              <a:off x="3275748" y="4461082"/>
              <a:ext cx="365771" cy="2641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8" idx="6"/>
              <a:endCxn id="49" idx="3"/>
            </p:cNvCxnSpPr>
            <p:nvPr/>
          </p:nvCxnSpPr>
          <p:spPr>
            <a:xfrm flipV="1">
              <a:off x="2870201" y="4943683"/>
              <a:ext cx="720516" cy="22945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45" idx="5"/>
              <a:endCxn id="48" idx="1"/>
            </p:cNvCxnSpPr>
            <p:nvPr/>
          </p:nvCxnSpPr>
          <p:spPr>
            <a:xfrm rot="16200000" flipH="1">
              <a:off x="2323249" y="4744716"/>
              <a:ext cx="382702" cy="3065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8" idx="4"/>
              <a:endCxn id="50" idx="1"/>
            </p:cNvCxnSpPr>
            <p:nvPr/>
          </p:nvCxnSpPr>
          <p:spPr>
            <a:xfrm rot="16200000" flipH="1">
              <a:off x="2633135" y="5410200"/>
              <a:ext cx="474983" cy="2379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0" idx="7"/>
              <a:endCxn id="49" idx="4"/>
            </p:cNvCxnSpPr>
            <p:nvPr/>
          </p:nvCxnSpPr>
          <p:spPr>
            <a:xfrm rot="5400000" flipH="1" flipV="1">
              <a:off x="3021749" y="5113868"/>
              <a:ext cx="788250" cy="5173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5" idx="6"/>
              <a:endCxn id="49" idx="2"/>
            </p:cNvCxnSpPr>
            <p:nvPr/>
          </p:nvCxnSpPr>
          <p:spPr>
            <a:xfrm>
              <a:off x="2396067" y="4622802"/>
              <a:ext cx="1159932" cy="237066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49" idx="5"/>
              <a:endCxn id="51" idx="1"/>
            </p:cNvCxnSpPr>
            <p:nvPr/>
          </p:nvCxnSpPr>
          <p:spPr>
            <a:xfrm rot="16200000" flipH="1">
              <a:off x="3567849" y="5134181"/>
              <a:ext cx="585901" cy="2049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49" idx="7"/>
              <a:endCxn id="47" idx="3"/>
            </p:cNvCxnSpPr>
            <p:nvPr/>
          </p:nvCxnSpPr>
          <p:spPr>
            <a:xfrm rot="5400000" flipH="1" flipV="1">
              <a:off x="3851482" y="4325616"/>
              <a:ext cx="357303" cy="54357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" name="Group 91"/>
          <p:cNvGrpSpPr/>
          <p:nvPr/>
        </p:nvGrpSpPr>
        <p:grpSpPr>
          <a:xfrm>
            <a:off x="4360694" y="1446012"/>
            <a:ext cx="4783306" cy="5164650"/>
            <a:chOff x="4360694" y="1446012"/>
            <a:chExt cx="4783306" cy="5164650"/>
          </a:xfrm>
        </p:grpSpPr>
        <p:sp>
          <p:nvSpPr>
            <p:cNvPr id="75" name="Oval 74"/>
            <p:cNvSpPr/>
            <p:nvPr/>
          </p:nvSpPr>
          <p:spPr>
            <a:xfrm>
              <a:off x="4435645" y="1446012"/>
              <a:ext cx="2489812" cy="1407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202641" y="4064294"/>
              <a:ext cx="1812755" cy="10248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4755434" y="2290457"/>
              <a:ext cx="3489155" cy="19725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4360694" y="4916235"/>
              <a:ext cx="2489812" cy="1407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6199486" y="1731092"/>
              <a:ext cx="2944514" cy="16646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6169508" y="3149895"/>
              <a:ext cx="2489812" cy="1407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6052084" y="4284150"/>
              <a:ext cx="2979490" cy="17718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6346890" y="5718209"/>
              <a:ext cx="1845234" cy="89245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036696" y="1873771"/>
              <a:ext cx="2518347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651293" y="2865619"/>
              <a:ext cx="2588302" cy="30554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63915" y="4349647"/>
              <a:ext cx="2653259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Oval 92"/>
          <p:cNvSpPr/>
          <p:nvPr/>
        </p:nvSpPr>
        <p:spPr>
          <a:xfrm>
            <a:off x="4942400" y="1921128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106636" y="1976092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4932407" y="5501279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5939246" y="4402000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267187" y="3055384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7800524" y="3737436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6776196" y="3425140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8077843" y="2260905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7150951" y="5898518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8160289" y="5131521"/>
            <a:ext cx="283231" cy="2832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/>
          <p:cNvCxnSpPr>
            <a:stCxn id="93" idx="6"/>
            <a:endCxn id="94" idx="2"/>
          </p:cNvCxnSpPr>
          <p:nvPr/>
        </p:nvCxnSpPr>
        <p:spPr>
          <a:xfrm>
            <a:off x="5225631" y="2062744"/>
            <a:ext cx="881005" cy="54964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3" idx="5"/>
            <a:endCxn id="97" idx="0"/>
          </p:cNvCxnSpPr>
          <p:nvPr/>
        </p:nvCxnSpPr>
        <p:spPr>
          <a:xfrm rot="16200000" flipH="1">
            <a:off x="4850227" y="2496807"/>
            <a:ext cx="892503" cy="22465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7" idx="6"/>
            <a:endCxn id="99" idx="2"/>
          </p:cNvCxnSpPr>
          <p:nvPr/>
        </p:nvCxnSpPr>
        <p:spPr>
          <a:xfrm>
            <a:off x="5550418" y="3197000"/>
            <a:ext cx="1225778" cy="369756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94" idx="6"/>
            <a:endCxn id="100" idx="2"/>
          </p:cNvCxnSpPr>
          <p:nvPr/>
        </p:nvCxnSpPr>
        <p:spPr>
          <a:xfrm>
            <a:off x="6389867" y="2117708"/>
            <a:ext cx="1687976" cy="284813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4" idx="5"/>
            <a:endCxn id="99" idx="0"/>
          </p:cNvCxnSpPr>
          <p:nvPr/>
        </p:nvCxnSpPr>
        <p:spPr>
          <a:xfrm rot="16200000" flipH="1">
            <a:off x="6029453" y="2536780"/>
            <a:ext cx="1207295" cy="569423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9" idx="5"/>
            <a:endCxn id="98" idx="2"/>
          </p:cNvCxnSpPr>
          <p:nvPr/>
        </p:nvCxnSpPr>
        <p:spPr>
          <a:xfrm rot="16200000" flipH="1">
            <a:off x="7303157" y="3381684"/>
            <a:ext cx="212159" cy="782575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99" idx="3"/>
            <a:endCxn id="96" idx="7"/>
          </p:cNvCxnSpPr>
          <p:nvPr/>
        </p:nvCxnSpPr>
        <p:spPr>
          <a:xfrm rot="5400000">
            <a:off x="6111045" y="3736848"/>
            <a:ext cx="776585" cy="636675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98" idx="4"/>
            <a:endCxn id="102" idx="1"/>
          </p:cNvCxnSpPr>
          <p:nvPr/>
        </p:nvCxnSpPr>
        <p:spPr>
          <a:xfrm rot="16200000" flipH="1">
            <a:off x="7495787" y="4467019"/>
            <a:ext cx="1152332" cy="259627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95" idx="7"/>
            <a:endCxn id="96" idx="3"/>
          </p:cNvCxnSpPr>
          <p:nvPr/>
        </p:nvCxnSpPr>
        <p:spPr>
          <a:xfrm rot="5400000" flipH="1" flipV="1">
            <a:off x="5127940" y="4689973"/>
            <a:ext cx="899004" cy="806564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95" idx="6"/>
            <a:endCxn id="101" idx="2"/>
          </p:cNvCxnSpPr>
          <p:nvPr/>
        </p:nvCxnSpPr>
        <p:spPr>
          <a:xfrm>
            <a:off x="5215638" y="5642895"/>
            <a:ext cx="1935313" cy="397239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6" idx="6"/>
            <a:endCxn id="102" idx="2"/>
          </p:cNvCxnSpPr>
          <p:nvPr/>
        </p:nvCxnSpPr>
        <p:spPr>
          <a:xfrm>
            <a:off x="6222477" y="4543616"/>
            <a:ext cx="1937812" cy="729521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6" idx="5"/>
            <a:endCxn id="101" idx="1"/>
          </p:cNvCxnSpPr>
          <p:nvPr/>
        </p:nvCxnSpPr>
        <p:spPr>
          <a:xfrm rot="16200000" flipH="1">
            <a:off x="6038593" y="4786159"/>
            <a:ext cx="1296243" cy="101143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01" idx="0"/>
            <a:endCxn id="99" idx="5"/>
          </p:cNvCxnSpPr>
          <p:nvPr/>
        </p:nvCxnSpPr>
        <p:spPr>
          <a:xfrm rot="16200000" flipV="1">
            <a:off x="6039446" y="4645397"/>
            <a:ext cx="2231625" cy="274618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98" idx="0"/>
            <a:endCxn id="100" idx="4"/>
          </p:cNvCxnSpPr>
          <p:nvPr/>
        </p:nvCxnSpPr>
        <p:spPr>
          <a:xfrm rot="5400000" flipH="1" flipV="1">
            <a:off x="7484149" y="3002127"/>
            <a:ext cx="1193300" cy="277319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97" idx="7"/>
            <a:endCxn id="100" idx="3"/>
          </p:cNvCxnSpPr>
          <p:nvPr/>
        </p:nvCxnSpPr>
        <p:spPr>
          <a:xfrm rot="5400000" flipH="1" flipV="1">
            <a:off x="6517028" y="1494570"/>
            <a:ext cx="594204" cy="2610381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43" idx="7"/>
            <a:endCxn id="93" idx="2"/>
          </p:cNvCxnSpPr>
          <p:nvPr/>
        </p:nvCxnSpPr>
        <p:spPr>
          <a:xfrm rot="5400000" flipH="1" flipV="1">
            <a:off x="4142732" y="1790026"/>
            <a:ext cx="526950" cy="1072386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47" idx="6"/>
            <a:endCxn id="97" idx="2"/>
          </p:cNvCxnSpPr>
          <p:nvPr/>
        </p:nvCxnSpPr>
        <p:spPr>
          <a:xfrm flipV="1">
            <a:off x="4417262" y="3197000"/>
            <a:ext cx="849925" cy="302063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51" idx="5"/>
            <a:endCxn id="95" idx="2"/>
          </p:cNvCxnSpPr>
          <p:nvPr/>
        </p:nvCxnSpPr>
        <p:spPr>
          <a:xfrm rot="16200000" flipH="1">
            <a:off x="4193651" y="4904138"/>
            <a:ext cx="516273" cy="961239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43" idx="6"/>
            <a:endCxn id="96" idx="1"/>
          </p:cNvCxnSpPr>
          <p:nvPr/>
        </p:nvCxnSpPr>
        <p:spPr>
          <a:xfrm>
            <a:off x="3911492" y="2689832"/>
            <a:ext cx="2069232" cy="1753646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8509819" y="5655833"/>
            <a:ext cx="634181" cy="1081980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…</a:t>
            </a:r>
            <a:endParaRPr lang="en-US" sz="4400" b="1" dirty="0"/>
          </a:p>
        </p:txBody>
      </p:sp>
      <p:cxnSp>
        <p:nvCxnSpPr>
          <p:cNvPr id="107" name="Straight Connector 106"/>
          <p:cNvCxnSpPr>
            <a:stCxn id="100" idx="6"/>
          </p:cNvCxnSpPr>
          <p:nvPr/>
        </p:nvCxnSpPr>
        <p:spPr>
          <a:xfrm>
            <a:off x="8361074" y="2402521"/>
            <a:ext cx="1427503" cy="258233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8" idx="6"/>
          </p:cNvCxnSpPr>
          <p:nvPr/>
        </p:nvCxnSpPr>
        <p:spPr>
          <a:xfrm flipV="1">
            <a:off x="8083755" y="3604260"/>
            <a:ext cx="1448865" cy="274792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2" idx="6"/>
          </p:cNvCxnSpPr>
          <p:nvPr/>
        </p:nvCxnSpPr>
        <p:spPr>
          <a:xfrm>
            <a:off x="8443520" y="5273137"/>
            <a:ext cx="1325320" cy="716183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43" idx="6"/>
            <a:endCxn id="97" idx="2"/>
          </p:cNvCxnSpPr>
          <p:nvPr/>
        </p:nvCxnSpPr>
        <p:spPr>
          <a:xfrm>
            <a:off x="3911492" y="2689832"/>
            <a:ext cx="1355695" cy="507168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42" idx="6"/>
          </p:cNvCxnSpPr>
          <p:nvPr/>
        </p:nvCxnSpPr>
        <p:spPr>
          <a:xfrm>
            <a:off x="2475109" y="2841563"/>
            <a:ext cx="2763318" cy="351088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46" idx="7"/>
            <a:endCxn id="97" idx="2"/>
          </p:cNvCxnSpPr>
          <p:nvPr/>
        </p:nvCxnSpPr>
        <p:spPr>
          <a:xfrm rot="5400000" flipH="1" flipV="1">
            <a:off x="4042793" y="2164414"/>
            <a:ext cx="191808" cy="2256980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45" idx="6"/>
            <a:endCxn id="97" idx="2"/>
          </p:cNvCxnSpPr>
          <p:nvPr/>
        </p:nvCxnSpPr>
        <p:spPr>
          <a:xfrm flipV="1">
            <a:off x="1898532" y="3197000"/>
            <a:ext cx="3368655" cy="645988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49" idx="6"/>
            <a:endCxn id="97" idx="2"/>
          </p:cNvCxnSpPr>
          <p:nvPr/>
        </p:nvCxnSpPr>
        <p:spPr>
          <a:xfrm flipV="1">
            <a:off x="3567569" y="3197000"/>
            <a:ext cx="1699618" cy="929218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51" idx="7"/>
            <a:endCxn id="97" idx="2"/>
          </p:cNvCxnSpPr>
          <p:nvPr/>
        </p:nvCxnSpPr>
        <p:spPr>
          <a:xfrm rot="5400000" flipH="1" flipV="1">
            <a:off x="3754504" y="3413665"/>
            <a:ext cx="1729347" cy="1296019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50" idx="7"/>
            <a:endCxn id="97" idx="2"/>
          </p:cNvCxnSpPr>
          <p:nvPr/>
        </p:nvCxnSpPr>
        <p:spPr>
          <a:xfrm rot="5400000" flipH="1" flipV="1">
            <a:off x="3031254" y="2973646"/>
            <a:ext cx="2012578" cy="2459287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48" idx="7"/>
            <a:endCxn id="97" idx="2"/>
          </p:cNvCxnSpPr>
          <p:nvPr/>
        </p:nvCxnSpPr>
        <p:spPr>
          <a:xfrm rot="5400000" flipH="1" flipV="1">
            <a:off x="3243677" y="2376840"/>
            <a:ext cx="1203349" cy="2843671"/>
          </a:xfrm>
          <a:prstGeom prst="line">
            <a:avLst/>
          </a:prstGeom>
          <a:ln w="76200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Sybil attack on open DHTs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72091"/>
          </a:xfrm>
        </p:spPr>
        <p:txBody>
          <a:bodyPr>
            <a:normAutofit/>
          </a:bodyPr>
          <a:lstStyle/>
          <a:p>
            <a:r>
              <a:rPr lang="en-US" dirty="0" smtClean="0"/>
              <a:t>Create many pseudonyms (</a:t>
            </a:r>
            <a:r>
              <a:rPr lang="en-US" dirty="0" err="1" smtClean="0"/>
              <a:t>Sybils</a:t>
            </a:r>
            <a:r>
              <a:rPr lang="en-US" dirty="0" smtClean="0"/>
              <a:t>), join DHT</a:t>
            </a:r>
          </a:p>
          <a:p>
            <a:r>
              <a:rPr lang="en-US" dirty="0" err="1" smtClean="0"/>
              <a:t>Sybils</a:t>
            </a:r>
            <a:r>
              <a:rPr lang="en-US" dirty="0" smtClean="0"/>
              <a:t> join the DHT as usual, disrupt routing</a:t>
            </a:r>
          </a:p>
        </p:txBody>
      </p:sp>
      <p:sp>
        <p:nvSpPr>
          <p:cNvPr id="1045" name="Oval 1044"/>
          <p:cNvSpPr/>
          <p:nvPr/>
        </p:nvSpPr>
        <p:spPr>
          <a:xfrm>
            <a:off x="914400" y="3513404"/>
            <a:ext cx="3033657" cy="30336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6" name="Group 1155"/>
          <p:cNvGrpSpPr/>
          <p:nvPr/>
        </p:nvGrpSpPr>
        <p:grpSpPr>
          <a:xfrm>
            <a:off x="2347694" y="3431690"/>
            <a:ext cx="167068" cy="3197086"/>
            <a:chOff x="4476488" y="3100164"/>
            <a:chExt cx="191024" cy="3655535"/>
          </a:xfrm>
        </p:grpSpPr>
        <p:sp>
          <p:nvSpPr>
            <p:cNvPr id="1157" name="Oval 1156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8" name="Oval 1157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9" name="Group 1158"/>
          <p:cNvGrpSpPr/>
          <p:nvPr/>
        </p:nvGrpSpPr>
        <p:grpSpPr>
          <a:xfrm rot="18000000">
            <a:off x="2347694" y="3431690"/>
            <a:ext cx="167068" cy="3197086"/>
            <a:chOff x="4476488" y="3100164"/>
            <a:chExt cx="191024" cy="3655535"/>
          </a:xfrm>
        </p:grpSpPr>
        <p:sp>
          <p:nvSpPr>
            <p:cNvPr id="1160" name="Oval 1159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1" name="Oval 1160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2" name="Group 1161"/>
          <p:cNvGrpSpPr/>
          <p:nvPr/>
        </p:nvGrpSpPr>
        <p:grpSpPr>
          <a:xfrm rot="19800000">
            <a:off x="2347694" y="3431690"/>
            <a:ext cx="167068" cy="3197086"/>
            <a:chOff x="4476488" y="3100164"/>
            <a:chExt cx="191024" cy="3655535"/>
          </a:xfrm>
        </p:grpSpPr>
        <p:sp>
          <p:nvSpPr>
            <p:cNvPr id="1163" name="Oval 1162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4" name="Oval 1163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5" name="Group 1164"/>
          <p:cNvGrpSpPr/>
          <p:nvPr/>
        </p:nvGrpSpPr>
        <p:grpSpPr>
          <a:xfrm rot="15300000">
            <a:off x="2347694" y="3431690"/>
            <a:ext cx="167068" cy="3197086"/>
            <a:chOff x="4476488" y="3100164"/>
            <a:chExt cx="191024" cy="3655535"/>
          </a:xfrm>
        </p:grpSpPr>
        <p:sp>
          <p:nvSpPr>
            <p:cNvPr id="1166" name="Oval 1165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7" name="Oval 1166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8" name="Group 1167"/>
          <p:cNvGrpSpPr/>
          <p:nvPr/>
        </p:nvGrpSpPr>
        <p:grpSpPr>
          <a:xfrm rot="11700000">
            <a:off x="2347694" y="3431690"/>
            <a:ext cx="167068" cy="3197086"/>
            <a:chOff x="4476488" y="3100164"/>
            <a:chExt cx="191024" cy="3655535"/>
          </a:xfrm>
        </p:grpSpPr>
        <p:sp>
          <p:nvSpPr>
            <p:cNvPr id="1169" name="Oval 1168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0" name="Oval 1169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1" name="Group 1170"/>
          <p:cNvGrpSpPr/>
          <p:nvPr/>
        </p:nvGrpSpPr>
        <p:grpSpPr>
          <a:xfrm rot="9000000">
            <a:off x="2347694" y="3431690"/>
            <a:ext cx="167068" cy="3197086"/>
            <a:chOff x="4476488" y="3100164"/>
            <a:chExt cx="191024" cy="3655535"/>
          </a:xfrm>
        </p:grpSpPr>
        <p:sp>
          <p:nvSpPr>
            <p:cNvPr id="1172" name="Oval 1171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3" name="Oval 1172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4" name="Group 1173"/>
          <p:cNvGrpSpPr/>
          <p:nvPr/>
        </p:nvGrpSpPr>
        <p:grpSpPr>
          <a:xfrm rot="6300000">
            <a:off x="2347694" y="3431690"/>
            <a:ext cx="167068" cy="3197086"/>
            <a:chOff x="4476488" y="3100164"/>
            <a:chExt cx="191024" cy="3655535"/>
          </a:xfrm>
        </p:grpSpPr>
        <p:sp>
          <p:nvSpPr>
            <p:cNvPr id="1175" name="Oval 1174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6" name="Oval 1175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7" name="Group 1176"/>
          <p:cNvGrpSpPr/>
          <p:nvPr/>
        </p:nvGrpSpPr>
        <p:grpSpPr>
          <a:xfrm rot="5400000">
            <a:off x="2347694" y="3431690"/>
            <a:ext cx="167068" cy="3197086"/>
            <a:chOff x="4476488" y="3100164"/>
            <a:chExt cx="191024" cy="3655535"/>
          </a:xfrm>
        </p:grpSpPr>
        <p:sp>
          <p:nvSpPr>
            <p:cNvPr id="1178" name="Oval 1177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9" name="Oval 1178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0" name="Group 1179"/>
          <p:cNvGrpSpPr/>
          <p:nvPr/>
        </p:nvGrpSpPr>
        <p:grpSpPr>
          <a:xfrm rot="2700000">
            <a:off x="2347694" y="3431690"/>
            <a:ext cx="167068" cy="3197086"/>
            <a:chOff x="4476488" y="3100164"/>
            <a:chExt cx="191024" cy="3655535"/>
          </a:xfrm>
        </p:grpSpPr>
        <p:sp>
          <p:nvSpPr>
            <p:cNvPr id="1181" name="Oval 1180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2" name="Oval 1181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8" name="Group 1257"/>
          <p:cNvGrpSpPr/>
          <p:nvPr/>
        </p:nvGrpSpPr>
        <p:grpSpPr>
          <a:xfrm rot="144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59" name="Oval 1258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0" name="Oval 1259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1" name="Group 1260"/>
          <p:cNvGrpSpPr/>
          <p:nvPr/>
        </p:nvGrpSpPr>
        <p:grpSpPr>
          <a:xfrm rot="108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62" name="Oval 1261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3" name="Oval 1262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4" name="Group 1263"/>
          <p:cNvGrpSpPr/>
          <p:nvPr/>
        </p:nvGrpSpPr>
        <p:grpSpPr>
          <a:xfrm rot="18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65" name="Oval 1264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6" name="Oval 1265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7" name="Group 1266"/>
          <p:cNvGrpSpPr/>
          <p:nvPr/>
        </p:nvGrpSpPr>
        <p:grpSpPr>
          <a:xfrm rot="9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68" name="Oval 1267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9" name="Oval 1268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0" name="Group 1269"/>
          <p:cNvGrpSpPr/>
          <p:nvPr/>
        </p:nvGrpSpPr>
        <p:grpSpPr>
          <a:xfrm rot="207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71" name="Oval 1270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2" name="Oval 1271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3" name="Group 1272"/>
          <p:cNvGrpSpPr/>
          <p:nvPr/>
        </p:nvGrpSpPr>
        <p:grpSpPr>
          <a:xfrm rot="189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74" name="Oval 1273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5" name="Oval 1274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9" name="Group 1278"/>
          <p:cNvGrpSpPr/>
          <p:nvPr/>
        </p:nvGrpSpPr>
        <p:grpSpPr>
          <a:xfrm rot="162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80" name="Oval 1279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1" name="Oval 1280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2" name="Group 1281"/>
          <p:cNvGrpSpPr/>
          <p:nvPr/>
        </p:nvGrpSpPr>
        <p:grpSpPr>
          <a:xfrm rot="135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83" name="Oval 1282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4" name="Oval 1283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8" name="Group 1287"/>
          <p:cNvGrpSpPr/>
          <p:nvPr/>
        </p:nvGrpSpPr>
        <p:grpSpPr>
          <a:xfrm rot="99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89" name="Oval 1288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0" name="Oval 1289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1" name="Group 1290"/>
          <p:cNvGrpSpPr/>
          <p:nvPr/>
        </p:nvGrpSpPr>
        <p:grpSpPr>
          <a:xfrm rot="81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92" name="Oval 1291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3" name="Oval 1292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4" name="Group 1293"/>
          <p:cNvGrpSpPr/>
          <p:nvPr/>
        </p:nvGrpSpPr>
        <p:grpSpPr>
          <a:xfrm rot="72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95" name="Oval 1294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6" name="Oval 1295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7" name="Group 1296"/>
          <p:cNvGrpSpPr/>
          <p:nvPr/>
        </p:nvGrpSpPr>
        <p:grpSpPr>
          <a:xfrm rot="4500000">
            <a:off x="2347694" y="3431690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298" name="Oval 1297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9" name="Oval 1298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45" name="Oval 1344"/>
          <p:cNvSpPr/>
          <p:nvPr/>
        </p:nvSpPr>
        <p:spPr>
          <a:xfrm>
            <a:off x="5181600" y="3505200"/>
            <a:ext cx="3033657" cy="30336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46" name="Group 1345"/>
          <p:cNvGrpSpPr/>
          <p:nvPr/>
        </p:nvGrpSpPr>
        <p:grpSpPr>
          <a:xfrm>
            <a:off x="6614894" y="3423486"/>
            <a:ext cx="167068" cy="3197086"/>
            <a:chOff x="4476488" y="3100164"/>
            <a:chExt cx="191024" cy="3655535"/>
          </a:xfrm>
        </p:grpSpPr>
        <p:sp>
          <p:nvSpPr>
            <p:cNvPr id="1347" name="Oval 1346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8" name="Oval 1347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9" name="Group 1348"/>
          <p:cNvGrpSpPr/>
          <p:nvPr/>
        </p:nvGrpSpPr>
        <p:grpSpPr>
          <a:xfrm rot="18000000">
            <a:off x="6614894" y="3423486"/>
            <a:ext cx="167068" cy="3197086"/>
            <a:chOff x="4476488" y="3100164"/>
            <a:chExt cx="191024" cy="3655535"/>
          </a:xfrm>
        </p:grpSpPr>
        <p:sp>
          <p:nvSpPr>
            <p:cNvPr id="1350" name="Oval 1349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1" name="Oval 1350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52" name="Group 1351"/>
          <p:cNvGrpSpPr/>
          <p:nvPr/>
        </p:nvGrpSpPr>
        <p:grpSpPr>
          <a:xfrm rot="19800000">
            <a:off x="6614894" y="3423486"/>
            <a:ext cx="167068" cy="3197086"/>
            <a:chOff x="4476488" y="3100164"/>
            <a:chExt cx="191024" cy="3655535"/>
          </a:xfrm>
        </p:grpSpPr>
        <p:sp>
          <p:nvSpPr>
            <p:cNvPr id="1353" name="Oval 1352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4" name="Oval 1353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55" name="Group 1354"/>
          <p:cNvGrpSpPr/>
          <p:nvPr/>
        </p:nvGrpSpPr>
        <p:grpSpPr>
          <a:xfrm rot="15300000">
            <a:off x="6614894" y="3423486"/>
            <a:ext cx="167068" cy="3197086"/>
            <a:chOff x="4476488" y="3100164"/>
            <a:chExt cx="191024" cy="3655535"/>
          </a:xfrm>
        </p:grpSpPr>
        <p:sp>
          <p:nvSpPr>
            <p:cNvPr id="1356" name="Oval 1355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7" name="Oval 1356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58" name="Group 1357"/>
          <p:cNvGrpSpPr/>
          <p:nvPr/>
        </p:nvGrpSpPr>
        <p:grpSpPr>
          <a:xfrm rot="11700000">
            <a:off x="6614894" y="3423486"/>
            <a:ext cx="167068" cy="3197086"/>
            <a:chOff x="4476488" y="3100164"/>
            <a:chExt cx="191024" cy="3655535"/>
          </a:xfrm>
        </p:grpSpPr>
        <p:sp>
          <p:nvSpPr>
            <p:cNvPr id="1359" name="Oval 1358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0" name="Oval 1359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1" name="Group 1360"/>
          <p:cNvGrpSpPr/>
          <p:nvPr/>
        </p:nvGrpSpPr>
        <p:grpSpPr>
          <a:xfrm rot="9000000">
            <a:off x="6614894" y="3423486"/>
            <a:ext cx="167068" cy="3197086"/>
            <a:chOff x="4476488" y="3100164"/>
            <a:chExt cx="191024" cy="3655535"/>
          </a:xfrm>
        </p:grpSpPr>
        <p:sp>
          <p:nvSpPr>
            <p:cNvPr id="1362" name="Oval 1361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" name="Oval 1362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4" name="Group 1363"/>
          <p:cNvGrpSpPr/>
          <p:nvPr/>
        </p:nvGrpSpPr>
        <p:grpSpPr>
          <a:xfrm rot="6300000">
            <a:off x="6614894" y="3423486"/>
            <a:ext cx="167068" cy="3197086"/>
            <a:chOff x="4476488" y="3100164"/>
            <a:chExt cx="191024" cy="3655535"/>
          </a:xfrm>
        </p:grpSpPr>
        <p:sp>
          <p:nvSpPr>
            <p:cNvPr id="1365" name="Oval 1364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" name="Oval 1365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7" name="Group 1366"/>
          <p:cNvGrpSpPr/>
          <p:nvPr/>
        </p:nvGrpSpPr>
        <p:grpSpPr>
          <a:xfrm rot="5400000">
            <a:off x="6614894" y="3423486"/>
            <a:ext cx="167068" cy="3197086"/>
            <a:chOff x="4476488" y="3100164"/>
            <a:chExt cx="191024" cy="3655535"/>
          </a:xfrm>
        </p:grpSpPr>
        <p:sp>
          <p:nvSpPr>
            <p:cNvPr id="1368" name="Oval 1367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9" name="Oval 1368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0" name="Group 1369"/>
          <p:cNvGrpSpPr/>
          <p:nvPr/>
        </p:nvGrpSpPr>
        <p:grpSpPr>
          <a:xfrm rot="2700000">
            <a:off x="6614894" y="3423486"/>
            <a:ext cx="167068" cy="3197086"/>
            <a:chOff x="4476488" y="3100164"/>
            <a:chExt cx="191024" cy="3655535"/>
          </a:xfrm>
        </p:grpSpPr>
        <p:sp>
          <p:nvSpPr>
            <p:cNvPr id="1371" name="Oval 1370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2" name="Oval 1371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3" name="Group 1372"/>
          <p:cNvGrpSpPr/>
          <p:nvPr/>
        </p:nvGrpSpPr>
        <p:grpSpPr>
          <a:xfrm rot="11231193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374" name="Oval 1373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5" name="Oval 1374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6" name="Group 1375"/>
          <p:cNvGrpSpPr/>
          <p:nvPr/>
        </p:nvGrpSpPr>
        <p:grpSpPr>
          <a:xfrm rot="10800000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377" name="Oval 1376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8" name="Oval 1377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9" name="Group 1378"/>
          <p:cNvGrpSpPr/>
          <p:nvPr/>
        </p:nvGrpSpPr>
        <p:grpSpPr>
          <a:xfrm rot="9446118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380" name="Oval 1379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1" name="Oval 1380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2" name="Group 1381"/>
          <p:cNvGrpSpPr/>
          <p:nvPr/>
        </p:nvGrpSpPr>
        <p:grpSpPr>
          <a:xfrm rot="900000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383" name="Oval 1382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4" name="Oval 1383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5" name="Group 1384"/>
          <p:cNvGrpSpPr/>
          <p:nvPr/>
        </p:nvGrpSpPr>
        <p:grpSpPr>
          <a:xfrm rot="20700000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386" name="Oval 1385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7" name="Oval 1386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8" name="Group 1387"/>
          <p:cNvGrpSpPr/>
          <p:nvPr/>
        </p:nvGrpSpPr>
        <p:grpSpPr>
          <a:xfrm rot="8545475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389" name="Oval 1388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0" name="Oval 1389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4" name="Group 1393"/>
          <p:cNvGrpSpPr/>
          <p:nvPr/>
        </p:nvGrpSpPr>
        <p:grpSpPr>
          <a:xfrm rot="16200000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395" name="Oval 1394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6" name="Oval 1395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7" name="Group 1396"/>
          <p:cNvGrpSpPr/>
          <p:nvPr/>
        </p:nvGrpSpPr>
        <p:grpSpPr>
          <a:xfrm rot="13500000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398" name="Oval 1397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9" name="Oval 1398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03" name="Group 1402"/>
          <p:cNvGrpSpPr/>
          <p:nvPr/>
        </p:nvGrpSpPr>
        <p:grpSpPr>
          <a:xfrm rot="9900000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404" name="Oval 1403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5" name="Oval 1404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06" name="Group 1405"/>
          <p:cNvGrpSpPr/>
          <p:nvPr/>
        </p:nvGrpSpPr>
        <p:grpSpPr>
          <a:xfrm rot="8100000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407" name="Oval 1406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8" name="Oval 1407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09" name="Group 1408"/>
          <p:cNvGrpSpPr/>
          <p:nvPr/>
        </p:nvGrpSpPr>
        <p:grpSpPr>
          <a:xfrm rot="10339950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410" name="Oval 1409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1" name="Oval 1410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12" name="Group 1411"/>
          <p:cNvGrpSpPr/>
          <p:nvPr/>
        </p:nvGrpSpPr>
        <p:grpSpPr>
          <a:xfrm rot="4500000">
            <a:off x="6614894" y="3423486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413" name="Oval 1412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4" name="Oval 1413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18" name="Straight Arrow Connector 1417"/>
          <p:cNvCxnSpPr/>
          <p:nvPr/>
        </p:nvCxnSpPr>
        <p:spPr>
          <a:xfrm>
            <a:off x="1217221" y="4322618"/>
            <a:ext cx="2553195" cy="108065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9" name="Straight Arrow Connector 1418"/>
          <p:cNvCxnSpPr/>
          <p:nvPr/>
        </p:nvCxnSpPr>
        <p:spPr>
          <a:xfrm rot="5400000">
            <a:off x="2900550" y="5542806"/>
            <a:ext cx="860961" cy="807524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1" name="Straight Arrow Connector 1430"/>
          <p:cNvCxnSpPr/>
          <p:nvPr/>
        </p:nvCxnSpPr>
        <p:spPr>
          <a:xfrm>
            <a:off x="5509020" y="4322619"/>
            <a:ext cx="2553195" cy="108065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2" name="Straight Arrow Connector 1431"/>
          <p:cNvCxnSpPr/>
          <p:nvPr/>
        </p:nvCxnSpPr>
        <p:spPr>
          <a:xfrm rot="10800000" flipV="1">
            <a:off x="6941128" y="5516087"/>
            <a:ext cx="1085467" cy="908463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" name="TextBox 1435"/>
          <p:cNvSpPr txBox="1"/>
          <p:nvPr/>
        </p:nvSpPr>
        <p:spPr>
          <a:xfrm>
            <a:off x="1477049" y="2990626"/>
            <a:ext cx="1907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Brute-force attack</a:t>
            </a:r>
            <a:endParaRPr lang="en-US" b="1" dirty="0"/>
          </a:p>
        </p:txBody>
      </p:sp>
      <p:sp>
        <p:nvSpPr>
          <p:cNvPr id="1437" name="TextBox 1436"/>
          <p:cNvSpPr txBox="1"/>
          <p:nvPr/>
        </p:nvSpPr>
        <p:spPr>
          <a:xfrm>
            <a:off x="5808694" y="2990626"/>
            <a:ext cx="1778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Clustering attack</a:t>
            </a:r>
            <a:endParaRPr lang="en-US" b="1" dirty="0"/>
          </a:p>
        </p:txBody>
      </p:sp>
      <p:grpSp>
        <p:nvGrpSpPr>
          <p:cNvPr id="171" name="Group 170"/>
          <p:cNvGrpSpPr/>
          <p:nvPr/>
        </p:nvGrpSpPr>
        <p:grpSpPr>
          <a:xfrm rot="12600000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72" name="Oval 171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4" name="Group 173"/>
          <p:cNvGrpSpPr/>
          <p:nvPr/>
        </p:nvGrpSpPr>
        <p:grpSpPr>
          <a:xfrm rot="11245018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75" name="Oval 174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7" name="Group 176"/>
          <p:cNvGrpSpPr/>
          <p:nvPr/>
        </p:nvGrpSpPr>
        <p:grpSpPr>
          <a:xfrm rot="2245018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78" name="Oval 177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0" name="Group 179"/>
          <p:cNvGrpSpPr/>
          <p:nvPr/>
        </p:nvGrpSpPr>
        <p:grpSpPr>
          <a:xfrm rot="1345018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81" name="Oval 180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3" name="Group 182"/>
          <p:cNvGrpSpPr/>
          <p:nvPr/>
        </p:nvGrpSpPr>
        <p:grpSpPr>
          <a:xfrm rot="3600000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84" name="Oval 183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" name="Group 185"/>
          <p:cNvGrpSpPr/>
          <p:nvPr/>
        </p:nvGrpSpPr>
        <p:grpSpPr>
          <a:xfrm rot="19345018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87" name="Oval 186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9" name="Group 188"/>
          <p:cNvGrpSpPr/>
          <p:nvPr/>
        </p:nvGrpSpPr>
        <p:grpSpPr>
          <a:xfrm rot="16645018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90" name="Oval 189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2" name="Group 191"/>
          <p:cNvGrpSpPr/>
          <p:nvPr/>
        </p:nvGrpSpPr>
        <p:grpSpPr>
          <a:xfrm rot="13945018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93" name="Oval 192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5" name="Group 194"/>
          <p:cNvGrpSpPr/>
          <p:nvPr/>
        </p:nvGrpSpPr>
        <p:grpSpPr>
          <a:xfrm rot="8545018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96" name="Oval 195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8" name="Group 197"/>
          <p:cNvGrpSpPr/>
          <p:nvPr/>
        </p:nvGrpSpPr>
        <p:grpSpPr>
          <a:xfrm rot="7645018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199" name="Oval 198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1" name="Group 200"/>
          <p:cNvGrpSpPr/>
          <p:nvPr/>
        </p:nvGrpSpPr>
        <p:grpSpPr>
          <a:xfrm rot="4945018">
            <a:off x="2347695" y="3431689"/>
            <a:ext cx="167068" cy="3197086"/>
            <a:chOff x="4476488" y="3100164"/>
            <a:chExt cx="191024" cy="3655535"/>
          </a:xfrm>
          <a:solidFill>
            <a:srgbClr val="C00000"/>
          </a:solidFill>
        </p:grpSpPr>
        <p:sp>
          <p:nvSpPr>
            <p:cNvPr id="202" name="Oval 201"/>
            <p:cNvSpPr/>
            <p:nvPr/>
          </p:nvSpPr>
          <p:spPr>
            <a:xfrm>
              <a:off x="4476488" y="3100164"/>
              <a:ext cx="191024" cy="19102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4476488" y="6564675"/>
              <a:ext cx="191024" cy="19102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5" grpId="0" animBg="1"/>
      <p:bldP spid="1345" grpId="0" animBg="1"/>
      <p:bldP spid="143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57801"/>
          </a:xfrm>
        </p:spPr>
        <p:txBody>
          <a:bodyPr>
            <a:normAutofit/>
          </a:bodyPr>
          <a:lstStyle/>
          <a:p>
            <a:r>
              <a:rPr lang="en-US" dirty="0" err="1" smtClean="0"/>
              <a:t>Whānau</a:t>
            </a:r>
            <a:r>
              <a:rPr lang="en-US" dirty="0" smtClean="0"/>
              <a:t>: an efficient Sybil-proof DHT</a:t>
            </a:r>
          </a:p>
          <a:p>
            <a:pPr lvl="1"/>
            <a:r>
              <a:rPr lang="en-US" dirty="0" smtClean="0"/>
              <a:t>Use a social network to filter good nodes</a:t>
            </a:r>
          </a:p>
          <a:p>
            <a:pPr lvl="1"/>
            <a:r>
              <a:rPr lang="en-US" dirty="0" smtClean="0"/>
              <a:t>Resist up to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O(n/log n)</a:t>
            </a:r>
            <a:r>
              <a:rPr lang="en-US" dirty="0" smtClean="0"/>
              <a:t> attack edges</a:t>
            </a:r>
          </a:p>
          <a:p>
            <a:pPr lvl="1"/>
            <a:r>
              <a:rPr lang="en-US" dirty="0" smtClean="0"/>
              <a:t>Table size per node: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O(√N log N)</a:t>
            </a:r>
          </a:p>
          <a:p>
            <a:pPr lvl="1"/>
            <a:r>
              <a:rPr lang="en-US" dirty="0" smtClean="0"/>
              <a:t>Messages to route: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O(1)</a:t>
            </a:r>
          </a:p>
          <a:p>
            <a:endParaRPr lang="en-US" dirty="0" smtClean="0"/>
          </a:p>
          <a:p>
            <a:r>
              <a:rPr lang="en-US" dirty="0" smtClean="0"/>
              <a:t>Introduced layers to combat clustering attacks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Sybil state of the art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342900" y="2819400"/>
          <a:ext cx="8458200" cy="121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400" y="152400"/>
            <a:ext cx="1127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P2P mania!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752600" y="1371600"/>
            <a:ext cx="2527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Chord, Pastry, Tapestry, CAN</a:t>
            </a:r>
            <a:endParaRPr lang="en-US" sz="1600" dirty="0"/>
          </a:p>
        </p:txBody>
      </p:sp>
      <p:cxnSp>
        <p:nvCxnSpPr>
          <p:cNvPr id="14" name="Shape 13"/>
          <p:cNvCxnSpPr>
            <a:stCxn id="9" idx="1"/>
          </p:cNvCxnSpPr>
          <p:nvPr/>
        </p:nvCxnSpPr>
        <p:spPr>
          <a:xfrm rot="10800000" flipV="1">
            <a:off x="685800" y="321677"/>
            <a:ext cx="228600" cy="2726322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12" idx="1"/>
          </p:cNvCxnSpPr>
          <p:nvPr/>
        </p:nvCxnSpPr>
        <p:spPr>
          <a:xfrm rot="10800000" flipV="1">
            <a:off x="1600200" y="1540877"/>
            <a:ext cx="152400" cy="1507122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38400" y="1752600"/>
            <a:ext cx="5237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The Sybil Attack </a:t>
            </a:r>
            <a:r>
              <a:rPr lang="en-US" sz="1400" dirty="0" smtClean="0">
                <a:solidFill>
                  <a:srgbClr val="0070C0"/>
                </a:solidFill>
              </a:rPr>
              <a:t>[Douceur]</a:t>
            </a:r>
            <a:r>
              <a:rPr lang="en-US" sz="1600" dirty="0" smtClean="0">
                <a:solidFill>
                  <a:srgbClr val="0070C0"/>
                </a:solidFill>
              </a:rPr>
              <a:t>, Security Considerations </a:t>
            </a:r>
            <a:r>
              <a:rPr lang="en-US" sz="1400" dirty="0" smtClean="0">
                <a:solidFill>
                  <a:srgbClr val="0070C0"/>
                </a:solidFill>
              </a:rPr>
              <a:t>[Sit, Morris]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71800" y="2133600"/>
            <a:ext cx="2551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Restricted tables </a:t>
            </a:r>
            <a:r>
              <a:rPr lang="en-US" sz="1400" dirty="0" smtClean="0"/>
              <a:t>[Castro et al]</a:t>
            </a:r>
            <a:endParaRPr lang="en-US" sz="1400" dirty="0"/>
          </a:p>
        </p:txBody>
      </p:sp>
      <p:cxnSp>
        <p:nvCxnSpPr>
          <p:cNvPr id="21" name="Shape 20"/>
          <p:cNvCxnSpPr>
            <a:stCxn id="17" idx="1"/>
          </p:cNvCxnSpPr>
          <p:nvPr/>
        </p:nvCxnSpPr>
        <p:spPr>
          <a:xfrm rot="10800000" flipV="1">
            <a:off x="2209800" y="1921877"/>
            <a:ext cx="228600" cy="1126122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18" idx="1"/>
          </p:cNvCxnSpPr>
          <p:nvPr/>
        </p:nvCxnSpPr>
        <p:spPr>
          <a:xfrm rot="10800000" flipV="1">
            <a:off x="2667000" y="2302877"/>
            <a:ext cx="304800" cy="745122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05200" y="2514600"/>
            <a:ext cx="1897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BFT </a:t>
            </a:r>
            <a:r>
              <a:rPr lang="en-US" sz="1400" dirty="0" smtClean="0"/>
              <a:t>[</a:t>
            </a:r>
            <a:r>
              <a:rPr lang="en-US" sz="1400" dirty="0" err="1" smtClean="0"/>
              <a:t>Rodrigues</a:t>
            </a:r>
            <a:r>
              <a:rPr lang="en-US" sz="1400" dirty="0" smtClean="0"/>
              <a:t>, </a:t>
            </a:r>
            <a:r>
              <a:rPr lang="en-US" sz="1400" dirty="0" err="1" smtClean="0"/>
              <a:t>Liskov</a:t>
            </a:r>
            <a:r>
              <a:rPr lang="en-US" sz="1400" dirty="0" smtClean="0"/>
              <a:t>]</a:t>
            </a:r>
            <a:endParaRPr lang="en-US" sz="1600" dirty="0"/>
          </a:p>
        </p:txBody>
      </p:sp>
      <p:cxnSp>
        <p:nvCxnSpPr>
          <p:cNvPr id="26" name="Shape 25"/>
          <p:cNvCxnSpPr>
            <a:stCxn id="24" idx="1"/>
          </p:cNvCxnSpPr>
          <p:nvPr/>
        </p:nvCxnSpPr>
        <p:spPr>
          <a:xfrm rot="10800000" flipV="1">
            <a:off x="3352800" y="2683877"/>
            <a:ext cx="152400" cy="364122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62000" y="39624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SPROUT, Turtle, Bootstrap graphs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3142449" y="4312920"/>
            <a:ext cx="1488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Puzzles </a:t>
            </a:r>
            <a:r>
              <a:rPr lang="en-US" sz="1400" dirty="0" smtClean="0"/>
              <a:t>[</a:t>
            </a:r>
            <a:r>
              <a:rPr lang="en-US" sz="1400" dirty="0" err="1" smtClean="0"/>
              <a:t>Borisov</a:t>
            </a:r>
            <a:r>
              <a:rPr lang="en-US" sz="1400" dirty="0" smtClean="0"/>
              <a:t>]</a:t>
            </a:r>
            <a:endParaRPr lang="en-US" sz="1400" dirty="0"/>
          </a:p>
        </p:txBody>
      </p:sp>
      <p:cxnSp>
        <p:nvCxnSpPr>
          <p:cNvPr id="59" name="Shape 58"/>
          <p:cNvCxnSpPr>
            <a:stCxn id="55" idx="3"/>
          </p:cNvCxnSpPr>
          <p:nvPr/>
        </p:nvCxnSpPr>
        <p:spPr>
          <a:xfrm flipV="1">
            <a:off x="3962400" y="3429001"/>
            <a:ext cx="76200" cy="702676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57" idx="3"/>
          </p:cNvCxnSpPr>
          <p:nvPr/>
        </p:nvCxnSpPr>
        <p:spPr>
          <a:xfrm flipV="1">
            <a:off x="4631190" y="3429001"/>
            <a:ext cx="779010" cy="1053196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988761" y="4663440"/>
            <a:ext cx="21293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dirty="0" smtClean="0"/>
              <a:t>CAPTCHA </a:t>
            </a:r>
            <a:r>
              <a:rPr lang="en-US" sz="1400" dirty="0" smtClean="0"/>
              <a:t>[</a:t>
            </a:r>
            <a:r>
              <a:rPr lang="en-US" sz="1400" dirty="0" err="1" smtClean="0"/>
              <a:t>Rowaihy</a:t>
            </a:r>
            <a:r>
              <a:rPr lang="en-US" sz="1400" dirty="0" smtClean="0"/>
              <a:t> et al]</a:t>
            </a:r>
          </a:p>
        </p:txBody>
      </p:sp>
      <p:cxnSp>
        <p:nvCxnSpPr>
          <p:cNvPr id="67" name="Shape 66"/>
          <p:cNvCxnSpPr>
            <a:stCxn id="64" idx="3"/>
          </p:cNvCxnSpPr>
          <p:nvPr/>
        </p:nvCxnSpPr>
        <p:spPr>
          <a:xfrm flipV="1">
            <a:off x="5118126" y="3429001"/>
            <a:ext cx="825474" cy="1403716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062399" y="5013960"/>
            <a:ext cx="1670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err="1" smtClean="0"/>
              <a:t>SybilLimit</a:t>
            </a:r>
            <a:r>
              <a:rPr lang="en-US" sz="1600" dirty="0" smtClean="0"/>
              <a:t> </a:t>
            </a:r>
            <a:r>
              <a:rPr lang="en-US" sz="1400" dirty="0" smtClean="0"/>
              <a:t>[Yu et al]</a:t>
            </a:r>
            <a:endParaRPr lang="en-US" sz="1400" dirty="0"/>
          </a:p>
        </p:txBody>
      </p:sp>
      <p:cxnSp>
        <p:nvCxnSpPr>
          <p:cNvPr id="70" name="Shape 69"/>
          <p:cNvCxnSpPr>
            <a:stCxn id="68" idx="3"/>
          </p:cNvCxnSpPr>
          <p:nvPr/>
        </p:nvCxnSpPr>
        <p:spPr>
          <a:xfrm flipV="1">
            <a:off x="5732536" y="3429001"/>
            <a:ext cx="973064" cy="1754236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495800" y="5364480"/>
            <a:ext cx="22540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err="1" smtClean="0"/>
              <a:t>SybilInfer</a:t>
            </a:r>
            <a:r>
              <a:rPr lang="en-US" sz="1600" dirty="0" smtClean="0"/>
              <a:t>, </a:t>
            </a:r>
            <a:r>
              <a:rPr lang="en-US" sz="1600" dirty="0" err="1" smtClean="0"/>
              <a:t>SumUp</a:t>
            </a:r>
            <a:r>
              <a:rPr lang="en-US" sz="1600" dirty="0" smtClean="0"/>
              <a:t>, </a:t>
            </a:r>
            <a:r>
              <a:rPr lang="en-US" sz="1600" dirty="0" err="1" smtClean="0"/>
              <a:t>DSybil</a:t>
            </a:r>
            <a:endParaRPr lang="en-US" sz="1600" dirty="0"/>
          </a:p>
        </p:txBody>
      </p:sp>
      <p:cxnSp>
        <p:nvCxnSpPr>
          <p:cNvPr id="73" name="Shape 72"/>
          <p:cNvCxnSpPr>
            <a:stCxn id="71" idx="3"/>
          </p:cNvCxnSpPr>
          <p:nvPr/>
        </p:nvCxnSpPr>
        <p:spPr>
          <a:xfrm flipV="1">
            <a:off x="6749815" y="3429001"/>
            <a:ext cx="717785" cy="2104756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477000" y="5715000"/>
            <a:ext cx="1109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i="1" dirty="0" smtClean="0">
                <a:solidFill>
                  <a:srgbClr val="0070C0"/>
                </a:solidFill>
              </a:rPr>
              <a:t>(This work)</a:t>
            </a:r>
            <a:endParaRPr lang="en-US" sz="1600" i="1" dirty="0">
              <a:solidFill>
                <a:srgbClr val="0070C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543800" y="6400800"/>
            <a:ext cx="1127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P2P mania!</a:t>
            </a:r>
            <a:endParaRPr lang="en-US" sz="1600" dirty="0"/>
          </a:p>
        </p:txBody>
      </p:sp>
      <p:cxnSp>
        <p:nvCxnSpPr>
          <p:cNvPr id="89" name="Elbow Connector 88"/>
          <p:cNvCxnSpPr>
            <a:stCxn id="55" idx="3"/>
          </p:cNvCxnSpPr>
          <p:nvPr/>
        </p:nvCxnSpPr>
        <p:spPr>
          <a:xfrm flipV="1">
            <a:off x="3962400" y="3429001"/>
            <a:ext cx="685800" cy="702676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hape 98"/>
          <p:cNvCxnSpPr>
            <a:stCxn id="74" idx="3"/>
          </p:cNvCxnSpPr>
          <p:nvPr/>
        </p:nvCxnSpPr>
        <p:spPr>
          <a:xfrm flipV="1">
            <a:off x="7586278" y="3429000"/>
            <a:ext cx="567122" cy="2455277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hape 100"/>
          <p:cNvCxnSpPr>
            <a:stCxn id="79" idx="3"/>
          </p:cNvCxnSpPr>
          <p:nvPr/>
        </p:nvCxnSpPr>
        <p:spPr>
          <a:xfrm flipV="1">
            <a:off x="8671032" y="3429000"/>
            <a:ext cx="168168" cy="3141077"/>
          </a:xfrm>
          <a:prstGeom prst="bentConnector2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 err="1" smtClean="0"/>
              <a:t>Whānau</a:t>
            </a:r>
            <a:r>
              <a:rPr lang="en-US" dirty="0" smtClean="0"/>
              <a:t>: an efficient Sybil-proof DHT protocol</a:t>
            </a:r>
          </a:p>
          <a:p>
            <a:pPr lvl="1"/>
            <a:r>
              <a:rPr lang="en-US" cap="small" dirty="0" smtClean="0"/>
              <a:t>Get</a:t>
            </a:r>
            <a:r>
              <a:rPr lang="en-US" dirty="0" smtClean="0"/>
              <a:t> cost: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O(1)</a:t>
            </a:r>
            <a:r>
              <a:rPr lang="en-US" dirty="0" smtClean="0"/>
              <a:t> messages, one RTT latency</a:t>
            </a:r>
          </a:p>
          <a:p>
            <a:pPr lvl="1"/>
            <a:r>
              <a:rPr lang="en-US" cap="small" dirty="0" smtClean="0"/>
              <a:t>C</a:t>
            </a:r>
            <a:r>
              <a:rPr lang="en-US" dirty="0" smtClean="0"/>
              <a:t>ost to build routing tables: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O(√N log N) </a:t>
            </a:r>
            <a:r>
              <a:rPr lang="en-US" dirty="0" smtClean="0"/>
              <a:t>storage/bandwidth per node (for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/>
              <a:t> keys)</a:t>
            </a:r>
          </a:p>
          <a:p>
            <a:pPr lvl="1"/>
            <a:r>
              <a:rPr lang="en-US" dirty="0" smtClean="0"/>
              <a:t>Oblivious to number of </a:t>
            </a:r>
            <a:r>
              <a:rPr lang="en-US" dirty="0" err="1" smtClean="0"/>
              <a:t>Sybils</a:t>
            </a:r>
            <a:r>
              <a:rPr lang="en-US" dirty="0" smtClean="0"/>
              <a:t>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Proof of correctness</a:t>
            </a:r>
          </a:p>
          <a:p>
            <a:r>
              <a:rPr lang="en-US" dirty="0" err="1" smtClean="0"/>
              <a:t>PlanetLab</a:t>
            </a:r>
            <a:r>
              <a:rPr lang="en-US" dirty="0" smtClean="0"/>
              <a:t> implementation</a:t>
            </a:r>
          </a:p>
          <a:p>
            <a:r>
              <a:rPr lang="en-US" dirty="0" smtClean="0"/>
              <a:t>Large-scale simulations vs. powerful attack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of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7667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 provides </a:t>
            </a:r>
            <a:r>
              <a:rPr lang="en-US" b="1" dirty="0" smtClean="0"/>
              <a:t>integrity</a:t>
            </a:r>
          </a:p>
          <a:p>
            <a:r>
              <a:rPr lang="en-US" dirty="0" err="1" smtClean="0"/>
              <a:t>Whānau</a:t>
            </a:r>
            <a:r>
              <a:rPr lang="en-US" dirty="0" smtClean="0"/>
              <a:t> provides </a:t>
            </a:r>
            <a:r>
              <a:rPr lang="en-US" b="1" dirty="0" smtClean="0"/>
              <a:t>availability</a:t>
            </a:r>
          </a:p>
          <a:p>
            <a:endParaRPr lang="en-US" dirty="0" smtClean="0"/>
          </a:p>
          <a:p>
            <a:r>
              <a:rPr lang="en-US" dirty="0" smtClean="0"/>
              <a:t>E.g., application signs values using private key</a:t>
            </a:r>
          </a:p>
          <a:p>
            <a:r>
              <a:rPr lang="en-US" dirty="0" smtClean="0"/>
              <a:t>Proc </a:t>
            </a:r>
            <a:r>
              <a:rPr lang="en-US" sz="2800" cap="small" dirty="0" smtClean="0"/>
              <a:t>Get(</a:t>
            </a:r>
            <a:r>
              <a:rPr lang="en-US" sz="2800" i="1" dirty="0" smtClean="0"/>
              <a:t>key</a:t>
            </a:r>
            <a:r>
              <a:rPr lang="en-US" sz="2800" cap="small" dirty="0" smtClean="0"/>
              <a:t>):</a:t>
            </a:r>
          </a:p>
          <a:p>
            <a:pPr lvl="1">
              <a:buNone/>
            </a:pPr>
            <a:r>
              <a:rPr lang="en-US" dirty="0" smtClean="0"/>
              <a:t>Until valid </a:t>
            </a:r>
            <a:r>
              <a:rPr lang="en-US" i="1" dirty="0" smtClean="0"/>
              <a:t>value</a:t>
            </a:r>
            <a:r>
              <a:rPr lang="en-US" dirty="0" smtClean="0"/>
              <a:t> found:</a:t>
            </a:r>
          </a:p>
          <a:p>
            <a:pPr lvl="2">
              <a:buNone/>
            </a:pPr>
            <a:r>
              <a:rPr lang="en-US" sz="2800" dirty="0" smtClean="0"/>
              <a:t>Try </a:t>
            </a:r>
            <a:r>
              <a:rPr lang="en-US" sz="2800" i="1" dirty="0" smtClean="0"/>
              <a:t>value</a:t>
            </a:r>
            <a:r>
              <a:rPr lang="en-US" sz="2800" dirty="0" smtClean="0"/>
              <a:t> = </a:t>
            </a:r>
            <a:r>
              <a:rPr lang="en-US" sz="2800" cap="small" dirty="0" smtClean="0"/>
              <a:t>Lookup</a:t>
            </a:r>
            <a:r>
              <a:rPr lang="en-US" sz="2800" dirty="0" smtClean="0"/>
              <a:t>(key)</a:t>
            </a:r>
          </a:p>
          <a:p>
            <a:pPr lvl="2">
              <a:buNone/>
            </a:pPr>
            <a:r>
              <a:rPr lang="en-US" sz="2800" dirty="0" smtClean="0"/>
              <a:t>Repeat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Use a social network to limit </a:t>
            </a:r>
            <a:r>
              <a:rPr lang="en-US" dirty="0" err="1" smtClean="0"/>
              <a:t>Sybils</a:t>
            </a:r>
            <a:endParaRPr lang="en-US" dirty="0" smtClean="0"/>
          </a:p>
          <a:p>
            <a:pPr lvl="1"/>
            <a:r>
              <a:rPr lang="en-US" dirty="0" smtClean="0"/>
              <a:t>Addresses brute-force attack</a:t>
            </a:r>
          </a:p>
          <a:p>
            <a:r>
              <a:rPr lang="en-US" dirty="0" smtClean="0"/>
              <a:t>New technique: </a:t>
            </a:r>
            <a:r>
              <a:rPr lang="en-US" i="1" dirty="0" smtClean="0"/>
              <a:t>layered identifiers</a:t>
            </a:r>
          </a:p>
          <a:p>
            <a:pPr lvl="1"/>
            <a:r>
              <a:rPr lang="en-US" dirty="0" smtClean="0"/>
              <a:t>Addresses clustering attacks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ontent Placeholder 2"/>
          <p:cNvSpPr>
            <a:spLocks noGrp="1"/>
          </p:cNvSpPr>
          <p:nvPr>
            <p:ph idx="1"/>
          </p:nvPr>
        </p:nvSpPr>
        <p:spPr>
          <a:xfrm>
            <a:off x="457200" y="1561012"/>
            <a:ext cx="8229600" cy="1444655"/>
          </a:xfrm>
        </p:spPr>
        <p:txBody>
          <a:bodyPr>
            <a:normAutofit fontScale="92500"/>
          </a:bodyPr>
          <a:lstStyle/>
          <a:p>
            <a:r>
              <a:rPr lang="en-US" cap="small" dirty="0" smtClean="0"/>
              <a:t>Setup</a:t>
            </a:r>
            <a:r>
              <a:rPr lang="en-US" dirty="0" smtClean="0"/>
              <a:t>: periodically build tables using social links</a:t>
            </a:r>
          </a:p>
          <a:p>
            <a:r>
              <a:rPr lang="en-US" cap="small" dirty="0" smtClean="0"/>
              <a:t>Lookup</a:t>
            </a:r>
            <a:r>
              <a:rPr lang="en-US" dirty="0" smtClean="0"/>
              <a:t>: use tables to route efficiently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main phases</a:t>
            </a:r>
            <a:endParaRPr lang="en-US" dirty="0"/>
          </a:p>
        </p:txBody>
      </p:sp>
      <p:grpSp>
        <p:nvGrpSpPr>
          <p:cNvPr id="240" name="Group 239"/>
          <p:cNvGrpSpPr/>
          <p:nvPr/>
        </p:nvGrpSpPr>
        <p:grpSpPr>
          <a:xfrm>
            <a:off x="4411245" y="3911599"/>
            <a:ext cx="1922564" cy="1622343"/>
            <a:chOff x="2615569" y="3429000"/>
            <a:chExt cx="3912877" cy="3301856"/>
          </a:xfrm>
        </p:grpSpPr>
        <p:grpSp>
          <p:nvGrpSpPr>
            <p:cNvPr id="177" name="Group 154"/>
            <p:cNvGrpSpPr/>
            <p:nvPr/>
          </p:nvGrpSpPr>
          <p:grpSpPr>
            <a:xfrm>
              <a:off x="2615569" y="3429000"/>
              <a:ext cx="3912877" cy="3301856"/>
              <a:chOff x="5365397" y="2576146"/>
              <a:chExt cx="3011778" cy="2541471"/>
            </a:xfrm>
          </p:grpSpPr>
          <p:grpSp>
            <p:nvGrpSpPr>
              <p:cNvPr id="178" name="Group 98"/>
              <p:cNvGrpSpPr/>
              <p:nvPr/>
            </p:nvGrpSpPr>
            <p:grpSpPr>
              <a:xfrm>
                <a:off x="5753174" y="2738342"/>
                <a:ext cx="2215475" cy="2214530"/>
                <a:chOff x="5109272" y="1991012"/>
                <a:chExt cx="3741189" cy="3739591"/>
              </a:xfrm>
            </p:grpSpPr>
            <p:grpSp>
              <p:nvGrpSpPr>
                <p:cNvPr id="196" name="Group 75"/>
                <p:cNvGrpSpPr/>
                <p:nvPr/>
              </p:nvGrpSpPr>
              <p:grpSpPr>
                <a:xfrm>
                  <a:off x="5109272" y="1991012"/>
                  <a:ext cx="3741189" cy="3739591"/>
                  <a:chOff x="4824917" y="1989422"/>
                  <a:chExt cx="3741189" cy="3739591"/>
                </a:xfrm>
              </p:grpSpPr>
              <p:sp>
                <p:nvSpPr>
                  <p:cNvPr id="198" name="Oval 197"/>
                  <p:cNvSpPr/>
                  <p:nvPr/>
                </p:nvSpPr>
                <p:spPr>
                  <a:xfrm>
                    <a:off x="4951639" y="2136548"/>
                    <a:ext cx="3487743" cy="3445328"/>
                  </a:xfrm>
                  <a:prstGeom prst="ellipse">
                    <a:avLst/>
                  </a:prstGeom>
                  <a:ln w="38100">
                    <a:solidFill>
                      <a:schemeClr val="tx1"/>
                    </a:solidFill>
                    <a:prstDash val="solid"/>
                    <a:headEnd type="oval" w="med" len="med"/>
                    <a:tailEnd type="oval" w="med" len="med"/>
                  </a:ln>
                  <a:effectLst/>
                </p:spPr>
                <p:style>
                  <a:lnRef idx="3">
                    <a:schemeClr val="accent4"/>
                  </a:lnRef>
                  <a:fillRef idx="0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99" name="Group 74"/>
                  <p:cNvGrpSpPr/>
                  <p:nvPr/>
                </p:nvGrpSpPr>
                <p:grpSpPr>
                  <a:xfrm>
                    <a:off x="4824917" y="1989422"/>
                    <a:ext cx="3741189" cy="3739591"/>
                    <a:chOff x="4824917" y="1989422"/>
                    <a:chExt cx="3741189" cy="3739591"/>
                  </a:xfrm>
                </p:grpSpPr>
                <p:grpSp>
                  <p:nvGrpSpPr>
                    <p:cNvPr id="200" name="Group 58"/>
                    <p:cNvGrpSpPr/>
                    <p:nvPr/>
                  </p:nvGrpSpPr>
                  <p:grpSpPr>
                    <a:xfrm>
                      <a:off x="4824920" y="3860800"/>
                      <a:ext cx="3739591" cy="1847795"/>
                      <a:chOff x="4824920" y="3860800"/>
                      <a:chExt cx="3739591" cy="1847795"/>
                    </a:xfrm>
                  </p:grpSpPr>
                  <p:cxnSp>
                    <p:nvCxnSpPr>
                      <p:cNvPr id="216" name="Straight Connector 215"/>
                      <p:cNvCxnSpPr/>
                      <p:nvPr/>
                    </p:nvCxnSpPr>
                    <p:spPr>
                      <a:xfrm rot="16200000" flipH="1">
                        <a:off x="6631356" y="5645235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7" name="Straight Connector 216"/>
                      <p:cNvCxnSpPr/>
                      <p:nvPr/>
                    </p:nvCxnSpPr>
                    <p:spPr>
                      <a:xfrm flipH="1">
                        <a:off x="8437792" y="3860800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8" name="Straight Connector 217"/>
                      <p:cNvCxnSpPr/>
                      <p:nvPr/>
                    </p:nvCxnSpPr>
                    <p:spPr>
                      <a:xfrm flipH="1">
                        <a:off x="4824920" y="3860801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01" name="Group 59"/>
                    <p:cNvGrpSpPr/>
                    <p:nvPr/>
                  </p:nvGrpSpPr>
                  <p:grpSpPr>
                    <a:xfrm rot="2700000">
                      <a:off x="4824911" y="2009834"/>
                      <a:ext cx="3739591" cy="3698767"/>
                      <a:chOff x="4824920" y="2009828"/>
                      <a:chExt cx="3739591" cy="3698767"/>
                    </a:xfrm>
                  </p:grpSpPr>
                  <p:cxnSp>
                    <p:nvCxnSpPr>
                      <p:cNvPr id="212" name="Straight Connector 211"/>
                      <p:cNvCxnSpPr/>
                      <p:nvPr/>
                    </p:nvCxnSpPr>
                    <p:spPr>
                      <a:xfrm rot="16200000" flipH="1">
                        <a:off x="6631356" y="5645235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3" name="Straight Connector 212"/>
                      <p:cNvCxnSpPr/>
                      <p:nvPr/>
                    </p:nvCxnSpPr>
                    <p:spPr>
                      <a:xfrm flipH="1">
                        <a:off x="8437792" y="3860800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4" name="Straight Connector 213"/>
                      <p:cNvCxnSpPr/>
                      <p:nvPr/>
                    </p:nvCxnSpPr>
                    <p:spPr>
                      <a:xfrm flipH="1">
                        <a:off x="4824920" y="3860801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5" name="Straight Connector 214"/>
                      <p:cNvCxnSpPr/>
                      <p:nvPr/>
                    </p:nvCxnSpPr>
                    <p:spPr>
                      <a:xfrm rot="16200000" flipH="1">
                        <a:off x="6631354" y="2073187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02" name="Group 64"/>
                    <p:cNvGrpSpPr/>
                    <p:nvPr/>
                  </p:nvGrpSpPr>
                  <p:grpSpPr>
                    <a:xfrm rot="1320000">
                      <a:off x="4826515" y="2009828"/>
                      <a:ext cx="3739591" cy="3698767"/>
                      <a:chOff x="4824920" y="2009828"/>
                      <a:chExt cx="3739591" cy="3698767"/>
                    </a:xfrm>
                  </p:grpSpPr>
                  <p:cxnSp>
                    <p:nvCxnSpPr>
                      <p:cNvPr id="208" name="Straight Connector 207"/>
                      <p:cNvCxnSpPr/>
                      <p:nvPr/>
                    </p:nvCxnSpPr>
                    <p:spPr>
                      <a:xfrm rot="16200000" flipH="1">
                        <a:off x="6631356" y="5645235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9" name="Straight Connector 208"/>
                      <p:cNvCxnSpPr/>
                      <p:nvPr/>
                    </p:nvCxnSpPr>
                    <p:spPr>
                      <a:xfrm flipH="1">
                        <a:off x="8437792" y="3860800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0" name="Straight Connector 209"/>
                      <p:cNvCxnSpPr/>
                      <p:nvPr/>
                    </p:nvCxnSpPr>
                    <p:spPr>
                      <a:xfrm flipH="1">
                        <a:off x="4824920" y="3860801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1" name="Straight Connector 210"/>
                      <p:cNvCxnSpPr/>
                      <p:nvPr/>
                    </p:nvCxnSpPr>
                    <p:spPr>
                      <a:xfrm rot="16200000" flipH="1">
                        <a:off x="6631354" y="2073187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03" name="Group 69"/>
                    <p:cNvGrpSpPr/>
                    <p:nvPr/>
                  </p:nvGrpSpPr>
                  <p:grpSpPr>
                    <a:xfrm rot="-1320000">
                      <a:off x="4824917" y="2011418"/>
                      <a:ext cx="3739591" cy="3698767"/>
                      <a:chOff x="4824920" y="2009828"/>
                      <a:chExt cx="3739591" cy="3698767"/>
                    </a:xfrm>
                  </p:grpSpPr>
                  <p:cxnSp>
                    <p:nvCxnSpPr>
                      <p:cNvPr id="204" name="Straight Connector 203"/>
                      <p:cNvCxnSpPr/>
                      <p:nvPr/>
                    </p:nvCxnSpPr>
                    <p:spPr>
                      <a:xfrm rot="16200000" flipH="1">
                        <a:off x="6631356" y="5645235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5" name="Straight Connector 204"/>
                      <p:cNvCxnSpPr/>
                      <p:nvPr/>
                    </p:nvCxnSpPr>
                    <p:spPr>
                      <a:xfrm flipH="1">
                        <a:off x="8437792" y="3860800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6" name="Straight Connector 205"/>
                      <p:cNvCxnSpPr/>
                      <p:nvPr/>
                    </p:nvCxnSpPr>
                    <p:spPr>
                      <a:xfrm flipH="1">
                        <a:off x="4824920" y="3860801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7" name="Straight Connector 206"/>
                      <p:cNvCxnSpPr/>
                      <p:nvPr/>
                    </p:nvCxnSpPr>
                    <p:spPr>
                      <a:xfrm rot="16200000" flipH="1">
                        <a:off x="6631354" y="2073187"/>
                        <a:ext cx="126719" cy="1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3">
                        <a:schemeClr val="accent4"/>
                      </a:lnRef>
                      <a:fillRef idx="0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cxnSp>
              <p:nvCxnSpPr>
                <p:cNvPr id="197" name="Straight Connector 196"/>
                <p:cNvCxnSpPr/>
                <p:nvPr/>
              </p:nvCxnSpPr>
              <p:spPr>
                <a:xfrm rot="16200000" flipH="1">
                  <a:off x="6915710" y="2084313"/>
                  <a:ext cx="126719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effectLst/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9" name="Group 151"/>
              <p:cNvGrpSpPr/>
              <p:nvPr/>
            </p:nvGrpSpPr>
            <p:grpSpPr>
              <a:xfrm>
                <a:off x="5365397" y="2576146"/>
                <a:ext cx="3011778" cy="2541471"/>
                <a:chOff x="5365397" y="2576146"/>
                <a:chExt cx="3011778" cy="2541471"/>
              </a:xfrm>
            </p:grpSpPr>
            <p:grpSp>
              <p:nvGrpSpPr>
                <p:cNvPr id="180" name="Group 117"/>
                <p:cNvGrpSpPr/>
                <p:nvPr/>
              </p:nvGrpSpPr>
              <p:grpSpPr>
                <a:xfrm>
                  <a:off x="6786919" y="2576146"/>
                  <a:ext cx="1349620" cy="2541471"/>
                  <a:chOff x="6786919" y="2576146"/>
                  <a:chExt cx="1349620" cy="2541471"/>
                </a:xfrm>
              </p:grpSpPr>
              <p:grpSp>
                <p:nvGrpSpPr>
                  <p:cNvPr id="192" name="Group 106"/>
                  <p:cNvGrpSpPr/>
                  <p:nvPr/>
                </p:nvGrpSpPr>
                <p:grpSpPr>
                  <a:xfrm>
                    <a:off x="6786919" y="2576146"/>
                    <a:ext cx="147035" cy="2541471"/>
                    <a:chOff x="6786919" y="2576146"/>
                    <a:chExt cx="147035" cy="2541471"/>
                  </a:xfrm>
                </p:grpSpPr>
                <p:sp>
                  <p:nvSpPr>
                    <p:cNvPr id="194" name="Oval 193"/>
                    <p:cNvSpPr/>
                    <p:nvPr/>
                  </p:nvSpPr>
                  <p:spPr>
                    <a:xfrm>
                      <a:off x="6786919" y="2576146"/>
                      <a:ext cx="147033" cy="147033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5" name="Oval 194"/>
                    <p:cNvSpPr/>
                    <p:nvPr/>
                  </p:nvSpPr>
                  <p:spPr>
                    <a:xfrm>
                      <a:off x="6786921" y="4970584"/>
                      <a:ext cx="147033" cy="147033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93" name="Oval 192"/>
                  <p:cNvSpPr/>
                  <p:nvPr/>
                </p:nvSpPr>
                <p:spPr>
                  <a:xfrm rot="5400000">
                    <a:off x="7989506" y="3773025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1" name="Group 118"/>
                <p:cNvGrpSpPr/>
                <p:nvPr/>
              </p:nvGrpSpPr>
              <p:grpSpPr>
                <a:xfrm rot="2700000">
                  <a:off x="7030410" y="3172569"/>
                  <a:ext cx="1349619" cy="1343911"/>
                  <a:chOff x="6786920" y="2576146"/>
                  <a:chExt cx="1349619" cy="1343911"/>
                </a:xfrm>
              </p:grpSpPr>
              <p:sp>
                <p:nvSpPr>
                  <p:cNvPr id="190" name="Oval 189"/>
                  <p:cNvSpPr/>
                  <p:nvPr/>
                </p:nvSpPr>
                <p:spPr>
                  <a:xfrm>
                    <a:off x="6786920" y="2576146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1" name="Oval 190"/>
                  <p:cNvSpPr/>
                  <p:nvPr/>
                </p:nvSpPr>
                <p:spPr>
                  <a:xfrm rot="5400000">
                    <a:off x="7989506" y="3773024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2" name="Group 128"/>
                <p:cNvGrpSpPr/>
                <p:nvPr/>
              </p:nvGrpSpPr>
              <p:grpSpPr>
                <a:xfrm rot="1320000">
                  <a:off x="5409304" y="3503864"/>
                  <a:ext cx="1338886" cy="1344590"/>
                  <a:chOff x="5595068" y="3773027"/>
                  <a:chExt cx="1338886" cy="1344590"/>
                </a:xfrm>
              </p:grpSpPr>
              <p:sp>
                <p:nvSpPr>
                  <p:cNvPr id="188" name="Oval 187"/>
                  <p:cNvSpPr/>
                  <p:nvPr/>
                </p:nvSpPr>
                <p:spPr>
                  <a:xfrm>
                    <a:off x="6786921" y="4970584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9" name="Oval 188"/>
                  <p:cNvSpPr/>
                  <p:nvPr/>
                </p:nvSpPr>
                <p:spPr>
                  <a:xfrm rot="5400000">
                    <a:off x="5595068" y="3773027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3" name="Group 136"/>
                <p:cNvGrpSpPr/>
                <p:nvPr/>
              </p:nvGrpSpPr>
              <p:grpSpPr>
                <a:xfrm rot="-1320000">
                  <a:off x="5365397" y="2625113"/>
                  <a:ext cx="2541471" cy="1343916"/>
                  <a:chOff x="5595070" y="2576146"/>
                  <a:chExt cx="2541471" cy="1343916"/>
                </a:xfrm>
              </p:grpSpPr>
              <p:sp>
                <p:nvSpPr>
                  <p:cNvPr id="184" name="Oval 183"/>
                  <p:cNvSpPr/>
                  <p:nvPr/>
                </p:nvSpPr>
                <p:spPr>
                  <a:xfrm>
                    <a:off x="6786919" y="2576146"/>
                    <a:ext cx="147033" cy="147033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85" name="Group 111"/>
                  <p:cNvGrpSpPr/>
                  <p:nvPr/>
                </p:nvGrpSpPr>
                <p:grpSpPr>
                  <a:xfrm rot="5400000">
                    <a:off x="6792288" y="2575809"/>
                    <a:ext cx="147035" cy="2541471"/>
                    <a:chOff x="6786919" y="2576146"/>
                    <a:chExt cx="147035" cy="2541471"/>
                  </a:xfrm>
                </p:grpSpPr>
                <p:sp>
                  <p:nvSpPr>
                    <p:cNvPr id="186" name="Oval 185"/>
                    <p:cNvSpPr/>
                    <p:nvPr/>
                  </p:nvSpPr>
                  <p:spPr>
                    <a:xfrm>
                      <a:off x="6786919" y="2576146"/>
                      <a:ext cx="147033" cy="147033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7" name="Oval 186"/>
                    <p:cNvSpPr/>
                    <p:nvPr/>
                  </p:nvSpPr>
                  <p:spPr>
                    <a:xfrm>
                      <a:off x="6786921" y="4970584"/>
                      <a:ext cx="147033" cy="147033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239" name="Group 238"/>
            <p:cNvGrpSpPr/>
            <p:nvPr/>
          </p:nvGrpSpPr>
          <p:grpSpPr>
            <a:xfrm>
              <a:off x="3310465" y="3835400"/>
              <a:ext cx="1244602" cy="2413000"/>
              <a:chOff x="3310465" y="3835400"/>
              <a:chExt cx="1244602" cy="2413000"/>
            </a:xfrm>
          </p:grpSpPr>
          <p:sp>
            <p:nvSpPr>
              <p:cNvPr id="234" name="Freeform 233"/>
              <p:cNvSpPr/>
              <p:nvPr/>
            </p:nvSpPr>
            <p:spPr>
              <a:xfrm>
                <a:off x="4080933" y="3835400"/>
                <a:ext cx="474134" cy="2413000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4134" h="2413000">
                    <a:moveTo>
                      <a:pt x="474134" y="0"/>
                    </a:moveTo>
                    <a:cubicBezTo>
                      <a:pt x="460023" y="1007533"/>
                      <a:pt x="208845" y="1955800"/>
                      <a:pt x="0" y="2413000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stealth" w="med" len="lg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 flipV="1">
                <a:off x="3691466" y="5969000"/>
                <a:ext cx="347134" cy="220134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347134 w 347134"/>
                  <a:gd name="connsiteY0" fmla="*/ 0 h 220134"/>
                  <a:gd name="connsiteX1" fmla="*/ 0 w 347134"/>
                  <a:gd name="connsiteY1" fmla="*/ 220134 h 220134"/>
                  <a:gd name="connsiteX0" fmla="*/ 347134 w 347134"/>
                  <a:gd name="connsiteY0" fmla="*/ 0 h 313267"/>
                  <a:gd name="connsiteX1" fmla="*/ 0 w 347134"/>
                  <a:gd name="connsiteY1" fmla="*/ 220134 h 313267"/>
                  <a:gd name="connsiteX0" fmla="*/ 347134 w 347134"/>
                  <a:gd name="connsiteY0" fmla="*/ 0 h 313267"/>
                  <a:gd name="connsiteX1" fmla="*/ 0 w 347134"/>
                  <a:gd name="connsiteY1" fmla="*/ 220134 h 313267"/>
                  <a:gd name="connsiteX0" fmla="*/ 347134 w 347134"/>
                  <a:gd name="connsiteY0" fmla="*/ 0 h 220134"/>
                  <a:gd name="connsiteX1" fmla="*/ 0 w 347134"/>
                  <a:gd name="connsiteY1" fmla="*/ 220134 h 220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47134" h="220134">
                    <a:moveTo>
                      <a:pt x="347134" y="0"/>
                    </a:moveTo>
                    <a:cubicBezTo>
                      <a:pt x="265290" y="177800"/>
                      <a:pt x="191911" y="203201"/>
                      <a:pt x="0" y="220134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flipV="1">
                <a:off x="3428997" y="5604933"/>
                <a:ext cx="601135" cy="584201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635001 w 635001"/>
                  <a:gd name="connsiteY0" fmla="*/ 0 h 609601"/>
                  <a:gd name="connsiteX1" fmla="*/ 0 w 635001"/>
                  <a:gd name="connsiteY1" fmla="*/ 609601 h 609601"/>
                  <a:gd name="connsiteX0" fmla="*/ 601135 w 601135"/>
                  <a:gd name="connsiteY0" fmla="*/ 0 h 584201"/>
                  <a:gd name="connsiteX1" fmla="*/ 0 w 601135"/>
                  <a:gd name="connsiteY1" fmla="*/ 584201 h 584201"/>
                  <a:gd name="connsiteX0" fmla="*/ 601135 w 601135"/>
                  <a:gd name="connsiteY0" fmla="*/ 0 h 584201"/>
                  <a:gd name="connsiteX1" fmla="*/ 0 w 601135"/>
                  <a:gd name="connsiteY1" fmla="*/ 584201 h 584201"/>
                  <a:gd name="connsiteX0" fmla="*/ 601135 w 601135"/>
                  <a:gd name="connsiteY0" fmla="*/ 0 h 584201"/>
                  <a:gd name="connsiteX1" fmla="*/ 0 w 601135"/>
                  <a:gd name="connsiteY1" fmla="*/ 584201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01135" h="584201">
                    <a:moveTo>
                      <a:pt x="601135" y="0"/>
                    </a:moveTo>
                    <a:cubicBezTo>
                      <a:pt x="587024" y="279400"/>
                      <a:pt x="259645" y="533401"/>
                      <a:pt x="0" y="584201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V="1">
                <a:off x="3310465" y="5156201"/>
                <a:ext cx="719667" cy="1032934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719667 w 719667"/>
                  <a:gd name="connsiteY0" fmla="*/ 0 h 1083734"/>
                  <a:gd name="connsiteX1" fmla="*/ 0 w 719667"/>
                  <a:gd name="connsiteY1" fmla="*/ 1083734 h 1083734"/>
                  <a:gd name="connsiteX0" fmla="*/ 719667 w 719667"/>
                  <a:gd name="connsiteY0" fmla="*/ 0 h 1083734"/>
                  <a:gd name="connsiteX1" fmla="*/ 0 w 719667"/>
                  <a:gd name="connsiteY1" fmla="*/ 1083734 h 1083734"/>
                  <a:gd name="connsiteX0" fmla="*/ 719667 w 719667"/>
                  <a:gd name="connsiteY0" fmla="*/ 0 h 1032934"/>
                  <a:gd name="connsiteX1" fmla="*/ 0 w 719667"/>
                  <a:gd name="connsiteY1" fmla="*/ 1032934 h 1032934"/>
                  <a:gd name="connsiteX0" fmla="*/ 719667 w 719667"/>
                  <a:gd name="connsiteY0" fmla="*/ 0 h 1032934"/>
                  <a:gd name="connsiteX1" fmla="*/ 0 w 719667"/>
                  <a:gd name="connsiteY1" fmla="*/ 1032934 h 1032934"/>
                  <a:gd name="connsiteX0" fmla="*/ 719667 w 719667"/>
                  <a:gd name="connsiteY0" fmla="*/ 0 h 1032934"/>
                  <a:gd name="connsiteX1" fmla="*/ 0 w 719667"/>
                  <a:gd name="connsiteY1" fmla="*/ 1032934 h 1032934"/>
                  <a:gd name="connsiteX0" fmla="*/ 719667 w 719667"/>
                  <a:gd name="connsiteY0" fmla="*/ 0 h 1032934"/>
                  <a:gd name="connsiteX1" fmla="*/ 0 w 719667"/>
                  <a:gd name="connsiteY1" fmla="*/ 1032934 h 10329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19667" h="1032934">
                    <a:moveTo>
                      <a:pt x="719667" y="0"/>
                    </a:moveTo>
                    <a:cubicBezTo>
                      <a:pt x="705557" y="338668"/>
                      <a:pt x="403579" y="914400"/>
                      <a:pt x="0" y="1032934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 flipV="1">
                <a:off x="3403598" y="4614333"/>
                <a:ext cx="730957" cy="1574801"/>
              </a:xfrm>
              <a:custGeom>
                <a:avLst/>
                <a:gdLst>
                  <a:gd name="connsiteX0" fmla="*/ 448734 w 448734"/>
                  <a:gd name="connsiteY0" fmla="*/ 0 h 2362200"/>
                  <a:gd name="connsiteX1" fmla="*/ 0 w 448734"/>
                  <a:gd name="connsiteY1" fmla="*/ 2362200 h 23622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74134 w 474134"/>
                  <a:gd name="connsiteY0" fmla="*/ 0 h 2413000"/>
                  <a:gd name="connsiteX1" fmla="*/ 0 w 474134"/>
                  <a:gd name="connsiteY1" fmla="*/ 2413000 h 2413000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423334 w 423334"/>
                  <a:gd name="connsiteY0" fmla="*/ 0 h 626534"/>
                  <a:gd name="connsiteX1" fmla="*/ 0 w 423334"/>
                  <a:gd name="connsiteY1" fmla="*/ 626534 h 626534"/>
                  <a:gd name="connsiteX0" fmla="*/ 643467 w 643467"/>
                  <a:gd name="connsiteY0" fmla="*/ 0 h 1524001"/>
                  <a:gd name="connsiteX1" fmla="*/ 0 w 643467"/>
                  <a:gd name="connsiteY1" fmla="*/ 1524001 h 1524001"/>
                  <a:gd name="connsiteX0" fmla="*/ 643467 w 643467"/>
                  <a:gd name="connsiteY0" fmla="*/ 0 h 1524001"/>
                  <a:gd name="connsiteX1" fmla="*/ 0 w 643467"/>
                  <a:gd name="connsiteY1" fmla="*/ 1524001 h 1524001"/>
                  <a:gd name="connsiteX0" fmla="*/ 643467 w 739423"/>
                  <a:gd name="connsiteY0" fmla="*/ 0 h 1524001"/>
                  <a:gd name="connsiteX1" fmla="*/ 0 w 739423"/>
                  <a:gd name="connsiteY1" fmla="*/ 1524001 h 1524001"/>
                  <a:gd name="connsiteX0" fmla="*/ 643467 w 739423"/>
                  <a:gd name="connsiteY0" fmla="*/ 0 h 1524001"/>
                  <a:gd name="connsiteX1" fmla="*/ 0 w 739423"/>
                  <a:gd name="connsiteY1" fmla="*/ 1524001 h 1524001"/>
                  <a:gd name="connsiteX0" fmla="*/ 635001 w 730957"/>
                  <a:gd name="connsiteY0" fmla="*/ 0 h 1574801"/>
                  <a:gd name="connsiteX1" fmla="*/ 0 w 730957"/>
                  <a:gd name="connsiteY1" fmla="*/ 1574801 h 1574801"/>
                  <a:gd name="connsiteX0" fmla="*/ 635001 w 730957"/>
                  <a:gd name="connsiteY0" fmla="*/ 0 h 1574801"/>
                  <a:gd name="connsiteX1" fmla="*/ 0 w 730957"/>
                  <a:gd name="connsiteY1" fmla="*/ 1574801 h 15748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30957" h="1574801">
                    <a:moveTo>
                      <a:pt x="635001" y="0"/>
                    </a:moveTo>
                    <a:cubicBezTo>
                      <a:pt x="730957" y="474133"/>
                      <a:pt x="403579" y="1320800"/>
                      <a:pt x="0" y="1574801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41" name="Rectangle 240"/>
          <p:cNvSpPr/>
          <p:nvPr/>
        </p:nvSpPr>
        <p:spPr>
          <a:xfrm>
            <a:off x="2487081" y="4430383"/>
            <a:ext cx="1467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cap="small" dirty="0" smtClean="0">
                <a:latin typeface="Arial Black" pitchFamily="34" charset="0"/>
              </a:rPr>
              <a:t>Setup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6820399" y="4430383"/>
            <a:ext cx="17854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cap="small" dirty="0" smtClean="0">
                <a:latin typeface="Arial Black" pitchFamily="34" charset="0"/>
              </a:rPr>
              <a:t>Lookup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177800" y="5588000"/>
            <a:ext cx="218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Social Network</a:t>
            </a:r>
            <a:endParaRPr lang="en-US" sz="2400" dirty="0"/>
          </a:p>
        </p:txBody>
      </p:sp>
      <p:sp>
        <p:nvSpPr>
          <p:cNvPr id="244" name="TextBox 243"/>
          <p:cNvSpPr txBox="1"/>
          <p:nvPr/>
        </p:nvSpPr>
        <p:spPr>
          <a:xfrm>
            <a:off x="4261888" y="5621867"/>
            <a:ext cx="2231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Routing Tables</a:t>
            </a:r>
            <a:endParaRPr lang="en-US" sz="2400" dirty="0"/>
          </a:p>
        </p:txBody>
      </p:sp>
      <p:sp>
        <p:nvSpPr>
          <p:cNvPr id="245" name="Right Arrow 244"/>
          <p:cNvSpPr/>
          <p:nvPr/>
        </p:nvSpPr>
        <p:spPr>
          <a:xfrm>
            <a:off x="3877733" y="4536504"/>
            <a:ext cx="651932" cy="372532"/>
          </a:xfrm>
          <a:prstGeom prst="rightArrow">
            <a:avLst>
              <a:gd name="adj1" fmla="val 50000"/>
              <a:gd name="adj2" fmla="val 8558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ight Arrow 245"/>
          <p:cNvSpPr/>
          <p:nvPr/>
        </p:nvSpPr>
        <p:spPr>
          <a:xfrm>
            <a:off x="6239934" y="4536504"/>
            <a:ext cx="651932" cy="372532"/>
          </a:xfrm>
          <a:prstGeom prst="rightArrow">
            <a:avLst>
              <a:gd name="adj1" fmla="val 50000"/>
              <a:gd name="adj2" fmla="val 8558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ight Arrow 246"/>
          <p:cNvSpPr/>
          <p:nvPr/>
        </p:nvSpPr>
        <p:spPr>
          <a:xfrm>
            <a:off x="2150533" y="4536504"/>
            <a:ext cx="389467" cy="372532"/>
          </a:xfrm>
          <a:prstGeom prst="rightArrow">
            <a:avLst>
              <a:gd name="adj1" fmla="val 50000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Down Arrow 247"/>
          <p:cNvSpPr/>
          <p:nvPr/>
        </p:nvSpPr>
        <p:spPr>
          <a:xfrm>
            <a:off x="7581910" y="3961279"/>
            <a:ext cx="262466" cy="499533"/>
          </a:xfrm>
          <a:prstGeom prst="downArrow">
            <a:avLst>
              <a:gd name="adj1" fmla="val 50000"/>
              <a:gd name="adj2" fmla="val 7258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Down Arrow 248"/>
          <p:cNvSpPr/>
          <p:nvPr/>
        </p:nvSpPr>
        <p:spPr>
          <a:xfrm>
            <a:off x="7581910" y="5009477"/>
            <a:ext cx="262466" cy="499533"/>
          </a:xfrm>
          <a:prstGeom prst="downArrow">
            <a:avLst>
              <a:gd name="adj1" fmla="val 50000"/>
              <a:gd name="adj2" fmla="val 7258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TextBox 249"/>
          <p:cNvSpPr txBox="1"/>
          <p:nvPr/>
        </p:nvSpPr>
        <p:spPr>
          <a:xfrm>
            <a:off x="7445409" y="3579224"/>
            <a:ext cx="535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/>
              <a:t>key</a:t>
            </a:r>
            <a:endParaRPr lang="en-US" sz="2000" i="1" dirty="0"/>
          </a:p>
        </p:txBody>
      </p:sp>
      <p:sp>
        <p:nvSpPr>
          <p:cNvPr id="251" name="TextBox 250"/>
          <p:cNvSpPr txBox="1"/>
          <p:nvPr/>
        </p:nvSpPr>
        <p:spPr>
          <a:xfrm>
            <a:off x="7341888" y="5490956"/>
            <a:ext cx="742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/>
              <a:t>value</a:t>
            </a:r>
            <a:endParaRPr lang="en-US" sz="2000" i="1" dirty="0"/>
          </a:p>
        </p:txBody>
      </p:sp>
      <p:sp>
        <p:nvSpPr>
          <p:cNvPr id="252" name="Down Arrow 251"/>
          <p:cNvSpPr/>
          <p:nvPr/>
        </p:nvSpPr>
        <p:spPr>
          <a:xfrm>
            <a:off x="3089382" y="3961279"/>
            <a:ext cx="262466" cy="499533"/>
          </a:xfrm>
          <a:prstGeom prst="downArrow">
            <a:avLst>
              <a:gd name="adj1" fmla="val 50000"/>
              <a:gd name="adj2" fmla="val 7258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7" name="Table 96"/>
          <p:cNvGraphicFramePr>
            <a:graphicFrameLocks noGrp="1"/>
          </p:cNvGraphicFramePr>
          <p:nvPr/>
        </p:nvGraphicFramePr>
        <p:xfrm>
          <a:off x="2625768" y="2748429"/>
          <a:ext cx="1181732" cy="9144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590866"/>
                <a:gridCol w="590866"/>
              </a:tblGrid>
              <a:tr h="1379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key</a:t>
                      </a:r>
                      <a:endParaRPr lang="en-US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b="0" i="1" dirty="0"/>
                    </a:p>
                  </a:txBody>
                  <a:tcPr/>
                </a:tc>
              </a:tr>
              <a:tr h="137930"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/>
                </a:tc>
              </a:tr>
              <a:tr h="137930"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8" name="TextBox 97"/>
          <p:cNvSpPr txBox="1"/>
          <p:nvPr/>
        </p:nvSpPr>
        <p:spPr>
          <a:xfrm>
            <a:off x="372588" y="3005667"/>
            <a:ext cx="1661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cap="small" dirty="0" smtClean="0"/>
              <a:t>Put</a:t>
            </a:r>
            <a:r>
              <a:rPr lang="en-US" dirty="0" smtClean="0"/>
              <a:t>(</a:t>
            </a:r>
            <a:r>
              <a:rPr lang="en-US" sz="2000" i="1" dirty="0" smtClean="0"/>
              <a:t>key, value</a:t>
            </a:r>
            <a:r>
              <a:rPr lang="en-US" dirty="0" smtClean="0"/>
              <a:t>)</a:t>
            </a:r>
            <a:endParaRPr lang="en-US" sz="2000" i="1" dirty="0"/>
          </a:p>
        </p:txBody>
      </p:sp>
      <p:sp>
        <p:nvSpPr>
          <p:cNvPr id="99" name="Down Arrow 98"/>
          <p:cNvSpPr/>
          <p:nvPr/>
        </p:nvSpPr>
        <p:spPr>
          <a:xfrm rot="16200000">
            <a:off x="2172962" y="2955956"/>
            <a:ext cx="262466" cy="499533"/>
          </a:xfrm>
          <a:prstGeom prst="downArrow">
            <a:avLst>
              <a:gd name="adj1" fmla="val 50000"/>
              <a:gd name="adj2" fmla="val 7258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6" name="Group 175"/>
          <p:cNvGrpSpPr/>
          <p:nvPr/>
        </p:nvGrpSpPr>
        <p:grpSpPr>
          <a:xfrm>
            <a:off x="431800" y="4104704"/>
            <a:ext cx="1623865" cy="1236133"/>
            <a:chOff x="1168400" y="3335867"/>
            <a:chExt cx="3581400" cy="2726266"/>
          </a:xfrm>
        </p:grpSpPr>
        <p:grpSp>
          <p:nvGrpSpPr>
            <p:cNvPr id="63" name="Group 62"/>
            <p:cNvGrpSpPr/>
            <p:nvPr/>
          </p:nvGrpSpPr>
          <p:grpSpPr>
            <a:xfrm>
              <a:off x="1168400" y="3335867"/>
              <a:ext cx="3581400" cy="2726266"/>
              <a:chOff x="1168400" y="3335867"/>
              <a:chExt cx="3581400" cy="2726266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1964267" y="3335867"/>
                <a:ext cx="2785533" cy="157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168400" y="4191000"/>
                <a:ext cx="2302933" cy="1278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015067" y="4521200"/>
                <a:ext cx="2370666" cy="154093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769532" y="3810001"/>
                <a:ext cx="2345267" cy="19896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5" name="Oval 64"/>
            <p:cNvSpPr/>
            <p:nvPr/>
          </p:nvSpPr>
          <p:spPr>
            <a:xfrm>
              <a:off x="2641600" y="3666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843866" y="35390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1430866" y="47413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159000" y="4504268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124200" y="4207932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4267200" y="4216400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633134" y="5054601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555999" y="4741334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954867" y="5731933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928533" y="5494866"/>
              <a:ext cx="237067" cy="23706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stCxn id="65" idx="6"/>
              <a:endCxn id="66" idx="2"/>
            </p:cNvCxnSpPr>
            <p:nvPr/>
          </p:nvCxnSpPr>
          <p:spPr>
            <a:xfrm flipV="1">
              <a:off x="2878667" y="3657600"/>
              <a:ext cx="965199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6" idx="4"/>
              <a:endCxn id="72" idx="0"/>
            </p:cNvCxnSpPr>
            <p:nvPr/>
          </p:nvCxnSpPr>
          <p:spPr>
            <a:xfrm rot="5400000">
              <a:off x="3335867" y="4114800"/>
              <a:ext cx="965201" cy="28786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65" idx="3"/>
              <a:endCxn id="68" idx="0"/>
            </p:cNvCxnSpPr>
            <p:nvPr/>
          </p:nvCxnSpPr>
          <p:spPr>
            <a:xfrm rot="5400000">
              <a:off x="2159000" y="3986949"/>
              <a:ext cx="635853" cy="39878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67" idx="7"/>
              <a:endCxn id="68" idx="2"/>
            </p:cNvCxnSpPr>
            <p:nvPr/>
          </p:nvCxnSpPr>
          <p:spPr>
            <a:xfrm rot="5400000" flipH="1" flipV="1">
              <a:off x="1819483" y="4436535"/>
              <a:ext cx="153249" cy="52578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68" idx="7"/>
              <a:endCxn id="69" idx="2"/>
            </p:cNvCxnSpPr>
            <p:nvPr/>
          </p:nvCxnSpPr>
          <p:spPr>
            <a:xfrm rot="5400000" flipH="1" flipV="1">
              <a:off x="2636514" y="4051301"/>
              <a:ext cx="212520" cy="76285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69" idx="6"/>
              <a:endCxn id="70" idx="2"/>
            </p:cNvCxnSpPr>
            <p:nvPr/>
          </p:nvCxnSpPr>
          <p:spPr>
            <a:xfrm>
              <a:off x="3361267" y="4326466"/>
              <a:ext cx="905933" cy="84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69" idx="7"/>
              <a:endCxn id="66" idx="3"/>
            </p:cNvCxnSpPr>
            <p:nvPr/>
          </p:nvCxnSpPr>
          <p:spPr>
            <a:xfrm rot="5400000" flipH="1" flipV="1">
              <a:off x="3351949" y="3716016"/>
              <a:ext cx="501235" cy="55203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69" idx="5"/>
              <a:endCxn id="72" idx="1"/>
            </p:cNvCxnSpPr>
            <p:nvPr/>
          </p:nvCxnSpPr>
          <p:spPr>
            <a:xfrm rot="16200000" flipH="1">
              <a:off x="3275748" y="4461082"/>
              <a:ext cx="365771" cy="26416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71" idx="6"/>
              <a:endCxn id="72" idx="3"/>
            </p:cNvCxnSpPr>
            <p:nvPr/>
          </p:nvCxnSpPr>
          <p:spPr>
            <a:xfrm flipV="1">
              <a:off x="2870201" y="4943683"/>
              <a:ext cx="720516" cy="22945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68" idx="5"/>
              <a:endCxn id="71" idx="1"/>
            </p:cNvCxnSpPr>
            <p:nvPr/>
          </p:nvCxnSpPr>
          <p:spPr>
            <a:xfrm rot="16200000" flipH="1">
              <a:off x="2323249" y="4744716"/>
              <a:ext cx="382702" cy="3065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71" idx="4"/>
              <a:endCxn id="73" idx="1"/>
            </p:cNvCxnSpPr>
            <p:nvPr/>
          </p:nvCxnSpPr>
          <p:spPr>
            <a:xfrm rot="16200000" flipH="1">
              <a:off x="2633135" y="5410200"/>
              <a:ext cx="474983" cy="2379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73" idx="7"/>
              <a:endCxn id="72" idx="4"/>
            </p:cNvCxnSpPr>
            <p:nvPr/>
          </p:nvCxnSpPr>
          <p:spPr>
            <a:xfrm rot="5400000" flipH="1" flipV="1">
              <a:off x="3021749" y="5113868"/>
              <a:ext cx="788250" cy="5173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68" idx="6"/>
              <a:endCxn id="72" idx="2"/>
            </p:cNvCxnSpPr>
            <p:nvPr/>
          </p:nvCxnSpPr>
          <p:spPr>
            <a:xfrm>
              <a:off x="2396067" y="4622802"/>
              <a:ext cx="1159932" cy="237066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72" idx="5"/>
              <a:endCxn id="74" idx="1"/>
            </p:cNvCxnSpPr>
            <p:nvPr/>
          </p:nvCxnSpPr>
          <p:spPr>
            <a:xfrm rot="16200000" flipH="1">
              <a:off x="3567849" y="5134181"/>
              <a:ext cx="585901" cy="20490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72" idx="7"/>
              <a:endCxn id="70" idx="3"/>
            </p:cNvCxnSpPr>
            <p:nvPr/>
          </p:nvCxnSpPr>
          <p:spPr>
            <a:xfrm rot="5400000" flipH="1" flipV="1">
              <a:off x="3851482" y="4325616"/>
              <a:ext cx="357303" cy="54357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00" name="TextBox 99"/>
          <p:cNvSpPr txBox="1"/>
          <p:nvPr/>
        </p:nvSpPr>
        <p:spPr>
          <a:xfrm>
            <a:off x="2553961" y="3636125"/>
            <a:ext cx="133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cap="small" dirty="0" smtClean="0"/>
              <a:t>Put</a:t>
            </a:r>
            <a:r>
              <a:rPr lang="en-US" dirty="0" smtClean="0"/>
              <a:t> Queue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links created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500799" y="1111857"/>
            <a:ext cx="6139867" cy="3977399"/>
            <a:chOff x="1500799" y="1111857"/>
            <a:chExt cx="6139867" cy="3977399"/>
          </a:xfrm>
        </p:grpSpPr>
        <p:pic>
          <p:nvPicPr>
            <p:cNvPr id="1032" name="Picture 8" descr="C:\Documents and Settings\Chris\Local Settings\Temporary Internet Files\Content.IE5\UM21BUUW\MCj0357235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00799" y="3744778"/>
              <a:ext cx="1069763" cy="1344478"/>
            </a:xfrm>
            <a:prstGeom prst="rect">
              <a:avLst/>
            </a:prstGeom>
            <a:noFill/>
          </p:spPr>
        </p:pic>
        <p:pic>
          <p:nvPicPr>
            <p:cNvPr id="1033" name="Picture 9" descr="C:\Documents and Settings\Chris\Local Settings\Temporary Internet Files\Content.IE5\YMMEIIOL\MCj0357233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5293" r="2190"/>
            <a:stretch>
              <a:fillRect/>
            </a:stretch>
          </p:blipFill>
          <p:spPr bwMode="auto">
            <a:xfrm>
              <a:off x="6559826" y="3744778"/>
              <a:ext cx="1080839" cy="1344478"/>
            </a:xfrm>
            <a:prstGeom prst="rect">
              <a:avLst/>
            </a:prstGeom>
            <a:noFill/>
          </p:spPr>
        </p:pic>
        <p:pic>
          <p:nvPicPr>
            <p:cNvPr id="1028" name="Picture 4" descr="http://www.elpasointernationalairport.com/2009/symbols/bar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03336" y="1111857"/>
              <a:ext cx="700602" cy="701743"/>
            </a:xfrm>
            <a:prstGeom prst="rect">
              <a:avLst/>
            </a:prstGeom>
            <a:noFill/>
          </p:spPr>
        </p:pic>
        <p:sp>
          <p:nvSpPr>
            <p:cNvPr id="22" name="Rectangle 21"/>
            <p:cNvSpPr/>
            <p:nvPr/>
          </p:nvSpPr>
          <p:spPr>
            <a:xfrm>
              <a:off x="1503336" y="1778431"/>
              <a:ext cx="6137329" cy="3301139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0" name="Picture 6" descr="C:\Documents and Settings\Chris\Local Settings\Temporary Internet Files\Content.IE5\UM21BUUW\MCj02809830000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32834" y="1778432"/>
              <a:ext cx="1107832" cy="1258966"/>
            </a:xfrm>
            <a:prstGeom prst="rect">
              <a:avLst/>
            </a:prstGeom>
            <a:noFill/>
          </p:spPr>
        </p:pic>
      </p:grpSp>
      <p:pic>
        <p:nvPicPr>
          <p:cNvPr id="1026" name="Picture 2" descr="http://jasonplancaster.com/wp-content/uploads/2007/07/c2.jpg"/>
          <p:cNvPicPr>
            <a:picLocks noChangeAspect="1" noChangeArrowheads="1"/>
          </p:cNvPicPr>
          <p:nvPr/>
        </p:nvPicPr>
        <p:blipFill>
          <a:blip r:embed="rId6" cstate="print"/>
          <a:srcRect l="13782" t="5506" r="14260" b="6436"/>
          <a:stretch>
            <a:fillRect/>
          </a:stretch>
        </p:blipFill>
        <p:spPr bwMode="auto">
          <a:xfrm>
            <a:off x="5474457" y="2440983"/>
            <a:ext cx="1023527" cy="1976034"/>
          </a:xfrm>
          <a:prstGeom prst="roundRect">
            <a:avLst>
              <a:gd name="adj" fmla="val 17891"/>
            </a:avLst>
          </a:prstGeom>
          <a:noFill/>
        </p:spPr>
      </p:pic>
      <p:pic>
        <p:nvPicPr>
          <p:cNvPr id="11" name="Picture 2" descr="http://jasonplancaster.com/wp-content/uploads/2007/07/c2.jpg"/>
          <p:cNvPicPr>
            <a:picLocks noChangeAspect="1" noChangeArrowheads="1"/>
          </p:cNvPicPr>
          <p:nvPr/>
        </p:nvPicPr>
        <p:blipFill>
          <a:blip r:embed="rId6" cstate="print"/>
          <a:srcRect l="13782" t="5506" r="14260" b="6436"/>
          <a:stretch>
            <a:fillRect/>
          </a:stretch>
        </p:blipFill>
        <p:spPr bwMode="auto">
          <a:xfrm>
            <a:off x="2646016" y="2440983"/>
            <a:ext cx="1023527" cy="1976034"/>
          </a:xfrm>
          <a:prstGeom prst="roundRect">
            <a:avLst>
              <a:gd name="adj" fmla="val 17891"/>
            </a:avLst>
          </a:prstGeom>
          <a:noFill/>
        </p:spPr>
      </p:pic>
      <p:cxnSp>
        <p:nvCxnSpPr>
          <p:cNvPr id="26" name="Straight Connector 25"/>
          <p:cNvCxnSpPr/>
          <p:nvPr/>
        </p:nvCxnSpPr>
        <p:spPr>
          <a:xfrm>
            <a:off x="3533614" y="3192651"/>
            <a:ext cx="2092271" cy="542441"/>
          </a:xfrm>
          <a:prstGeom prst="line">
            <a:avLst/>
          </a:prstGeom>
          <a:ln w="57150">
            <a:solidFill>
              <a:srgbClr val="7030A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-0.14913 0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 L 0.14671 0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</p:cBhvr>
                                      <p:by x="23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8100">
          <a:solidFill>
            <a:srgbClr val="00B050"/>
          </a:solidFill>
          <a:prstDash val="solid"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  <a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a:style>
    </a:spDef>
    <a:lnDef>
      <a:spPr>
        <a:ln w="12700">
          <a:solidFill>
            <a:schemeClr val="tx1"/>
          </a:solidFill>
          <a:prstDash val="solid"/>
          <a:headEnd type="none" w="med" len="med"/>
          <a:tailEnd type="none" w="med" len="med"/>
        </a:ln>
        <a:effectLst/>
      </a:spPr>
      <a:bodyPr/>
      <a:lstStyle/>
      <a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3048</TotalTime>
  <Words>1004</Words>
  <Application>Microsoft Office PowerPoint</Application>
  <PresentationFormat>On-screen Show (4:3)</PresentationFormat>
  <Paragraphs>220</Paragraphs>
  <Slides>30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A Sybil-Proof  Distributed Hash Table</vt:lpstr>
      <vt:lpstr>Distributed Hash Table</vt:lpstr>
      <vt:lpstr>The Sybil attack on open DHTs</vt:lpstr>
      <vt:lpstr>Sybil state of the art</vt:lpstr>
      <vt:lpstr>Contribution</vt:lpstr>
      <vt:lpstr>Division of labor</vt:lpstr>
      <vt:lpstr>Approach</vt:lpstr>
      <vt:lpstr>Two main phases</vt:lpstr>
      <vt:lpstr>Social links created</vt:lpstr>
      <vt:lpstr>Social links maintained over Internet </vt:lpstr>
      <vt:lpstr>Social network</vt:lpstr>
      <vt:lpstr>Random walks</vt:lpstr>
      <vt:lpstr>Building tables using random walks</vt:lpstr>
      <vt:lpstr>Slide 14</vt:lpstr>
      <vt:lpstr>Routing table structure</vt:lpstr>
      <vt:lpstr>From social network to routing tables</vt:lpstr>
      <vt:lpstr>Honest nodes pick IDs uniformly</vt:lpstr>
      <vt:lpstr>Sybil ID clustering attack</vt:lpstr>
      <vt:lpstr>Honest layered IDs mimic Sybil IDs</vt:lpstr>
      <vt:lpstr>Every range is balanced in some layer</vt:lpstr>
      <vt:lpstr>Two layers is not quite enough</vt:lpstr>
      <vt:lpstr>Log n parallel layers is enough</vt:lpstr>
      <vt:lpstr>Main theorem: secure DHT routing</vt:lpstr>
      <vt:lpstr>Evaluation: Hypotheses</vt:lpstr>
      <vt:lpstr>Method</vt:lpstr>
      <vt:lpstr>Escape probability</vt:lpstr>
      <vt:lpstr>Walk length tradeoff</vt:lpstr>
      <vt:lpstr>Whānau delivers high availability</vt:lpstr>
      <vt:lpstr>Everything rests on the model…</vt:lpstr>
      <vt:lpstr>Contributions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Secure Distributed Hash Table</dc:title>
  <dc:creator>Christopher Lesniewski-Laas</dc:creator>
  <cp:lastModifiedBy>Christopher Lesniewski-Laas</cp:lastModifiedBy>
  <cp:revision>336</cp:revision>
  <dcterms:created xsi:type="dcterms:W3CDTF">2010-03-12T09:52:31Z</dcterms:created>
  <dcterms:modified xsi:type="dcterms:W3CDTF">2010-04-29T00:06:12Z</dcterms:modified>
</cp:coreProperties>
</file>