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3" r:id="rId3"/>
    <p:sldId id="329" r:id="rId4"/>
    <p:sldId id="328" r:id="rId5"/>
    <p:sldId id="326" r:id="rId6"/>
    <p:sldId id="334" r:id="rId7"/>
    <p:sldId id="335" r:id="rId8"/>
    <p:sldId id="336" r:id="rId9"/>
    <p:sldId id="340" r:id="rId10"/>
    <p:sldId id="281" r:id="rId11"/>
    <p:sldId id="314" r:id="rId12"/>
    <p:sldId id="284" r:id="rId13"/>
    <p:sldId id="348" r:id="rId14"/>
    <p:sldId id="316" r:id="rId15"/>
    <p:sldId id="295" r:id="rId16"/>
    <p:sldId id="283" r:id="rId17"/>
    <p:sldId id="344" r:id="rId18"/>
    <p:sldId id="289" r:id="rId19"/>
    <p:sldId id="347" r:id="rId20"/>
    <p:sldId id="341" r:id="rId21"/>
    <p:sldId id="345" r:id="rId22"/>
    <p:sldId id="285" r:id="rId23"/>
    <p:sldId id="319" r:id="rId24"/>
    <p:sldId id="304" r:id="rId25"/>
    <p:sldId id="305" r:id="rId26"/>
    <p:sldId id="292" r:id="rId27"/>
    <p:sldId id="293" r:id="rId28"/>
  </p:sldIdLst>
  <p:sldSz cx="9144000" cy="6858000" type="screen4x3"/>
  <p:notesSz cx="6858000" cy="92964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andara" pitchFamily="34" charset="0"/>
      <p:regular r:id="rId35"/>
      <p:bold r:id="rId36"/>
      <p:italic r:id="rId37"/>
      <p:boldItalic r:id="rId38"/>
    </p:embeddedFont>
    <p:embeddedFont>
      <p:font typeface="Tahoma" pitchFamily="34" charset="0"/>
      <p:regular r:id="rId39"/>
      <p:bold r:id="rId40"/>
    </p:embeddedFont>
    <p:embeddedFont>
      <p:font typeface="Comic Sans MS" pitchFamily="66" charset="0"/>
      <p:regular r:id="rId41"/>
      <p:bold r:id="rId42"/>
    </p:embeddedFont>
    <p:embeddedFont>
      <p:font typeface="Consolas" pitchFamily="49" charset="0"/>
      <p:regular r:id="rId43"/>
      <p:bold r:id="rId44"/>
      <p:italic r:id="rId45"/>
      <p:boldItalic r:id="rId46"/>
    </p:embeddedFont>
    <p:embeddedFont>
      <p:font typeface="Webdings" pitchFamily="18" charset="2"/>
      <p:regular r:id="rId47"/>
    </p:embeddedFont>
    <p:embeddedFont>
      <p:font typeface="Century Schoolbook" pitchFamily="18" charset="0"/>
      <p:regular r:id="rId48"/>
      <p:bold r:id="rId49"/>
      <p:italic r:id="rId50"/>
      <p:boldItalic r:id="rId51"/>
    </p:embeddedFont>
    <p:embeddedFont>
      <p:font typeface="Cambria Math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7" autoAdjust="0"/>
    <p:restoredTop sz="87248" autoAdjust="0"/>
  </p:normalViewPr>
  <p:slideViewPr>
    <p:cSldViewPr snapToObjects="1">
      <p:cViewPr varScale="1">
        <p:scale>
          <a:sx n="64" d="100"/>
          <a:sy n="64" d="100"/>
        </p:scale>
        <p:origin x="-108" y="-18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58" d="100"/>
          <a:sy n="58" d="100"/>
        </p:scale>
        <p:origin x="-1764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EA2D1-86EE-45A9-851F-31AC80380EA8}" type="datetimeFigureOut">
              <a:rPr lang="en-US" smtClean="0"/>
              <a:pPr/>
              <a:t>10/27/2007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A1193-95D8-4E10-8822-63E6475AA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B636-442C-46F0-83D5-27C56B7A9B2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C8738-9F9D-4CE3-8D89-E24D8F5186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semantics and encoding: see </a:t>
            </a:r>
            <a:r>
              <a:rPr lang="en-US" dirty="0" smtClean="0"/>
              <a:t>paper</a:t>
            </a:r>
          </a:p>
          <a:p>
            <a:r>
              <a:rPr lang="en-US" dirty="0" smtClean="0"/>
              <a:t>appeal to </a:t>
            </a:r>
            <a:r>
              <a:rPr lang="en-US" dirty="0" err="1" smtClean="0"/>
              <a:t>google</a:t>
            </a:r>
            <a:r>
              <a:rPr lang="en-US" dirty="0" smtClean="0"/>
              <a:t> : how</a:t>
            </a:r>
            <a:r>
              <a:rPr lang="en-US" baseline="0" dirty="0" smtClean="0"/>
              <a:t> does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proof checker know </a:t>
            </a:r>
            <a:r>
              <a:rPr lang="en-US" baseline="0" dirty="0" err="1" smtClean="0"/>
              <a:t>rsa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throw </a:t>
            </a:r>
            <a:r>
              <a:rPr lang="en-US" dirty="0" err="1" smtClean="0"/>
              <a:t>rsa</a:t>
            </a:r>
            <a:r>
              <a:rPr lang="en-US" dirty="0" smtClean="0"/>
              <a:t> key after sign </a:t>
            </a:r>
            <a:r>
              <a:rPr lang="en-US" dirty="0" err="1" smtClean="0"/>
              <a:t>metacredential</a:t>
            </a:r>
            <a:endParaRPr lang="en-US" dirty="0" smtClean="0"/>
          </a:p>
          <a:p>
            <a:r>
              <a:rPr lang="en-US" baseline="0" dirty="0" err="1" smtClean="0"/>
              <a:t>rsa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n,e</a:t>
            </a:r>
            <a:r>
              <a:rPr lang="en-US" baseline="0" dirty="0" smtClean="0"/>
              <a:t> is now a name for </a:t>
            </a:r>
            <a:r>
              <a:rPr lang="en-US" baseline="0" dirty="0" err="1" smtClean="0"/>
              <a:t>dsa</a:t>
            </a:r>
            <a:r>
              <a:rPr lang="en-US" baseline="0" dirty="0" smtClean="0"/>
              <a:t>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</a:t>
            </a:r>
            <a:r>
              <a:rPr lang="en-US" dirty="0" smtClean="0"/>
              <a:t>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</a:t>
            </a:r>
            <a:r>
              <a:rPr lang="en-US" dirty="0" smtClean="0"/>
              <a:t>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victor doesn’t *want* code for x.509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“</a:t>
            </a:r>
            <a:r>
              <a:rPr lang="en-US" baseline="0" dirty="0" smtClean="0"/>
              <a:t>mobile code” aspect to this – but distributing signed java applets doesn’t give you same </a:t>
            </a:r>
            <a:r>
              <a:rPr lang="en-US" baseline="0" dirty="0" err="1" smtClean="0"/>
              <a:t>composability</a:t>
            </a:r>
            <a:r>
              <a:rPr lang="en-US" baseline="0" dirty="0" smtClean="0"/>
              <a:t> as </a:t>
            </a:r>
            <a:r>
              <a:rPr lang="en-US" baseline="0" dirty="0" smtClean="0"/>
              <a:t>logic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“</a:t>
            </a:r>
            <a:r>
              <a:rPr lang="en-US" baseline="0" dirty="0" smtClean="0"/>
              <a:t>mobile code” aspect to this – but distributing signed java applets doesn’t give you same </a:t>
            </a:r>
            <a:r>
              <a:rPr lang="en-US" baseline="0" dirty="0" err="1" smtClean="0"/>
              <a:t>composability</a:t>
            </a:r>
            <a:r>
              <a:rPr lang="en-US" baseline="0" dirty="0" smtClean="0"/>
              <a:t> as logic</a:t>
            </a:r>
          </a:p>
          <a:p>
            <a:endParaRPr lang="en-US" dirty="0" smtClean="0"/>
          </a:p>
          <a:p>
            <a:r>
              <a:rPr lang="en-US" dirty="0" smtClean="0"/>
              <a:t>“lingua</a:t>
            </a:r>
            <a:r>
              <a:rPr lang="en-US" baseline="0" dirty="0" smtClean="0"/>
              <a:t> franca” goes </a:t>
            </a:r>
            <a:r>
              <a:rPr lang="en-US" baseline="0" dirty="0" smtClean="0"/>
              <a:t>here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lujo</a:t>
            </a:r>
            <a:r>
              <a:rPr lang="en-US" dirty="0" smtClean="0"/>
              <a:t> </a:t>
            </a:r>
            <a:r>
              <a:rPr lang="en-US" dirty="0" err="1" smtClean="0"/>
              <a:t>bauer</a:t>
            </a:r>
            <a:endParaRPr lang="en-US" dirty="0" smtClean="0"/>
          </a:p>
          <a:p>
            <a:r>
              <a:rPr lang="en-US" baseline="0" dirty="0" err="1" smtClean="0">
                <a:sym typeface="Wingdings" pitchFamily="2" charset="2"/>
              </a:rPr>
              <a:t>reiter</a:t>
            </a:r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err="1" smtClean="0">
                <a:sym typeface="Wingdings" pitchFamily="2" charset="2"/>
              </a:rPr>
              <a:t>deepak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garg</a:t>
            </a:r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Credential explosion: c.f. Ben </a:t>
            </a:r>
            <a:r>
              <a:rPr lang="en-US" dirty="0" err="1" smtClean="0"/>
              <a:t>Adita’s</a:t>
            </a:r>
            <a:r>
              <a:rPr lang="en-US" dirty="0" smtClean="0"/>
              <a:t> talk on </a:t>
            </a:r>
            <a:r>
              <a:rPr lang="en-US" dirty="0" err="1" smtClean="0"/>
              <a:t>BeamAuth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Alpaca: a kind of PCA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authorities </a:t>
            </a:r>
            <a:r>
              <a:rPr lang="en-US" dirty="0" smtClean="0"/>
              <a:t>--- not a person or organization</a:t>
            </a:r>
          </a:p>
          <a:p>
            <a:r>
              <a:rPr lang="en-US" dirty="0" smtClean="0"/>
              <a:t>finite</a:t>
            </a:r>
            <a:r>
              <a:rPr lang="en-US" baseline="0" dirty="0" smtClean="0"/>
              <a:t> fixed set of authorities</a:t>
            </a:r>
            <a:endParaRPr lang="en-US" dirty="0" smtClean="0"/>
          </a:p>
          <a:p>
            <a:pPr lvl="0"/>
            <a:r>
              <a:rPr lang="en-US" dirty="0" smtClean="0"/>
              <a:t>authorities for encoding strings as integers, etc.</a:t>
            </a:r>
          </a:p>
          <a:p>
            <a:pPr lvl="0"/>
            <a:r>
              <a:rPr lang="en-US" dirty="0" smtClean="0"/>
              <a:t>a couple of special authorities (see paper)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8738-9F9D-4CE3-8D89-E24D8F51863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date and forum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B63F-A089-4DF4-92BE-C1CDEA44BEE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D14-1662-400B-A71D-1CA993009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B63F-A089-4DF4-92BE-C1CDEA44BEE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D14-1662-400B-A71D-1CA993009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B63F-A089-4DF4-92BE-C1CDEA44BEE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D14-1662-400B-A71D-1CA993009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B63F-A089-4DF4-92BE-C1CDEA44BEE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D14-1662-400B-A71D-1CA993009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75057"/>
            <a:ext cx="7772400" cy="769441"/>
          </a:xfrm>
        </p:spPr>
        <p:txBody>
          <a:bodyPr anchor="ctr" anchorCtr="1">
            <a:spAutoFit/>
          </a:bodyPr>
          <a:lstStyle>
            <a:lvl1pPr algn="ctr"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7772400" cy="1981200"/>
          </a:xfrm>
        </p:spPr>
        <p:txBody>
          <a:bodyPr wrap="square" anchor="t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B63F-A089-4DF4-92BE-C1CDEA44BEE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D14-1662-400B-A71D-1CA993009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B63F-A089-4DF4-92BE-C1CDEA44BEE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D14-1662-400B-A71D-1CA993009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B63F-A089-4DF4-92BE-C1CDEA44BEE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D14-1662-400B-A71D-1CA993009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B63F-A089-4DF4-92BE-C1CDEA44BEE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D14-1662-400B-A71D-1CA993009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B63F-A089-4DF4-92BE-C1CDEA44BEE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D14-1662-400B-A71D-1CA993009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B63F-A089-4DF4-92BE-C1CDEA44BEE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D14-1662-400B-A71D-1CA993009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B63F-A089-4DF4-92BE-C1CDEA44BEE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4D14-1662-400B-A71D-1CA993009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B63F-A089-4DF4-92BE-C1CDEA44BEE7}" type="datetimeFigureOut">
              <a:rPr lang="en-US" smtClean="0"/>
              <a:pPr/>
              <a:t>10/27/2007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4D14-1662-400B-A71D-1CA993009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10" Type="http://schemas.openxmlformats.org/officeDocument/2006/relationships/image" Target="../media/image5.gif"/><Relationship Id="rId4" Type="http://schemas.openxmlformats.org/officeDocument/2006/relationships/image" Target="../media/image3.gif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webster-dictionary-1911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50000" contrast="-30000"/>
          </a:blip>
          <a:srcRect/>
          <a:stretch>
            <a:fillRect/>
          </a:stretch>
        </p:blipFill>
        <p:spPr bwMode="auto">
          <a:xfrm>
            <a:off x="1638300" y="0"/>
            <a:ext cx="58674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Extensible proof-carrying authorization in </a:t>
            </a:r>
            <a:r>
              <a:rPr lang="en-US" sz="5400" b="1" dirty="0" smtClean="0"/>
              <a:t>Alpaca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October 31, 2007</a:t>
            </a:r>
          </a:p>
          <a:p>
            <a:r>
              <a:rPr lang="en-US" dirty="0" smtClean="0"/>
              <a:t>ACM </a:t>
            </a:r>
            <a:r>
              <a:rPr lang="en-US" dirty="0" smtClean="0"/>
              <a:t>CCS – Alexandria, VA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66800" y="5105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Chris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Lesniewski-Laas</a:t>
            </a:r>
            <a:r>
              <a:rPr lang="en-US" sz="2400" dirty="0" smtClean="0"/>
              <a:t>, Bryan Ford, Jacob Strauss, Robert Morris, and M. </a:t>
            </a:r>
            <a:r>
              <a:rPr lang="en-US" sz="2400" dirty="0" err="1" smtClean="0"/>
              <a:t>Frans</a:t>
            </a:r>
            <a:r>
              <a:rPr lang="en-US" sz="2400" dirty="0" smtClean="0"/>
              <a:t> </a:t>
            </a:r>
            <a:r>
              <a:rPr lang="en-US" sz="2400" dirty="0" err="1" smtClean="0"/>
              <a:t>Kaashoek</a:t>
            </a:r>
            <a:endParaRPr lang="en-US" sz="2400" dirty="0" smtClean="0"/>
          </a:p>
          <a:p>
            <a:pPr algn="ctr"/>
            <a:r>
              <a:rPr lang="en-US" sz="2400" b="1" dirty="0" smtClean="0"/>
              <a:t>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0" dirty="0" smtClean="0"/>
              <a:t>rincipals</a:t>
            </a:r>
            <a:r>
              <a:rPr lang="en-US" dirty="0" smtClean="0"/>
              <a:t> are name chains A/N/M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Built-in “authorities”</a:t>
            </a:r>
          </a:p>
          <a:p>
            <a:pPr lvl="1"/>
            <a:r>
              <a:rPr lang="en-US" dirty="0" smtClean="0"/>
              <a:t>emit statements </a:t>
            </a:r>
            <a:r>
              <a:rPr lang="en-US" dirty="0" smtClean="0"/>
              <a:t>defined by axiom </a:t>
            </a:r>
            <a:r>
              <a:rPr lang="en-US" dirty="0" smtClean="0"/>
              <a:t>schema</a:t>
            </a:r>
          </a:p>
          <a:p>
            <a:pPr lvl="1"/>
            <a:r>
              <a:rPr lang="en-US" dirty="0" smtClean="0"/>
              <a:t>e.g</a:t>
            </a:r>
            <a:r>
              <a:rPr lang="en-US" dirty="0" smtClean="0"/>
              <a:t>., </a:t>
            </a:r>
            <a:r>
              <a:rPr lang="en-US" b="1" dirty="0" smtClean="0"/>
              <a:t>math</a:t>
            </a:r>
            <a:r>
              <a:rPr lang="en-US" dirty="0" smtClean="0"/>
              <a:t> authority: emit 1+1=2, 2</a:t>
            </a:r>
            <a:r>
              <a:rPr lang="en-US" baseline="30000" dirty="0" smtClean="0"/>
              <a:t>3</a:t>
            </a:r>
            <a:r>
              <a:rPr lang="en-US" dirty="0" smtClean="0"/>
              <a:t> mod 7 = 1, 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Name </a:t>
            </a:r>
            <a:r>
              <a:rPr lang="en-US" dirty="0" smtClean="0"/>
              <a:t>(role) connective A/N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 is a principal, </a:t>
            </a:r>
            <a:r>
              <a:rPr lang="en-US" b="1" dirty="0" smtClean="0"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 is a name </a:t>
            </a:r>
            <a:r>
              <a:rPr lang="en-US" dirty="0" smtClean="0">
                <a:sym typeface="Wingdings" pitchFamily="2" charset="2"/>
              </a:rPr>
              <a:t>(“Peggy”, 0x96, </a:t>
            </a:r>
            <a:r>
              <a:rPr lang="en-US" dirty="0" err="1" smtClean="0">
                <a:sym typeface="Wingdings" pitchFamily="2" charset="2"/>
              </a:rPr>
              <a:t>tuple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Proof checker rule: A </a:t>
            </a:r>
            <a:r>
              <a:rPr lang="en-US" i="1" dirty="0" smtClean="0">
                <a:sym typeface="Symbol"/>
              </a:rPr>
              <a:t>speaks for</a:t>
            </a:r>
            <a:r>
              <a:rPr lang="en-US" dirty="0" smtClean="0">
                <a:sym typeface="Symbol"/>
              </a:rPr>
              <a:t> A/N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A controls all principals A/N/M/… (A’s “sandbox”)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5071" y="3038622"/>
            <a:ext cx="1129553" cy="8887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b="1" i="1" dirty="0" smtClean="0"/>
              <a:t>math</a:t>
            </a:r>
            <a:endParaRPr lang="en-US" sz="3200" b="1" i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549053" y="3298349"/>
            <a:ext cx="4386018" cy="369332"/>
            <a:chOff x="549053" y="3298349"/>
            <a:chExt cx="438601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549053" y="3298349"/>
              <a:ext cx="3769730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nsolas" pitchFamily="49" charset="0"/>
                </a:rPr>
                <a:t>(axiom ‘math (= (+ 1 1) 2))</a:t>
              </a:r>
              <a:endParaRPr lang="en-US" dirty="0">
                <a:latin typeface="Consolas" pitchFamily="49" charset="0"/>
              </a:endParaRPr>
            </a:p>
          </p:txBody>
        </p:sp>
        <p:cxnSp>
          <p:nvCxnSpPr>
            <p:cNvPr id="9" name="Straight Arrow Connector 8"/>
            <p:cNvCxnSpPr>
              <a:stCxn id="5" idx="3"/>
              <a:endCxn id="4" idx="1"/>
            </p:cNvCxnSpPr>
            <p:nvPr/>
          </p:nvCxnSpPr>
          <p:spPr>
            <a:xfrm>
              <a:off x="4318783" y="3483015"/>
              <a:ext cx="61628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064624" y="3282960"/>
            <a:ext cx="2573439" cy="400110"/>
            <a:chOff x="6064624" y="3282960"/>
            <a:chExt cx="2573439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6637797" y="3282960"/>
              <a:ext cx="2000266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math</a:t>
              </a:r>
              <a:r>
                <a:rPr lang="en-US" sz="2000" dirty="0" smtClean="0"/>
                <a:t> </a:t>
              </a:r>
              <a:r>
                <a:rPr lang="en-US" sz="2000" b="1" dirty="0" smtClean="0"/>
                <a:t>says </a:t>
              </a:r>
              <a:r>
                <a:rPr lang="en-US" sz="2000" dirty="0" smtClean="0"/>
                <a:t>1+1=2</a:t>
              </a:r>
              <a:endParaRPr lang="en-US" sz="2000" b="1" dirty="0"/>
            </a:p>
          </p:txBody>
        </p:sp>
        <p:cxnSp>
          <p:nvCxnSpPr>
            <p:cNvPr id="13" name="Straight Arrow Connector 12"/>
            <p:cNvCxnSpPr>
              <a:stCxn id="4" idx="3"/>
              <a:endCxn id="6" idx="1"/>
            </p:cNvCxnSpPr>
            <p:nvPr/>
          </p:nvCxnSpPr>
          <p:spPr>
            <a:xfrm>
              <a:off x="6064624" y="3483015"/>
              <a:ext cx="573173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Bootstrap familiar principals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Built-in “authorities”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Name (role) connective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A/B</a:t>
            </a:r>
          </a:p>
          <a:p>
            <a:r>
              <a:rPr lang="en-US" dirty="0" smtClean="0">
                <a:sym typeface="Wingdings" pitchFamily="2" charset="2"/>
              </a:rPr>
              <a:t>Bootstrap </a:t>
            </a:r>
            <a:r>
              <a:rPr lang="en-US" dirty="0" smtClean="0">
                <a:sym typeface="Wingdings" pitchFamily="2" charset="2"/>
              </a:rPr>
              <a:t>other principal types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Public key </a:t>
            </a:r>
            <a:r>
              <a:rPr lang="en-US" i="1" dirty="0" smtClean="0"/>
              <a:t>K</a:t>
            </a:r>
            <a:r>
              <a:rPr lang="en-US" i="1" baseline="-25000" dirty="0" smtClean="0"/>
              <a:t>a</a:t>
            </a:r>
            <a:r>
              <a:rPr lang="en-US" dirty="0" smtClean="0"/>
              <a:t> (emits statements signed by K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User </a:t>
            </a:r>
            <a:r>
              <a:rPr lang="en-US" dirty="0" smtClean="0"/>
              <a:t>name (“Peggy”)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Compound names (“localname@domain.com”, “Dad’s dentist”, …)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others </a:t>
            </a:r>
            <a:r>
              <a:rPr lang="en-US" dirty="0" smtClean="0"/>
              <a:t>(see paper)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principals defined by </a:t>
            </a:r>
            <a:r>
              <a:rPr lang="en-US" i="1" dirty="0" err="1" smtClean="0"/>
              <a:t>rsa</a:t>
            </a:r>
            <a:r>
              <a:rPr lang="en-US" dirty="0" smtClean="0"/>
              <a:t>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</a:t>
            </a:r>
            <a:r>
              <a:rPr lang="en-US" dirty="0" smtClean="0"/>
              <a:t>oal:</a:t>
            </a:r>
            <a:endParaRPr lang="en-US" dirty="0" smtClean="0"/>
          </a:p>
          <a:p>
            <a:pPr lvl="1"/>
            <a:r>
              <a:rPr lang="en-US" i="1" dirty="0" smtClean="0"/>
              <a:t>if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n,e</a:t>
            </a:r>
            <a:r>
              <a:rPr lang="en-US" dirty="0" smtClean="0"/>
              <a:t> is an RSA key</a:t>
            </a:r>
            <a:r>
              <a:rPr lang="en-US" dirty="0" smtClean="0"/>
              <a:t>,</a:t>
            </a:r>
          </a:p>
          <a:p>
            <a:pPr lvl="1"/>
            <a:r>
              <a:rPr lang="en-US" i="1" dirty="0" smtClean="0"/>
              <a:t>and</a:t>
            </a:r>
            <a:r>
              <a:rPr lang="en-US" dirty="0" smtClean="0"/>
              <a:t> K</a:t>
            </a:r>
            <a:r>
              <a:rPr lang="en-US" baseline="-25000" dirty="0" smtClean="0"/>
              <a:t>n,e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smtClean="0"/>
              <a:t>signs </a:t>
            </a:r>
            <a:r>
              <a:rPr lang="en-US" dirty="0" err="1" smtClean="0"/>
              <a:t>repr</a:t>
            </a:r>
            <a:r>
              <a:rPr lang="en-US" dirty="0" smtClean="0"/>
              <a:t>[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dirty="0" smtClean="0">
                <a:sym typeface="Symbol"/>
              </a:rPr>
              <a:t>],</a:t>
            </a:r>
          </a:p>
          <a:p>
            <a:pPr lvl="1"/>
            <a:r>
              <a:rPr lang="en-US" i="1" dirty="0" smtClean="0">
                <a:sym typeface="Symbol"/>
              </a:rPr>
              <a:t>then</a:t>
            </a:r>
            <a:r>
              <a:rPr lang="en-US" dirty="0" smtClean="0">
                <a:sym typeface="Symbol"/>
              </a:rPr>
              <a:t> can construct proof of [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n,e</a:t>
            </a:r>
            <a:r>
              <a:rPr lang="en-US" dirty="0" smtClean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says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dirty="0" smtClean="0">
                <a:sym typeface="Symbol"/>
              </a:rPr>
              <a:t>].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principals defined by </a:t>
            </a:r>
            <a:r>
              <a:rPr lang="en-US" i="1" dirty="0" err="1" smtClean="0"/>
              <a:t>rsa</a:t>
            </a:r>
            <a:r>
              <a:rPr lang="en-US" dirty="0" smtClean="0"/>
              <a:t>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</a:t>
            </a:r>
            <a:r>
              <a:rPr lang="en-US" sz="2800" dirty="0" smtClean="0"/>
              <a:t>oal: </a:t>
            </a:r>
            <a:r>
              <a:rPr lang="en-US" sz="2800" i="1" dirty="0" smtClean="0"/>
              <a:t>if</a:t>
            </a:r>
            <a:r>
              <a:rPr lang="en-US" sz="2800" dirty="0" smtClean="0"/>
              <a:t>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n,e</a:t>
            </a:r>
            <a:r>
              <a:rPr lang="en-US" sz="2800" dirty="0" smtClean="0"/>
              <a:t> is an RSA </a:t>
            </a:r>
            <a:r>
              <a:rPr lang="en-US" sz="2800" dirty="0" smtClean="0"/>
              <a:t>key, </a:t>
            </a:r>
            <a:r>
              <a:rPr lang="en-US" sz="2800" i="1" dirty="0" smtClean="0"/>
              <a:t>and</a:t>
            </a:r>
            <a:r>
              <a:rPr lang="en-US" sz="2800" dirty="0" smtClean="0"/>
              <a:t> K</a:t>
            </a:r>
            <a:r>
              <a:rPr lang="en-US" sz="2800" baseline="-25000" dirty="0" smtClean="0"/>
              <a:t>n,e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</a:t>
            </a:r>
            <a:r>
              <a:rPr lang="en-US" sz="2800" dirty="0" smtClean="0"/>
              <a:t>signs </a:t>
            </a:r>
            <a:r>
              <a:rPr lang="en-US" sz="2800" dirty="0" err="1" smtClean="0"/>
              <a:t>repr</a:t>
            </a:r>
            <a:r>
              <a:rPr lang="en-US" sz="2800" dirty="0" smtClean="0"/>
              <a:t>[</a:t>
            </a:r>
            <a:r>
              <a:rPr lang="en-US" sz="28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2800" dirty="0" smtClean="0">
                <a:sym typeface="Symbol"/>
              </a:rPr>
              <a:t>], </a:t>
            </a:r>
            <a:r>
              <a:rPr lang="en-US" sz="2800" i="1" dirty="0" smtClean="0">
                <a:sym typeface="Symbol"/>
              </a:rPr>
              <a:t>then</a:t>
            </a:r>
            <a:r>
              <a:rPr lang="en-US" sz="2800" dirty="0" smtClean="0">
                <a:sym typeface="Symbol"/>
              </a:rPr>
              <a:t> can prove [</a:t>
            </a:r>
            <a:r>
              <a:rPr lang="en-US" sz="2800" dirty="0" err="1" smtClean="0">
                <a:sym typeface="Symbol"/>
              </a:rPr>
              <a:t>K</a:t>
            </a:r>
            <a:r>
              <a:rPr lang="en-US" sz="2800" baseline="-25000" dirty="0" err="1" smtClean="0">
                <a:sym typeface="Symbol"/>
              </a:rPr>
              <a:t>n,e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b="1" dirty="0" smtClean="0">
                <a:sym typeface="Symbol"/>
              </a:rPr>
              <a:t>says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2800" dirty="0" smtClean="0">
                <a:sym typeface="Symbol"/>
              </a:rPr>
              <a:t>].</a:t>
            </a:r>
            <a:endParaRPr lang="en-US" sz="2800" baseline="-25000" dirty="0" smtClean="0"/>
          </a:p>
          <a:p>
            <a:r>
              <a:rPr lang="en-US" dirty="0" smtClean="0"/>
              <a:t>P</a:t>
            </a:r>
            <a:r>
              <a:rPr lang="en-US" dirty="0" smtClean="0"/>
              <a:t>rincipal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n,e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≝</a:t>
            </a:r>
            <a:r>
              <a:rPr lang="en-US" dirty="0" smtClean="0"/>
              <a:t> expression </a:t>
            </a:r>
            <a:r>
              <a:rPr lang="en-US" i="1" dirty="0" err="1" smtClean="0"/>
              <a:t>rsa</a:t>
            </a:r>
            <a:r>
              <a:rPr lang="en-US" dirty="0" smtClean="0"/>
              <a:t>/</a:t>
            </a:r>
            <a:r>
              <a:rPr lang="en-US" dirty="0" err="1" smtClean="0"/>
              <a:t>n,e</a:t>
            </a:r>
            <a:endParaRPr lang="en-US" dirty="0" smtClean="0"/>
          </a:p>
          <a:p>
            <a:pPr lvl="1"/>
            <a:r>
              <a:rPr lang="en-US" dirty="0" smtClean="0">
                <a:latin typeface="Consolas" pitchFamily="49" charset="0"/>
              </a:rPr>
              <a:t>(/ ‘</a:t>
            </a:r>
            <a:r>
              <a:rPr lang="en-US" dirty="0" err="1" smtClean="0">
                <a:latin typeface="Consolas" pitchFamily="49" charset="0"/>
              </a:rPr>
              <a:t>rsa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</a:rPr>
              <a:t>(cons </a:t>
            </a:r>
            <a:r>
              <a:rPr lang="en-US" dirty="0" smtClean="0">
                <a:latin typeface="Consolas" pitchFamily="49" charset="0"/>
              </a:rPr>
              <a:t>0x8f1f…</a:t>
            </a:r>
            <a:r>
              <a:rPr lang="en-US" dirty="0" smtClean="0">
                <a:latin typeface="Consolas" pitchFamily="49" charset="0"/>
              </a:rPr>
              <a:t> 0x10001))</a:t>
            </a:r>
          </a:p>
          <a:p>
            <a:r>
              <a:rPr lang="en-US" i="1" dirty="0" err="1" smtClean="0"/>
              <a:t>rsa</a:t>
            </a:r>
            <a:r>
              <a:rPr lang="en-US" dirty="0" smtClean="0"/>
              <a:t> </a:t>
            </a:r>
            <a:r>
              <a:rPr lang="en-US" dirty="0" smtClean="0"/>
              <a:t>authority contains one axiom</a:t>
            </a:r>
            <a:r>
              <a:rPr lang="en-US" baseline="30000" dirty="0" smtClean="0"/>
              <a:t>*</a:t>
            </a:r>
            <a:r>
              <a:rPr lang="en-US" dirty="0" smtClean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4936121"/>
            <a:ext cx="6400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i="1" dirty="0" err="1" smtClean="0">
                <a:latin typeface="Candara" pitchFamily="34" charset="0"/>
              </a:rPr>
              <a:t>rsa</a:t>
            </a:r>
            <a:r>
              <a:rPr lang="en-US" sz="3200" i="1" dirty="0" smtClean="0">
                <a:latin typeface="Candara" pitchFamily="34" charset="0"/>
              </a:rPr>
              <a:t> </a:t>
            </a:r>
            <a:r>
              <a:rPr lang="en-US" sz="3200" b="1" dirty="0" smtClean="0">
                <a:latin typeface="Candara" pitchFamily="34" charset="0"/>
              </a:rPr>
              <a:t>says</a:t>
            </a:r>
          </a:p>
          <a:p>
            <a:pPr algn="ctr">
              <a:buNone/>
            </a:pPr>
            <a:r>
              <a:rPr lang="en-US" sz="3200" dirty="0" smtClean="0">
                <a:latin typeface="Candara" pitchFamily="34" charset="0"/>
              </a:rPr>
              <a:t>(</a:t>
            </a:r>
            <a:r>
              <a:rPr lang="el-GR" sz="3200" dirty="0" smtClean="0">
                <a:latin typeface="Cambria Math"/>
                <a:ea typeface="Cambria Math"/>
                <a:sym typeface="Symbol"/>
              </a:rPr>
              <a:t>σ</a:t>
            </a:r>
            <a:r>
              <a:rPr lang="en-US" sz="3200" baseline="30000" dirty="0" smtClean="0">
                <a:latin typeface="Candara" pitchFamily="34" charset="0"/>
                <a:sym typeface="Symbol"/>
              </a:rPr>
              <a:t>e</a:t>
            </a:r>
            <a:r>
              <a:rPr lang="en-US" sz="3200" dirty="0" smtClean="0">
                <a:latin typeface="Candara" pitchFamily="34" charset="0"/>
                <a:sym typeface="Symbol"/>
              </a:rPr>
              <a:t> </a:t>
            </a:r>
            <a:r>
              <a:rPr lang="en-US" sz="3200" dirty="0" smtClean="0">
                <a:latin typeface="Candara" pitchFamily="34" charset="0"/>
                <a:sym typeface="Symbol"/>
              </a:rPr>
              <a:t>= </a:t>
            </a:r>
            <a:r>
              <a:rPr lang="en-US" sz="32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3200" dirty="0" smtClean="0">
                <a:latin typeface="Candara" pitchFamily="34" charset="0"/>
                <a:sym typeface="Symbol"/>
              </a:rPr>
              <a:t> </a:t>
            </a:r>
            <a:r>
              <a:rPr lang="en-US" sz="3200" dirty="0" smtClean="0">
                <a:latin typeface="Candara" pitchFamily="34" charset="0"/>
                <a:sym typeface="Symbol"/>
              </a:rPr>
              <a:t>(mod n))  </a:t>
            </a:r>
            <a:r>
              <a:rPr lang="en-US" sz="3200" dirty="0" smtClean="0">
                <a:latin typeface="Candara" pitchFamily="34" charset="0"/>
                <a:sym typeface="Symbol"/>
              </a:rPr>
              <a:t>    </a:t>
            </a:r>
            <a:r>
              <a:rPr lang="en-US" sz="3200" i="1" dirty="0" err="1" smtClean="0">
                <a:latin typeface="Candara" pitchFamily="34" charset="0"/>
                <a:sym typeface="Symbol"/>
              </a:rPr>
              <a:t>rsa</a:t>
            </a:r>
            <a:r>
              <a:rPr lang="en-US" sz="3200" dirty="0" smtClean="0">
                <a:latin typeface="Candara" pitchFamily="34" charset="0"/>
                <a:sym typeface="Symbol"/>
              </a:rPr>
              <a:t>/</a:t>
            </a:r>
            <a:r>
              <a:rPr lang="en-US" sz="3200" dirty="0" err="1" smtClean="0">
                <a:latin typeface="Candara" pitchFamily="34" charset="0"/>
                <a:sym typeface="Symbol"/>
              </a:rPr>
              <a:t>n,e</a:t>
            </a:r>
            <a:r>
              <a:rPr lang="en-US" sz="3200" dirty="0" smtClean="0">
                <a:latin typeface="Candara" pitchFamily="34" charset="0"/>
                <a:sym typeface="Symbol"/>
              </a:rPr>
              <a:t> </a:t>
            </a:r>
            <a:r>
              <a:rPr lang="en-US" sz="3200" b="1" dirty="0" smtClean="0">
                <a:latin typeface="Candara" pitchFamily="34" charset="0"/>
                <a:sym typeface="Symbol"/>
              </a:rPr>
              <a:t>says</a:t>
            </a:r>
            <a:r>
              <a:rPr lang="en-US" sz="3200" dirty="0" smtClean="0">
                <a:latin typeface="Candara" pitchFamily="34" charset="0"/>
                <a:sym typeface="Symbol"/>
              </a:rPr>
              <a:t> </a:t>
            </a:r>
            <a:r>
              <a:rPr lang="en-US" sz="3200" dirty="0" smtClean="0">
                <a:latin typeface="Cambria Math"/>
                <a:ea typeface="Cambria Math"/>
                <a:sym typeface="Symbol"/>
              </a:rPr>
              <a:t>𝜑</a:t>
            </a:r>
            <a:endParaRPr lang="en-US" sz="3200" dirty="0" smtClean="0">
              <a:latin typeface="Candara" pitchFamily="34" charset="0"/>
              <a:sym typeface="Symb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6287" y="5451711"/>
            <a:ext cx="2836361" cy="53848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buNone/>
            </a:pPr>
            <a:endParaRPr lang="en-US" sz="3200" dirty="0" smtClean="0">
              <a:latin typeface="Candara" pitchFamily="34" charset="0"/>
              <a:sym typeface="Symbo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3153" y="5451711"/>
            <a:ext cx="2385694" cy="5384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buNone/>
            </a:pPr>
            <a:endParaRPr lang="en-US" sz="3200" dirty="0" smtClean="0">
              <a:latin typeface="Candara" pitchFamily="34" charset="0"/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3382" y="4227226"/>
            <a:ext cx="2720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uses [</a:t>
            </a:r>
            <a:r>
              <a:rPr lang="en-US" sz="2400" i="1" dirty="0" err="1" smtClean="0">
                <a:solidFill>
                  <a:schemeClr val="tx2"/>
                </a:solidFill>
              </a:rPr>
              <a:t>rsa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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rsa</a:t>
            </a:r>
            <a:r>
              <a:rPr lang="en-US" sz="2400" dirty="0" smtClean="0">
                <a:solidFill>
                  <a:schemeClr val="tx2"/>
                </a:solidFill>
              </a:rPr>
              <a:t>/</a:t>
            </a:r>
            <a:r>
              <a:rPr lang="en-US" sz="2400" dirty="0" err="1" smtClean="0">
                <a:solidFill>
                  <a:schemeClr val="tx2"/>
                </a:solidFill>
              </a:rPr>
              <a:t>n,e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6659" y="4182256"/>
            <a:ext cx="303561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l-GR" sz="3200" dirty="0" smtClean="0">
                <a:latin typeface="Cambria Math"/>
                <a:ea typeface="Cambria Math"/>
                <a:sym typeface="Symbol"/>
              </a:rPr>
              <a:t>σ</a:t>
            </a:r>
            <a:r>
              <a:rPr lang="en-US" sz="3200" baseline="30000" dirty="0" smtClean="0">
                <a:latin typeface="Candara" pitchFamily="34" charset="0"/>
                <a:sym typeface="Symbol"/>
              </a:rPr>
              <a:t>e</a:t>
            </a:r>
            <a:r>
              <a:rPr lang="en-US" sz="3200" dirty="0" smtClean="0">
                <a:latin typeface="Candara" pitchFamily="34" charset="0"/>
                <a:sym typeface="Symbol"/>
              </a:rPr>
              <a:t> </a:t>
            </a:r>
            <a:r>
              <a:rPr lang="en-US" sz="3200" dirty="0" smtClean="0">
                <a:latin typeface="Candara" pitchFamily="34" charset="0"/>
                <a:sym typeface="Symbol"/>
              </a:rPr>
              <a:t>= </a:t>
            </a:r>
            <a:r>
              <a:rPr lang="en-US" sz="32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3200" dirty="0" smtClean="0">
                <a:latin typeface="Candara" pitchFamily="34" charset="0"/>
                <a:sym typeface="Symbol"/>
              </a:rPr>
              <a:t> </a:t>
            </a:r>
            <a:r>
              <a:rPr lang="en-US" sz="3200" dirty="0" smtClean="0">
                <a:latin typeface="Candara" pitchFamily="34" charset="0"/>
                <a:sym typeface="Symbol"/>
              </a:rPr>
              <a:t>(mod n</a:t>
            </a:r>
            <a:r>
              <a:rPr lang="en-US" sz="3200" dirty="0" smtClean="0">
                <a:latin typeface="Candara" pitchFamily="34" charset="0"/>
                <a:sym typeface="Symbol"/>
              </a:rPr>
              <a:t>)</a:t>
            </a:r>
            <a:endParaRPr lang="en-US" sz="3200" dirty="0" smtClean="0">
              <a:latin typeface="Candara" pitchFamily="34" charset="0"/>
              <a:sym typeface="Symbo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6220918"/>
            <a:ext cx="2590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i="1" dirty="0" err="1" smtClean="0">
                <a:latin typeface="Candara" pitchFamily="34" charset="0"/>
                <a:sym typeface="Symbol"/>
              </a:rPr>
              <a:t>rsa</a:t>
            </a:r>
            <a:r>
              <a:rPr lang="en-US" sz="3200" dirty="0" smtClean="0">
                <a:latin typeface="Candara" pitchFamily="34" charset="0"/>
                <a:sym typeface="Symbol"/>
              </a:rPr>
              <a:t>/</a:t>
            </a:r>
            <a:r>
              <a:rPr lang="en-US" sz="3200" dirty="0" err="1" smtClean="0">
                <a:latin typeface="Candara" pitchFamily="34" charset="0"/>
                <a:sym typeface="Symbol"/>
              </a:rPr>
              <a:t>n,e</a:t>
            </a:r>
            <a:r>
              <a:rPr lang="en-US" sz="3200" dirty="0" smtClean="0">
                <a:latin typeface="Candara" pitchFamily="34" charset="0"/>
                <a:sym typeface="Symbol"/>
              </a:rPr>
              <a:t> </a:t>
            </a:r>
            <a:r>
              <a:rPr lang="en-US" sz="3200" b="1" dirty="0" smtClean="0">
                <a:latin typeface="Candara" pitchFamily="34" charset="0"/>
                <a:sym typeface="Symbol"/>
              </a:rPr>
              <a:t>says</a:t>
            </a:r>
            <a:r>
              <a:rPr lang="en-US" sz="3200" dirty="0" smtClean="0">
                <a:latin typeface="Candara" pitchFamily="34" charset="0"/>
                <a:sym typeface="Symbol"/>
              </a:rPr>
              <a:t> </a:t>
            </a:r>
            <a:r>
              <a:rPr lang="en-US" sz="3200" dirty="0" smtClean="0">
                <a:latin typeface="Cambria Math"/>
                <a:ea typeface="Cambria Math"/>
                <a:sym typeface="Symbol"/>
              </a:rPr>
              <a:t>𝜑</a:t>
            </a:r>
            <a:endParaRPr lang="en-US" sz="3200" dirty="0" smtClean="0">
              <a:latin typeface="Candara" pitchFamily="34" charset="0"/>
              <a:sym typeface="Symbol"/>
            </a:endParaRPr>
          </a:p>
        </p:txBody>
      </p:sp>
      <p:cxnSp>
        <p:nvCxnSpPr>
          <p:cNvPr id="12" name="Straight Arrow Connector 11"/>
          <p:cNvCxnSpPr>
            <a:stCxn id="9" idx="2"/>
            <a:endCxn id="5" idx="0"/>
          </p:cNvCxnSpPr>
          <p:nvPr/>
        </p:nvCxnSpPr>
        <p:spPr>
          <a:xfrm rot="16200000" flipH="1">
            <a:off x="2292127" y="5109370"/>
            <a:ext cx="68468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2"/>
            <a:endCxn id="10" idx="0"/>
          </p:cNvCxnSpPr>
          <p:nvPr/>
        </p:nvCxnSpPr>
        <p:spPr>
          <a:xfrm rot="5400000">
            <a:off x="5980638" y="6105555"/>
            <a:ext cx="2307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</p:cNvCxnSpPr>
          <p:nvPr/>
        </p:nvCxnSpPr>
        <p:spPr>
          <a:xfrm rot="10800000" flipV="1">
            <a:off x="4212240" y="4458058"/>
            <a:ext cx="2211142" cy="59362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741236" y="4646951"/>
            <a:ext cx="929388" cy="86942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734897" y="4155305"/>
            <a:ext cx="309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</a:rPr>
              <a:t>iff</a:t>
            </a:r>
            <a:r>
              <a:rPr lang="en-US" sz="2400" dirty="0" smtClean="0">
                <a:solidFill>
                  <a:schemeClr val="tx2"/>
                </a:solidFill>
              </a:rPr>
              <a:t> RSA-Verify(</a:t>
            </a:r>
            <a:r>
              <a:rPr lang="en-US" sz="2400" dirty="0" smtClean="0">
                <a:solidFill>
                  <a:schemeClr val="tx2"/>
                </a:solidFill>
                <a:latin typeface="Cambria Math"/>
                <a:ea typeface="Cambria Math"/>
              </a:rPr>
              <a:t>𝜑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K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n,e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l-GR" sz="2400" dirty="0" smtClean="0">
                <a:solidFill>
                  <a:schemeClr val="tx2"/>
                </a:solidFill>
                <a:latin typeface="Cambria Math"/>
                <a:ea typeface="Cambria Math"/>
              </a:rPr>
              <a:t>σ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rot="10800000" flipV="1">
            <a:off x="4032115" y="4386138"/>
            <a:ext cx="702783" cy="7192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393734" y="612616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Goal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4152275" y="6356996"/>
            <a:ext cx="779489" cy="587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5" grpId="1" animBg="1"/>
      <p:bldP spid="15" grpId="0" animBg="1"/>
      <p:bldP spid="15" grpId="1" animBg="1"/>
      <p:bldP spid="8" grpId="0"/>
      <p:bldP spid="9" grpId="0" animBg="1"/>
      <p:bldP spid="9" grpId="1" animBg="1"/>
      <p:bldP spid="10" grpId="0" animBg="1"/>
      <p:bldP spid="10" grpId="1" animBg="1"/>
      <p:bldP spid="27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Credential = signature </a:t>
            </a:r>
            <a:r>
              <a:rPr lang="en-US" dirty="0" smtClean="0"/>
              <a:t>+ proof tree</a:t>
            </a:r>
            <a:endParaRPr lang="en-US" dirty="0"/>
          </a:p>
        </p:txBody>
      </p:sp>
      <p:pic>
        <p:nvPicPr>
          <p:cNvPr id="5" name="Picture 4" descr="bo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294" y="1535490"/>
            <a:ext cx="1116211" cy="10269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1134547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Peggy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1424" y="1134547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Victor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8" name="Picture 17" descr="alic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6927"/>
            <a:ext cx="1098352" cy="88403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990600" y="2582346"/>
            <a:ext cx="7164388" cy="4133247"/>
            <a:chOff x="990600" y="2582347"/>
            <a:chExt cx="7164388" cy="426720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-1142206" y="4715153"/>
              <a:ext cx="426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6020594" y="4715153"/>
              <a:ext cx="426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550506" y="1682115"/>
            <a:ext cx="2195936" cy="73366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</a:rPr>
              <a:t>K</a:t>
            </a:r>
            <a:r>
              <a:rPr lang="en-US" baseline="-25000" dirty="0" err="1" smtClean="0">
                <a:latin typeface="Consolas" pitchFamily="49" charset="0"/>
              </a:rPr>
              <a:t>p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b="1" dirty="0" smtClean="0">
                <a:latin typeface="Consolas" pitchFamily="49" charset="0"/>
              </a:rPr>
              <a:t>says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</a:t>
            </a:r>
            <a:endParaRPr lang="en-US" dirty="0" smtClean="0">
              <a:latin typeface="Consolas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0506" y="2120657"/>
            <a:ext cx="3578158" cy="73366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latin typeface="Consolas" pitchFamily="49" charset="0"/>
                <a:sym typeface="Symbol"/>
              </a:rPr>
              <a:t>proof of </a:t>
            </a:r>
            <a:r>
              <a:rPr lang="en-US" dirty="0" smtClean="0">
                <a:latin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</a:rPr>
              <a:t>K</a:t>
            </a:r>
            <a:r>
              <a:rPr lang="en-US" baseline="-25000" dirty="0" err="1" smtClean="0">
                <a:latin typeface="Consolas" pitchFamily="49" charset="0"/>
              </a:rPr>
              <a:t>p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b="1" dirty="0" smtClean="0">
                <a:latin typeface="Consolas" pitchFamily="49" charset="0"/>
              </a:rPr>
              <a:t>says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)]</a:t>
            </a:r>
            <a:endParaRPr lang="en-US" baseline="-25000" dirty="0" smtClean="0">
              <a:latin typeface="Consolas" pitchFamily="49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0" y="4100513"/>
            <a:ext cx="6997955" cy="2553891"/>
          </a:xfrm>
          <a:prstGeom prst="wedgeRoundRectCallout">
            <a:avLst>
              <a:gd name="adj1" fmla="val -829"/>
              <a:gd name="adj2" fmla="val -10537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400" b="1" dirty="0" smtClean="0"/>
              <a:t>Compose proof tree:</a:t>
            </a:r>
          </a:p>
          <a:p>
            <a:r>
              <a:rPr lang="en-US" sz="2400" dirty="0" smtClean="0">
                <a:sym typeface="Symbol"/>
              </a:rPr>
              <a:t>axiom [</a:t>
            </a:r>
            <a:r>
              <a:rPr lang="en-US" sz="2400" i="1" dirty="0" smtClean="0">
                <a:sym typeface="Symbol"/>
              </a:rPr>
              <a:t>math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says</a:t>
            </a:r>
            <a:r>
              <a:rPr lang="en-US" sz="2400" dirty="0" smtClean="0">
                <a:sym typeface="Symbol"/>
              </a:rPr>
              <a:t> </a:t>
            </a:r>
            <a:r>
              <a:rPr lang="el-GR" sz="2400" dirty="0" smtClean="0">
                <a:latin typeface="Cambria Math"/>
                <a:ea typeface="Cambria Math"/>
                <a:sym typeface="Symbol"/>
              </a:rPr>
              <a:t>σ</a:t>
            </a:r>
            <a:r>
              <a:rPr lang="en-US" sz="2400" baseline="30000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 </a:t>
            </a:r>
            <a:r>
              <a:rPr lang="en-US" sz="24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(mod n</a:t>
            </a:r>
            <a:r>
              <a:rPr lang="en-US" sz="2400" dirty="0" smtClean="0">
                <a:sym typeface="Symbol"/>
              </a:rPr>
              <a:t>)]</a:t>
            </a:r>
            <a:endParaRPr lang="en-US" sz="2400" dirty="0" smtClean="0">
              <a:sym typeface="Symbol"/>
            </a:endParaRPr>
          </a:p>
          <a:p>
            <a:pPr>
              <a:buNone/>
            </a:pPr>
            <a:r>
              <a:rPr lang="en-US" sz="2400" dirty="0" smtClean="0"/>
              <a:t>+ axiom [</a:t>
            </a:r>
            <a:r>
              <a:rPr lang="en-US" sz="2400" i="1" dirty="0" err="1" smtClean="0"/>
              <a:t>rsa</a:t>
            </a:r>
            <a:r>
              <a:rPr lang="en-US" sz="2400" i="1" dirty="0" smtClean="0"/>
              <a:t> </a:t>
            </a:r>
            <a:r>
              <a:rPr lang="en-US" sz="2400" b="1" dirty="0" smtClean="0"/>
              <a:t>says</a:t>
            </a:r>
            <a:r>
              <a:rPr lang="en-US" sz="2400" dirty="0" smtClean="0"/>
              <a:t>(</a:t>
            </a:r>
            <a:r>
              <a:rPr lang="el-GR" sz="2400" dirty="0" smtClean="0">
                <a:latin typeface="Cambria Math"/>
                <a:ea typeface="Cambria Math"/>
                <a:sym typeface="Symbol"/>
              </a:rPr>
              <a:t>σ</a:t>
            </a:r>
            <a:r>
              <a:rPr lang="en-US" sz="2400" baseline="30000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 </a:t>
            </a:r>
            <a:r>
              <a:rPr lang="en-US" sz="24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(mod n))  </a:t>
            </a:r>
            <a:r>
              <a:rPr lang="en-US" sz="2400" i="1" dirty="0" err="1" smtClean="0">
                <a:sym typeface="Symbol"/>
              </a:rPr>
              <a:t>rsa</a:t>
            </a:r>
            <a:r>
              <a:rPr lang="en-US" sz="2400" dirty="0" smtClean="0">
                <a:sym typeface="Symbol"/>
              </a:rPr>
              <a:t>/</a:t>
            </a:r>
            <a:r>
              <a:rPr lang="en-US" sz="2400" dirty="0" err="1" smtClean="0">
                <a:sym typeface="Symbol"/>
              </a:rPr>
              <a:t>n,e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says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2400" dirty="0" smtClean="0">
                <a:sym typeface="Symbol"/>
              </a:rPr>
              <a:t>]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+ </a:t>
            </a:r>
            <a:r>
              <a:rPr lang="en-US" sz="2400" i="1" dirty="0" smtClean="0">
                <a:sym typeface="Symbol"/>
              </a:rPr>
              <a:t>substitute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repr</a:t>
            </a:r>
            <a:r>
              <a:rPr lang="en-US" sz="2400" dirty="0" smtClean="0"/>
              <a:t> </a:t>
            </a:r>
            <a:r>
              <a:rPr lang="en-US" sz="2400" dirty="0" smtClean="0"/>
              <a:t>[</a:t>
            </a:r>
            <a:r>
              <a:rPr lang="en-US" sz="2400" dirty="0" smtClean="0">
                <a:latin typeface="Consolas" pitchFamily="49" charset="0"/>
              </a:rPr>
              <a:t> put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sym typeface="Webdings"/>
              </a:rPr>
              <a:t></a:t>
            </a:r>
            <a:r>
              <a:rPr lang="en-US" sz="2400" dirty="0" smtClean="0">
                <a:latin typeface="Consolas" pitchFamily="49" charset="0"/>
              </a:rPr>
              <a:t>) </a:t>
            </a:r>
            <a:r>
              <a:rPr lang="en-US" sz="2400" dirty="0" smtClean="0"/>
              <a:t>]</a:t>
            </a:r>
            <a:endParaRPr lang="en-US" sz="2400" dirty="0" smtClean="0">
              <a:sym typeface="Symbol"/>
            </a:endParaRPr>
          </a:p>
          <a:p>
            <a:pPr>
              <a:buNone/>
            </a:pPr>
            <a:r>
              <a:rPr lang="en-US" sz="2400" u="sng" dirty="0" smtClean="0">
                <a:sym typeface="Symbol"/>
              </a:rPr>
              <a:t>+ </a:t>
            </a:r>
            <a:r>
              <a:rPr lang="en-US" sz="2400" i="1" u="sng" dirty="0" smtClean="0">
                <a:sym typeface="Symbol"/>
              </a:rPr>
              <a:t>implies-eliminate</a:t>
            </a:r>
            <a:r>
              <a:rPr lang="en-US" sz="2400" u="sng" dirty="0" smtClean="0">
                <a:sym typeface="Symbol"/>
              </a:rPr>
              <a:t>, …                                                       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= proof of:                                    </a:t>
            </a:r>
            <a:r>
              <a:rPr lang="en-US" sz="2400" dirty="0" smtClean="0">
                <a:sym typeface="Symbol"/>
              </a:rPr>
              <a:t>[</a:t>
            </a:r>
            <a:r>
              <a:rPr lang="en-US" sz="2400" i="1" dirty="0" err="1" smtClean="0"/>
              <a:t>rsa</a:t>
            </a:r>
            <a:r>
              <a:rPr lang="en-US" sz="2400" dirty="0" smtClean="0"/>
              <a:t>/</a:t>
            </a:r>
            <a:r>
              <a:rPr lang="en-US" sz="2400" dirty="0" err="1" smtClean="0"/>
              <a:t>n,e</a:t>
            </a:r>
            <a:r>
              <a:rPr lang="en-US" sz="2400" dirty="0" smtClean="0"/>
              <a:t> </a:t>
            </a:r>
            <a:r>
              <a:rPr lang="en-US" sz="2400" b="1" dirty="0" smtClean="0"/>
              <a:t>says</a:t>
            </a:r>
            <a:r>
              <a:rPr lang="en-US" sz="2400" dirty="0" smtClean="0"/>
              <a:t> </a:t>
            </a:r>
            <a:r>
              <a:rPr lang="en-US" sz="2400" dirty="0" smtClean="0"/>
              <a:t>put(</a:t>
            </a:r>
            <a:r>
              <a:rPr lang="en-US" sz="2400" dirty="0" smtClean="0">
                <a:sym typeface="Webdings"/>
              </a:rPr>
              <a:t></a:t>
            </a:r>
            <a:r>
              <a:rPr lang="en-US" sz="2400" dirty="0" smtClean="0"/>
              <a:t>)</a:t>
            </a:r>
            <a:r>
              <a:rPr lang="en-US" sz="2400" dirty="0" smtClean="0"/>
              <a:t>]</a:t>
            </a:r>
            <a:endParaRPr lang="en-US" sz="2400" dirty="0" smtClean="0"/>
          </a:p>
        </p:txBody>
      </p:sp>
      <p:sp>
        <p:nvSpPr>
          <p:cNvPr id="26" name="Rounded Rectangular Callout 25"/>
          <p:cNvSpPr/>
          <p:nvPr/>
        </p:nvSpPr>
        <p:spPr>
          <a:xfrm>
            <a:off x="0" y="2854320"/>
            <a:ext cx="3129695" cy="1328023"/>
          </a:xfrm>
          <a:prstGeom prst="wedgeRoundRectCallout">
            <a:avLst>
              <a:gd name="adj1" fmla="val -7448"/>
              <a:gd name="adj2" fmla="val -938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400" b="1" dirty="0" smtClean="0"/>
              <a:t>Compute:</a:t>
            </a:r>
          </a:p>
          <a:p>
            <a:r>
              <a:rPr lang="en-US" sz="24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repr</a:t>
            </a:r>
            <a:r>
              <a:rPr lang="en-US" sz="2400" dirty="0" smtClean="0"/>
              <a:t> </a:t>
            </a:r>
            <a:r>
              <a:rPr lang="en-US" sz="2400" dirty="0" smtClean="0"/>
              <a:t>[</a:t>
            </a:r>
            <a:r>
              <a:rPr lang="en-US" sz="2400" dirty="0" smtClean="0">
                <a:latin typeface="Consolas" pitchFamily="49" charset="0"/>
              </a:rPr>
              <a:t> put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sym typeface="Webdings"/>
              </a:rPr>
              <a:t></a:t>
            </a:r>
            <a:r>
              <a:rPr lang="en-US" sz="2400" dirty="0" smtClean="0">
                <a:latin typeface="Consolas" pitchFamily="49" charset="0"/>
              </a:rPr>
              <a:t>) </a:t>
            </a:r>
            <a:r>
              <a:rPr lang="en-US" sz="2400" dirty="0" smtClean="0"/>
              <a:t>]</a:t>
            </a:r>
            <a:endParaRPr lang="en-US" sz="2400" baseline="30000" dirty="0" smtClean="0"/>
          </a:p>
          <a:p>
            <a:r>
              <a:rPr lang="el-GR" sz="2400" dirty="0" smtClean="0">
                <a:latin typeface="Cambria Math"/>
                <a:ea typeface="Cambria Math"/>
                <a:sym typeface="Symbol"/>
              </a:rPr>
              <a:t>σ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2400" baseline="30000" dirty="0" smtClean="0"/>
              <a:t>1/e</a:t>
            </a:r>
            <a:r>
              <a:rPr lang="en-US" sz="2400" dirty="0" smtClean="0"/>
              <a:t> </a:t>
            </a:r>
            <a:r>
              <a:rPr lang="en-US" sz="2400" dirty="0" smtClean="0"/>
              <a:t>mod 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01649" y="6066214"/>
            <a:ext cx="2858915" cy="461665"/>
          </a:xfrm>
          <a:prstGeom prst="wedgeRectCallout">
            <a:avLst>
              <a:gd name="adj1" fmla="val -10680"/>
              <a:gd name="adj2" fmla="val -78870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sym typeface="Symbol"/>
              </a:rPr>
              <a:t>[</a:t>
            </a:r>
            <a:r>
              <a:rPr lang="en-US" sz="2400" i="1" dirty="0" err="1" smtClean="0">
                <a:solidFill>
                  <a:prstClr val="black"/>
                </a:solidFill>
              </a:rPr>
              <a:t>rsa</a:t>
            </a:r>
            <a:r>
              <a:rPr lang="en-US" sz="2400" dirty="0" smtClean="0">
                <a:solidFill>
                  <a:prstClr val="black"/>
                </a:solidFill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</a:rPr>
              <a:t>n,e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says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/>
              <a:t>put(</a:t>
            </a:r>
            <a:r>
              <a:rPr lang="en-US" sz="2400" dirty="0" smtClean="0">
                <a:sym typeface="Webdings"/>
              </a:rPr>
              <a:t>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]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690178" y="4677198"/>
            <a:ext cx="2453822" cy="1328023"/>
          </a:xfrm>
          <a:prstGeom prst="wedgeRoundRectCallout">
            <a:avLst>
              <a:gd name="adj1" fmla="val -4795"/>
              <a:gd name="adj2" fmla="val -22234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Checks axioms and</a:t>
            </a:r>
          </a:p>
          <a:p>
            <a:r>
              <a:rPr lang="en-US" sz="2400" b="1" dirty="0" smtClean="0"/>
              <a:t>proof steps </a:t>
            </a:r>
            <a:endParaRPr lang="en-US" sz="2400" b="1" dirty="0" smtClean="0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8090484" y="5043620"/>
            <a:ext cx="796285" cy="767823"/>
            <a:chOff x="1632" y="1248"/>
            <a:chExt cx="2682" cy="2286"/>
          </a:xfrm>
        </p:grpSpPr>
        <p:sp>
          <p:nvSpPr>
            <p:cNvPr id="4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46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47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13873E-6 L 0.10868 -2.13873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uiExpand="1" build="p" animBg="1"/>
      <p:bldP spid="26" grpId="0" animBg="1"/>
      <p:bldP spid="39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upper left purple rect"/>
          <p:cNvSpPr/>
          <p:nvPr/>
        </p:nvSpPr>
        <p:spPr>
          <a:xfrm>
            <a:off x="6715592" y="1378634"/>
            <a:ext cx="1150493" cy="1422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ower purple rect"/>
          <p:cNvSpPr/>
          <p:nvPr/>
        </p:nvSpPr>
        <p:spPr>
          <a:xfrm>
            <a:off x="228601" y="2089834"/>
            <a:ext cx="1150493" cy="1422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ower purple rect"/>
          <p:cNvSpPr/>
          <p:nvPr/>
        </p:nvSpPr>
        <p:spPr>
          <a:xfrm>
            <a:off x="5561349" y="2108200"/>
            <a:ext cx="1154243" cy="1422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per purple rect"/>
          <p:cNvSpPr/>
          <p:nvPr/>
        </p:nvSpPr>
        <p:spPr>
          <a:xfrm>
            <a:off x="2133600" y="1397000"/>
            <a:ext cx="2971800" cy="1422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1" y="2819400"/>
          <a:ext cx="8686799" cy="71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762000"/>
                <a:gridCol w="2971800"/>
                <a:gridCol w="457200"/>
                <a:gridCol w="2286000"/>
                <a:gridCol w="1066799"/>
              </a:tblGrid>
              <a:tr h="711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rsa</a:t>
                      </a:r>
                      <a:r>
                        <a:rPr lang="en-US" sz="2800" b="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/</a:t>
                      </a:r>
                      <a:r>
                        <a:rPr lang="en-US" sz="2800" b="0" i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n,e</a:t>
                      </a:r>
                      <a:endParaRPr lang="en-US" sz="2800" b="0" i="0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says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(r = g</a:t>
                      </a:r>
                      <a:r>
                        <a:rPr lang="el-GR" sz="28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𝜑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/</a:t>
                      </a:r>
                      <a:r>
                        <a:rPr kumimoji="0" lang="en-US" sz="2800" b="0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s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y</a:t>
                      </a:r>
                      <a:r>
                        <a:rPr kumimoji="0" lang="en-US" sz="2800" b="0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r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/s</a:t>
                      </a:r>
                      <a:r>
                        <a:rPr lang="en-US" sz="2800" noProof="0" dirty="0" smtClean="0">
                          <a:sym typeface="Symbol"/>
                        </a:rPr>
                        <a:t> (mod p))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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rsa</a:t>
                      </a:r>
                      <a:r>
                        <a:rPr lang="en-US" sz="2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/</a:t>
                      </a:r>
                      <a:r>
                        <a:rPr lang="en-US" sz="2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n,e</a:t>
                      </a:r>
                      <a:r>
                        <a:rPr lang="en-US" sz="2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/</a:t>
                      </a:r>
                      <a:r>
                        <a:rPr lang="en-US" sz="2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p,q,g,y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says</a:t>
                      </a:r>
                      <a:r>
                        <a:rPr lang="en-US" sz="2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 </a:t>
                      </a:r>
                      <a:r>
                        <a:rPr lang="el-GR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𝜑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1397000"/>
          <a:ext cx="8686799" cy="71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762000"/>
                <a:gridCol w="2971800"/>
                <a:gridCol w="457200"/>
                <a:gridCol w="2286000"/>
                <a:gridCol w="1066799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rsa</a:t>
                      </a:r>
                      <a:endParaRPr lang="en-US" sz="2800" b="0" i="1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says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(</a:t>
                      </a:r>
                      <a:r>
                        <a:rPr lang="el-GR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𝜎</a:t>
                      </a:r>
                      <a:r>
                        <a:rPr lang="en-US" sz="28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e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 = </a:t>
                      </a:r>
                      <a:r>
                        <a:rPr lang="el-GR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𝜑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 (mod n))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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rsa</a:t>
                      </a:r>
                      <a:r>
                        <a:rPr lang="en-US" sz="2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/</a:t>
                      </a:r>
                      <a:r>
                        <a:rPr lang="en-US" sz="2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n,e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says</a:t>
                      </a:r>
                      <a:r>
                        <a:rPr lang="en-US" sz="2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 </a:t>
                      </a:r>
                      <a:r>
                        <a:rPr lang="el-GR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𝜑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1" y="2108200"/>
          <a:ext cx="8686799" cy="71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762000"/>
                <a:gridCol w="2971800"/>
                <a:gridCol w="457200"/>
                <a:gridCol w="2286000"/>
                <a:gridCol w="1066799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dsa</a:t>
                      </a:r>
                      <a:endParaRPr lang="en-US" sz="2800" b="0" i="1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says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(r = g</a:t>
                      </a:r>
                      <a:r>
                        <a:rPr lang="el-GR" sz="28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𝜑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/</a:t>
                      </a:r>
                      <a:r>
                        <a:rPr kumimoji="0" lang="en-US" sz="2800" b="0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s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y</a:t>
                      </a:r>
                      <a:r>
                        <a:rPr kumimoji="0" lang="en-US" sz="2800" b="0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r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/s</a:t>
                      </a:r>
                      <a:r>
                        <a:rPr lang="en-US" sz="2800" noProof="0" dirty="0" smtClean="0">
                          <a:sym typeface="Symbol"/>
                        </a:rPr>
                        <a:t> (mod p))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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dsa</a:t>
                      </a:r>
                      <a:r>
                        <a:rPr lang="en-US" sz="2800" b="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/</a:t>
                      </a:r>
                      <a:r>
                        <a:rPr lang="en-US" sz="2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p,q,g,y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says</a:t>
                      </a:r>
                      <a:r>
                        <a:rPr lang="en-US" sz="2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 </a:t>
                      </a:r>
                      <a:r>
                        <a:rPr lang="el-GR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+mn-cs"/>
                          <a:sym typeface="Symbol"/>
                        </a:rPr>
                        <a:t>𝜑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  <a:cs typeface="+mn-cs"/>
                        <a:sym typeface="Symbol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92117"/>
            <a:ext cx="8229600" cy="22372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Symbol"/>
              </a:rPr>
              <a:t>Not everyone uses RSA signatures</a:t>
            </a:r>
          </a:p>
          <a:p>
            <a:r>
              <a:rPr lang="en-US" dirty="0" smtClean="0">
                <a:sym typeface="Symbol"/>
              </a:rPr>
              <a:t>Victor doesn’t want all algorithms in TCB</a:t>
            </a:r>
            <a:endParaRPr lang="en-US" dirty="0" smtClean="0">
              <a:sym typeface="Symbol"/>
            </a:endParaRPr>
          </a:p>
          <a:p>
            <a:r>
              <a:rPr lang="en-US" i="1" dirty="0" err="1" smtClean="0">
                <a:sym typeface="Symbol"/>
              </a:rPr>
              <a:t>rsa</a:t>
            </a:r>
            <a:r>
              <a:rPr lang="en-US" dirty="0" smtClean="0">
                <a:sym typeface="Symbol"/>
              </a:rPr>
              <a:t>/</a:t>
            </a:r>
            <a:r>
              <a:rPr lang="en-US" dirty="0" err="1" smtClean="0">
                <a:sym typeface="Symbol"/>
              </a:rPr>
              <a:t>n,e</a:t>
            </a:r>
            <a:r>
              <a:rPr lang="en-US" dirty="0" smtClean="0">
                <a:sym typeface="Symbol"/>
              </a:rPr>
              <a:t>: could be 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carol</a:t>
            </a:r>
            <a:r>
              <a:rPr lang="en-US" dirty="0" smtClean="0">
                <a:sym typeface="Symbol"/>
              </a:rPr>
              <a:t> or anyone else</a:t>
            </a:r>
          </a:p>
          <a:p>
            <a:r>
              <a:rPr lang="en-US" dirty="0" smtClean="0">
                <a:sym typeface="Symbol"/>
              </a:rPr>
              <a:t>Bootstrap </a:t>
            </a:r>
            <a:r>
              <a:rPr lang="en-US" dirty="0" smtClean="0">
                <a:sym typeface="Symbol"/>
              </a:rPr>
              <a:t>from </a:t>
            </a:r>
            <a:r>
              <a:rPr lang="en-US" dirty="0" smtClean="0">
                <a:sym typeface="Symbol"/>
              </a:rPr>
              <a:t>one-time-pad</a:t>
            </a:r>
            <a:r>
              <a:rPr lang="en-US" dirty="0" smtClean="0">
                <a:sym typeface="Symbol"/>
              </a:rPr>
              <a:t> authenticator</a:t>
            </a:r>
          </a:p>
          <a:p>
            <a:pPr lvl="1"/>
            <a:r>
              <a:rPr lang="en-US" dirty="0" smtClean="0">
                <a:sym typeface="Symbol"/>
              </a:rPr>
              <a:t>Victor starts with just OTP</a:t>
            </a:r>
            <a:endParaRPr lang="en-US" dirty="0" smtClean="0">
              <a:sym typeface="Symbo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7284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Signed statement:</a:t>
            </a:r>
          </a:p>
          <a:p>
            <a:pPr algn="ctr"/>
            <a:r>
              <a:rPr lang="en-US" i="1" dirty="0" smtClean="0"/>
              <a:t>“meta-credential”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1" y="1251206"/>
            <a:ext cx="141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Built-in authority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Bootstrap </a:t>
            </a:r>
            <a:r>
              <a:rPr lang="en-US" dirty="0" smtClean="0"/>
              <a:t>other </a:t>
            </a:r>
            <a:r>
              <a:rPr lang="en-US" dirty="0" smtClean="0"/>
              <a:t>crypto from RSA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347145" y="3672840"/>
            <a:ext cx="244971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i="1" dirty="0" err="1" smtClean="0">
                <a:ea typeface="Cambria Math" pitchFamily="18" charset="0"/>
                <a:sym typeface="Symbol"/>
              </a:rPr>
              <a:t>rsa</a:t>
            </a:r>
            <a:r>
              <a:rPr lang="en-US" sz="3200" dirty="0" smtClean="0">
                <a:ea typeface="Cambria Math" pitchFamily="18" charset="0"/>
                <a:sym typeface="Symbol"/>
              </a:rPr>
              <a:t>/</a:t>
            </a:r>
            <a:r>
              <a:rPr lang="en-US" sz="3200" dirty="0" err="1" smtClean="0">
                <a:ea typeface="Cambria Math" pitchFamily="18" charset="0"/>
                <a:sym typeface="Symbol"/>
              </a:rPr>
              <a:t>n,e</a:t>
            </a:r>
            <a:r>
              <a:rPr lang="en-US" sz="3200" dirty="0" smtClean="0">
                <a:ea typeface="Cambria Math" pitchFamily="18" charset="0"/>
                <a:sym typeface="Symbol"/>
              </a:rPr>
              <a:t> </a:t>
            </a:r>
            <a:r>
              <a:rPr lang="en-US" sz="3200" dirty="0" smtClean="0">
                <a:latin typeface="Cambria Math"/>
                <a:ea typeface="Cambria Math"/>
                <a:sym typeface="Symbol"/>
              </a:rPr>
              <a:t>≈</a:t>
            </a:r>
            <a:r>
              <a:rPr lang="en-US" sz="3200" dirty="0" smtClean="0">
                <a:ea typeface="Cambria Math" pitchFamily="18" charset="0"/>
                <a:sym typeface="Symbol"/>
              </a:rPr>
              <a:t> </a:t>
            </a:r>
            <a:r>
              <a:rPr lang="en-US" sz="3200" i="1" dirty="0" err="1" smtClean="0">
                <a:ea typeface="Cambria Math" pitchFamily="18" charset="0"/>
                <a:sym typeface="Symbol"/>
              </a:rPr>
              <a:t>dsa</a:t>
            </a:r>
            <a:endParaRPr lang="en-US" sz="3200" i="1" dirty="0"/>
          </a:p>
        </p:txBody>
      </p:sp>
      <p:sp>
        <p:nvSpPr>
          <p:cNvPr id="25" name="Left Brace 24"/>
          <p:cNvSpPr/>
          <p:nvPr/>
        </p:nvSpPr>
        <p:spPr>
          <a:xfrm rot="5400000">
            <a:off x="4382125" y="-2259768"/>
            <a:ext cx="379750" cy="8686802"/>
          </a:xfrm>
          <a:prstGeom prst="leftBrace">
            <a:avLst>
              <a:gd name="adj1" fmla="val 8333"/>
              <a:gd name="adj2" fmla="val 90725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16200000" flipV="1">
            <a:off x="4382126" y="-842825"/>
            <a:ext cx="379750" cy="8686800"/>
          </a:xfrm>
          <a:prstGeom prst="leftBrace">
            <a:avLst>
              <a:gd name="adj1" fmla="val 8333"/>
              <a:gd name="adj2" fmla="val 90725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2468" y="2518348"/>
            <a:ext cx="408481" cy="89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18" grpId="0" animBg="1"/>
      <p:bldP spid="19" grpId="0" animBg="1"/>
      <p:bldP spid="17" grpId="0" animBg="1"/>
      <p:bldP spid="17" grpId="1" animBg="1"/>
      <p:bldP spid="3" grpId="1" uiExpand="1" build="p"/>
      <p:bldP spid="24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 and 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Goal: </a:t>
            </a:r>
            <a:r>
              <a:rPr lang="en-US" dirty="0" smtClean="0">
                <a:sym typeface="Symbol"/>
              </a:rPr>
              <a:t>bind </a:t>
            </a:r>
            <a:r>
              <a:rPr lang="en-US" dirty="0" smtClean="0">
                <a:sym typeface="Symbol"/>
              </a:rPr>
              <a:t>“Peggy” to 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(attested by 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ca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Using </a:t>
            </a:r>
            <a:r>
              <a:rPr lang="en-US" dirty="0" smtClean="0">
                <a:sym typeface="Symbol"/>
              </a:rPr>
              <a:t>K</a:t>
            </a:r>
            <a:r>
              <a:rPr lang="en-US" baseline="-25000" dirty="0" smtClean="0">
                <a:sym typeface="Symbol"/>
              </a:rPr>
              <a:t>ca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>
                <a:sym typeface="Symbol"/>
              </a:rPr>
              <a:t>sign formula [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ca</a:t>
            </a:r>
            <a:r>
              <a:rPr lang="en-US" dirty="0" smtClean="0">
                <a:sym typeface="Symbol"/>
              </a:rPr>
              <a:t>/“Peggy</a:t>
            </a:r>
            <a:r>
              <a:rPr lang="en-US" dirty="0" smtClean="0">
                <a:sym typeface="Symbol"/>
              </a:rPr>
              <a:t>”]</a:t>
            </a:r>
          </a:p>
          <a:p>
            <a:pPr lvl="1"/>
            <a:r>
              <a:rPr lang="en-US" dirty="0" smtClean="0">
                <a:sym typeface="Symbol"/>
              </a:rPr>
              <a:t>“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speaks for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ca</a:t>
            </a:r>
            <a:r>
              <a:rPr lang="en-US" dirty="0" err="1" smtClean="0">
                <a:sym typeface="Symbol"/>
              </a:rPr>
              <a:t>’s</a:t>
            </a:r>
            <a:r>
              <a:rPr lang="en-US" dirty="0" smtClean="0">
                <a:sym typeface="Symbol"/>
              </a:rPr>
              <a:t> name </a:t>
            </a:r>
            <a:r>
              <a:rPr lang="en-US" dirty="0" smtClean="0">
                <a:latin typeface="Consolas" pitchFamily="49" charset="0"/>
                <a:sym typeface="Symbol"/>
              </a:rPr>
              <a:t>Peggy</a:t>
            </a:r>
            <a:r>
              <a:rPr lang="en-US" dirty="0" smtClean="0">
                <a:sym typeface="Symbol"/>
              </a:rPr>
              <a:t>”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Proof </a:t>
            </a:r>
            <a:r>
              <a:rPr lang="en-US" dirty="0" smtClean="0">
                <a:sym typeface="Symbol"/>
              </a:rPr>
              <a:t>is a certificate!</a:t>
            </a:r>
          </a:p>
          <a:p>
            <a:r>
              <a:rPr lang="en-US" dirty="0" smtClean="0">
                <a:sym typeface="Symbol"/>
              </a:rPr>
              <a:t>Nothing special about 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ca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users or apps choose namespaces to use by, e.g., adopting axioms 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. 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ca</a:t>
            </a:r>
            <a:r>
              <a:rPr lang="en-US" dirty="0" smtClean="0">
                <a:sym typeface="Symbol"/>
              </a:rPr>
              <a:t>/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 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user</a:t>
            </a:r>
            <a:r>
              <a:rPr lang="en-US" dirty="0" smtClean="0">
                <a:sym typeface="Symbol"/>
              </a:rPr>
              <a:t>/</a:t>
            </a:r>
            <a:r>
              <a:rPr lang="en-US" i="1" dirty="0" smtClean="0">
                <a:sym typeface="Symbol"/>
              </a:rPr>
              <a:t>x</a:t>
            </a:r>
            <a:endParaRPr lang="en-US" i="1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Credential = signature + certificate </a:t>
            </a:r>
            <a:r>
              <a:rPr lang="en-US" dirty="0" smtClean="0"/>
              <a:t>+ proof tree</a:t>
            </a:r>
            <a:endParaRPr lang="en-US" dirty="0"/>
          </a:p>
        </p:txBody>
      </p:sp>
      <p:pic>
        <p:nvPicPr>
          <p:cNvPr id="5" name="Picture 4" descr="bo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294" y="1535490"/>
            <a:ext cx="1116211" cy="10269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1134547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Peggy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1424" y="1134547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Victor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8" name="Picture 17" descr="alic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6927"/>
            <a:ext cx="1098352" cy="884039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990600" y="2582346"/>
            <a:ext cx="7164388" cy="4133247"/>
            <a:chOff x="990600" y="2582347"/>
            <a:chExt cx="7164388" cy="426720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-1142206" y="4715153"/>
              <a:ext cx="426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6020594" y="4715153"/>
              <a:ext cx="426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550506" y="1682115"/>
            <a:ext cx="3401704" cy="73366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</a:rPr>
              <a:t>K</a:t>
            </a:r>
            <a:r>
              <a:rPr lang="en-US" baseline="-25000" dirty="0" err="1" smtClean="0">
                <a:latin typeface="Consolas" pitchFamily="49" charset="0"/>
              </a:rPr>
              <a:t>ca</a:t>
            </a:r>
            <a:r>
              <a:rPr lang="en-US" dirty="0" smtClean="0">
                <a:latin typeface="Consolas" pitchFamily="49" charset="0"/>
              </a:rPr>
              <a:t>/“Peggy” </a:t>
            </a:r>
            <a:r>
              <a:rPr lang="en-US" b="1" dirty="0" smtClean="0">
                <a:latin typeface="Consolas" pitchFamily="49" charset="0"/>
              </a:rPr>
              <a:t>says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</a:t>
            </a:r>
            <a:endParaRPr lang="en-US" dirty="0" smtClean="0">
              <a:latin typeface="Consolas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0506" y="2120657"/>
            <a:ext cx="4685685" cy="73366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latin typeface="Consolas" pitchFamily="49" charset="0"/>
                <a:sym typeface="Symbol"/>
              </a:rPr>
              <a:t>proof of </a:t>
            </a:r>
            <a:r>
              <a:rPr lang="en-US" dirty="0" smtClean="0">
                <a:latin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</a:rPr>
              <a:t>K</a:t>
            </a:r>
            <a:r>
              <a:rPr lang="en-US" baseline="-25000" dirty="0" err="1" smtClean="0">
                <a:latin typeface="Consolas" pitchFamily="49" charset="0"/>
              </a:rPr>
              <a:t>ca</a:t>
            </a:r>
            <a:r>
              <a:rPr lang="en-US" dirty="0" smtClean="0">
                <a:latin typeface="Consolas" pitchFamily="49" charset="0"/>
              </a:rPr>
              <a:t>/“Peggy” </a:t>
            </a:r>
            <a:r>
              <a:rPr lang="en-US" b="1" dirty="0" smtClean="0">
                <a:latin typeface="Consolas" pitchFamily="49" charset="0"/>
              </a:rPr>
              <a:t>says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)]</a:t>
            </a:r>
            <a:endParaRPr lang="en-US" baseline="-25000" dirty="0" smtClean="0">
              <a:latin typeface="Consolas" pitchFamily="49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0" y="4100513"/>
            <a:ext cx="6245537" cy="2553891"/>
          </a:xfrm>
          <a:prstGeom prst="wedgeRoundRectCallout">
            <a:avLst>
              <a:gd name="adj1" fmla="val -829"/>
              <a:gd name="adj2" fmla="val -10537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400" b="1" dirty="0" smtClean="0"/>
              <a:t>Compose proof tree:</a:t>
            </a:r>
          </a:p>
          <a:p>
            <a:r>
              <a:rPr lang="en-US" sz="2400" i="1" dirty="0" smtClean="0">
                <a:sym typeface="Symbol"/>
              </a:rPr>
              <a:t>Incorporate RSA signature proof…</a:t>
            </a:r>
            <a:endParaRPr lang="en-US" sz="2400" i="1" dirty="0" smtClean="0">
              <a:sym typeface="Symbol"/>
            </a:endParaRPr>
          </a:p>
          <a:p>
            <a:r>
              <a:rPr lang="en-US" sz="2400" dirty="0" err="1" smtClean="0">
                <a:sym typeface="Symbol"/>
              </a:rPr>
              <a:t>subproof</a:t>
            </a:r>
            <a:r>
              <a:rPr lang="en-US" sz="2400" dirty="0" smtClean="0">
                <a:sym typeface="Symbol"/>
              </a:rPr>
              <a:t> of: [</a:t>
            </a:r>
            <a:r>
              <a:rPr lang="en-US" sz="2400" dirty="0" err="1" smtClean="0">
                <a:sym typeface="Symbol"/>
              </a:rPr>
              <a:t>K</a:t>
            </a:r>
            <a:r>
              <a:rPr lang="en-US" sz="2400" baseline="-25000" dirty="0" err="1" smtClean="0">
                <a:sym typeface="Symbol"/>
              </a:rPr>
              <a:t>p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says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ca</a:t>
            </a:r>
            <a:r>
              <a:rPr lang="en-US" sz="2400" dirty="0" smtClean="0"/>
              <a:t>/“Peggy” </a:t>
            </a:r>
            <a:r>
              <a:rPr lang="en-US" sz="2400" b="1" dirty="0" smtClean="0"/>
              <a:t>says </a:t>
            </a:r>
            <a:r>
              <a:rPr lang="en-US" sz="2400" dirty="0" smtClean="0"/>
              <a:t>put(</a:t>
            </a:r>
            <a:r>
              <a:rPr lang="en-US" sz="2400" dirty="0" smtClean="0">
                <a:sym typeface="Webdings"/>
              </a:rPr>
              <a:t></a:t>
            </a:r>
            <a:r>
              <a:rPr lang="en-US" sz="2400" dirty="0" smtClean="0"/>
              <a:t>)</a:t>
            </a:r>
            <a:r>
              <a:rPr lang="en-US" sz="2400" dirty="0" smtClean="0">
                <a:sym typeface="Symbol"/>
              </a:rPr>
              <a:t>]</a:t>
            </a:r>
            <a:endParaRPr lang="en-US" sz="2400" dirty="0" smtClean="0">
              <a:sym typeface="Symbol"/>
            </a:endParaRPr>
          </a:p>
          <a:p>
            <a:pPr>
              <a:buNone/>
            </a:pPr>
            <a:r>
              <a:rPr lang="en-US" sz="2400" dirty="0" smtClean="0"/>
              <a:t>+ </a:t>
            </a:r>
            <a:r>
              <a:rPr lang="en-US" sz="2400" dirty="0" err="1" smtClean="0"/>
              <a:t>subproof</a:t>
            </a:r>
            <a:r>
              <a:rPr lang="en-US" sz="2400" dirty="0" smtClean="0"/>
              <a:t> of: [</a:t>
            </a:r>
            <a:r>
              <a:rPr lang="en-US" sz="2400" dirty="0" err="1" smtClean="0">
                <a:sym typeface="Symbol"/>
              </a:rPr>
              <a:t>K</a:t>
            </a:r>
            <a:r>
              <a:rPr lang="en-US" sz="2400" baseline="-25000" dirty="0" err="1" smtClean="0">
                <a:sym typeface="Symbol"/>
              </a:rPr>
              <a:t>p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 </a:t>
            </a:r>
            <a:r>
              <a:rPr lang="en-US" sz="2400" dirty="0" err="1" smtClean="0">
                <a:sym typeface="Symbol"/>
              </a:rPr>
              <a:t>K</a:t>
            </a:r>
            <a:r>
              <a:rPr lang="en-US" sz="2400" baseline="-25000" dirty="0" err="1" smtClean="0">
                <a:sym typeface="Symbol"/>
              </a:rPr>
              <a:t>ca</a:t>
            </a:r>
            <a:r>
              <a:rPr lang="en-US" sz="2400" dirty="0" smtClean="0">
                <a:sym typeface="Symbol"/>
              </a:rPr>
              <a:t>/“Peggy</a:t>
            </a:r>
            <a:r>
              <a:rPr lang="en-US" sz="2400" dirty="0" smtClean="0">
                <a:sym typeface="Symbol"/>
              </a:rPr>
              <a:t>”]</a:t>
            </a:r>
            <a:endParaRPr lang="en-US" sz="2400" dirty="0" smtClean="0">
              <a:sym typeface="Symbol"/>
            </a:endParaRPr>
          </a:p>
          <a:p>
            <a:pPr>
              <a:buNone/>
            </a:pPr>
            <a:r>
              <a:rPr lang="en-US" sz="2400" u="sng" dirty="0" smtClean="0">
                <a:sym typeface="Symbol"/>
              </a:rPr>
              <a:t>+ </a:t>
            </a:r>
            <a:r>
              <a:rPr lang="en-US" sz="2400" i="1" u="sng" dirty="0" smtClean="0">
                <a:sym typeface="Symbol"/>
              </a:rPr>
              <a:t>speaks-for-rule</a:t>
            </a:r>
            <a:r>
              <a:rPr lang="en-US" sz="2400" u="sng" dirty="0" smtClean="0">
                <a:sym typeface="Symbol"/>
              </a:rPr>
              <a:t>, </a:t>
            </a:r>
            <a:r>
              <a:rPr lang="en-US" sz="2400" u="sng" dirty="0" smtClean="0">
                <a:sym typeface="Symbol"/>
              </a:rPr>
              <a:t>…                                           </a:t>
            </a:r>
            <a:r>
              <a:rPr lang="en-US" sz="2400" u="sng" dirty="0" smtClean="0">
                <a:sym typeface="Symbol"/>
              </a:rPr>
              <a:t>      </a:t>
            </a:r>
            <a:endParaRPr lang="en-US" sz="2400" u="sng" dirty="0" smtClean="0">
              <a:sym typeface="Symbol"/>
            </a:endParaRPr>
          </a:p>
          <a:p>
            <a:pPr>
              <a:buNone/>
            </a:pPr>
            <a:r>
              <a:rPr lang="en-US" sz="2400" dirty="0" smtClean="0">
                <a:sym typeface="Symbol"/>
              </a:rPr>
              <a:t>= proof of</a:t>
            </a:r>
            <a:r>
              <a:rPr lang="en-US" sz="2400" dirty="0" smtClean="0">
                <a:sym typeface="Symbol"/>
              </a:rPr>
              <a:t>:                  [</a:t>
            </a:r>
            <a:r>
              <a:rPr lang="en-US" sz="2400" i="1" dirty="0" err="1" smtClean="0"/>
              <a:t>K</a:t>
            </a:r>
            <a:r>
              <a:rPr lang="en-US" sz="2400" baseline="-25000" dirty="0" err="1" smtClean="0"/>
              <a:t>ca</a:t>
            </a:r>
            <a:r>
              <a:rPr lang="en-US" sz="2400" dirty="0" smtClean="0"/>
              <a:t>/“Peggy” </a:t>
            </a:r>
            <a:r>
              <a:rPr lang="en-US" sz="2400" b="1" dirty="0" smtClean="0"/>
              <a:t>says</a:t>
            </a:r>
            <a:r>
              <a:rPr lang="en-US" sz="2400" dirty="0" smtClean="0"/>
              <a:t> </a:t>
            </a:r>
            <a:r>
              <a:rPr lang="en-US" sz="2400" dirty="0" smtClean="0"/>
              <a:t>put(</a:t>
            </a:r>
            <a:r>
              <a:rPr lang="en-US" sz="2400" dirty="0" smtClean="0">
                <a:sym typeface="Webdings"/>
              </a:rPr>
              <a:t></a:t>
            </a:r>
            <a:r>
              <a:rPr lang="en-US" sz="2400" dirty="0" smtClean="0"/>
              <a:t>)</a:t>
            </a:r>
            <a:r>
              <a:rPr lang="en-US" sz="2400" dirty="0" smtClean="0"/>
              <a:t>]</a:t>
            </a:r>
            <a:endParaRPr lang="en-US" sz="2400" dirty="0" smtClean="0"/>
          </a:p>
        </p:txBody>
      </p:sp>
      <p:sp>
        <p:nvSpPr>
          <p:cNvPr id="26" name="Rounded Rectangular Callout 25"/>
          <p:cNvSpPr/>
          <p:nvPr/>
        </p:nvSpPr>
        <p:spPr>
          <a:xfrm>
            <a:off x="0" y="2854320"/>
            <a:ext cx="5504453" cy="1328023"/>
          </a:xfrm>
          <a:prstGeom prst="wedgeRoundRectCallout">
            <a:avLst>
              <a:gd name="adj1" fmla="val -7448"/>
              <a:gd name="adj2" fmla="val -938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400" b="1" dirty="0" smtClean="0"/>
              <a:t>Compute:</a:t>
            </a:r>
          </a:p>
          <a:p>
            <a:r>
              <a:rPr lang="en-US" sz="24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repr</a:t>
            </a:r>
            <a:r>
              <a:rPr lang="en-US" sz="2400" dirty="0" smtClean="0"/>
              <a:t> </a:t>
            </a:r>
            <a:r>
              <a:rPr lang="en-US" sz="2400" dirty="0" smtClean="0"/>
              <a:t>[</a:t>
            </a:r>
            <a:r>
              <a:rPr lang="en-US" sz="2400" dirty="0" err="1" smtClean="0">
                <a:latin typeface="Consolas" pitchFamily="49" charset="0"/>
              </a:rPr>
              <a:t>K</a:t>
            </a:r>
            <a:r>
              <a:rPr lang="en-US" sz="2400" baseline="-25000" dirty="0" err="1" smtClean="0">
                <a:latin typeface="Consolas" pitchFamily="49" charset="0"/>
              </a:rPr>
              <a:t>ca</a:t>
            </a:r>
            <a:r>
              <a:rPr lang="en-US" sz="2400" dirty="0" smtClean="0">
                <a:latin typeface="Consolas" pitchFamily="49" charset="0"/>
              </a:rPr>
              <a:t>/“Peggy” </a:t>
            </a:r>
            <a:r>
              <a:rPr lang="en-US" sz="2400" b="1" dirty="0" smtClean="0">
                <a:latin typeface="Consolas" pitchFamily="49" charset="0"/>
              </a:rPr>
              <a:t>says </a:t>
            </a:r>
            <a:r>
              <a:rPr lang="en-US" sz="2400" dirty="0" smtClean="0">
                <a:latin typeface="Consolas" pitchFamily="49" charset="0"/>
              </a:rPr>
              <a:t>put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sym typeface="Webdings"/>
              </a:rPr>
              <a:t></a:t>
            </a:r>
            <a:r>
              <a:rPr lang="en-US" sz="2400" dirty="0" smtClean="0">
                <a:latin typeface="Consolas" pitchFamily="49" charset="0"/>
              </a:rPr>
              <a:t>)</a:t>
            </a:r>
            <a:r>
              <a:rPr lang="en-US" sz="2400" dirty="0" smtClean="0"/>
              <a:t>]</a:t>
            </a:r>
            <a:endParaRPr lang="en-US" sz="2400" baseline="30000" dirty="0" smtClean="0"/>
          </a:p>
          <a:p>
            <a:r>
              <a:rPr lang="el-GR" sz="2400" dirty="0" smtClean="0">
                <a:latin typeface="Cambria Math"/>
                <a:ea typeface="Cambria Math"/>
                <a:sym typeface="Symbol"/>
              </a:rPr>
              <a:t>σ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2400" baseline="30000" dirty="0" smtClean="0"/>
              <a:t>1/e</a:t>
            </a:r>
            <a:r>
              <a:rPr lang="en-US" sz="2400" dirty="0" smtClean="0"/>
              <a:t> </a:t>
            </a:r>
            <a:r>
              <a:rPr lang="en-US" sz="2400" dirty="0" smtClean="0"/>
              <a:t>mod 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2411" y="6005221"/>
            <a:ext cx="4159448" cy="461665"/>
          </a:xfrm>
          <a:prstGeom prst="wedgeRectCallout">
            <a:avLst>
              <a:gd name="adj1" fmla="val -2751"/>
              <a:gd name="adj2" fmla="val -7952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sym typeface="Symbol"/>
              </a:rPr>
              <a:t>[</a:t>
            </a:r>
            <a:r>
              <a:rPr lang="en-US" sz="2400" i="1" dirty="0" err="1" smtClean="0">
                <a:solidFill>
                  <a:prstClr val="black"/>
                </a:solidFill>
              </a:rPr>
              <a:t>rsa</a:t>
            </a:r>
            <a:r>
              <a:rPr lang="en-US" sz="2400" dirty="0" smtClean="0">
                <a:solidFill>
                  <a:prstClr val="black"/>
                </a:solidFill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</a:rPr>
              <a:t>n,e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ca</a:t>
            </a:r>
            <a:r>
              <a:rPr lang="en-US" sz="2400" dirty="0" smtClean="0">
                <a:solidFill>
                  <a:prstClr val="black"/>
                </a:solidFill>
              </a:rPr>
              <a:t>/“Peggy” </a:t>
            </a:r>
            <a:r>
              <a:rPr lang="en-US" sz="2400" b="1" dirty="0" smtClean="0">
                <a:solidFill>
                  <a:prstClr val="black"/>
                </a:solidFill>
              </a:rPr>
              <a:t>says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/>
              <a:t>put(</a:t>
            </a:r>
            <a:r>
              <a:rPr lang="en-US" sz="2400" dirty="0" smtClean="0">
                <a:sym typeface="Webdings"/>
              </a:rPr>
              <a:t>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]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690178" y="4677198"/>
            <a:ext cx="2453822" cy="1328023"/>
          </a:xfrm>
          <a:prstGeom prst="wedgeRoundRectCallout">
            <a:avLst>
              <a:gd name="adj1" fmla="val -4795"/>
              <a:gd name="adj2" fmla="val -22234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Checks axioms and</a:t>
            </a:r>
          </a:p>
          <a:p>
            <a:r>
              <a:rPr lang="en-US" sz="2400" b="1" dirty="0" smtClean="0"/>
              <a:t>proof steps </a:t>
            </a:r>
            <a:endParaRPr lang="en-US" sz="2400" b="1" dirty="0" smtClean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8090484" y="5043620"/>
            <a:ext cx="796285" cy="767823"/>
            <a:chOff x="1632" y="1248"/>
            <a:chExt cx="2682" cy="2286"/>
          </a:xfrm>
        </p:grpSpPr>
        <p:sp>
          <p:nvSpPr>
            <p:cNvPr id="4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46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47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grpSp>
        <p:nvGrpSpPr>
          <p:cNvPr id="20" name="Group 14"/>
          <p:cNvGrpSpPr/>
          <p:nvPr/>
        </p:nvGrpSpPr>
        <p:grpSpPr>
          <a:xfrm>
            <a:off x="1826222" y="800908"/>
            <a:ext cx="1114425" cy="1279993"/>
            <a:chOff x="3866211" y="3041136"/>
            <a:chExt cx="1114425" cy="1279993"/>
          </a:xfrm>
        </p:grpSpPr>
        <p:sp>
          <p:nvSpPr>
            <p:cNvPr id="25" name="TextBox 24"/>
            <p:cNvSpPr txBox="1"/>
            <p:nvPr/>
          </p:nvSpPr>
          <p:spPr>
            <a:xfrm>
              <a:off x="3962400" y="3041136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Carol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pic>
          <p:nvPicPr>
            <p:cNvPr id="29" name="Picture 28" descr="caro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6211" y="3397204"/>
              <a:ext cx="1114425" cy="923925"/>
            </a:xfrm>
            <a:prstGeom prst="rect">
              <a:avLst/>
            </a:prstGeom>
          </p:spPr>
        </p:pic>
      </p:grpSp>
      <p:cxnSp>
        <p:nvCxnSpPr>
          <p:cNvPr id="31" name="Straight Arrow Connector 30"/>
          <p:cNvCxnSpPr>
            <a:stCxn id="29" idx="2"/>
          </p:cNvCxnSpPr>
          <p:nvPr/>
        </p:nvCxnSpPr>
        <p:spPr>
          <a:xfrm rot="16200000" flipH="1">
            <a:off x="786703" y="3677632"/>
            <a:ext cx="3360535" cy="16707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13873E-6 L 0.10868 -2.13873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uiExpand="1" build="p" animBg="1"/>
      <p:bldP spid="26" grpId="0" animBg="1"/>
      <p:bldP spid="39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in the logic: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roll </a:t>
            </a:r>
            <a:r>
              <a:rPr lang="en-US" dirty="0" smtClean="0"/>
              <a:t>access control into </a:t>
            </a:r>
            <a:r>
              <a:rPr lang="en-US" dirty="0" smtClean="0"/>
              <a:t>logic</a:t>
            </a:r>
            <a:endParaRPr lang="en-US" dirty="0" smtClean="0"/>
          </a:p>
          <a:p>
            <a:pPr lvl="1"/>
            <a:r>
              <a:rPr lang="en-US" dirty="0" smtClean="0"/>
              <a:t>ACL </a:t>
            </a:r>
            <a:r>
              <a:rPr lang="en-US" dirty="0" smtClean="0"/>
              <a:t>entries </a:t>
            </a:r>
            <a:r>
              <a:rPr lang="en-US" dirty="0" smtClean="0"/>
              <a:t>could be</a:t>
            </a: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(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ca</a:t>
            </a:r>
            <a:r>
              <a:rPr lang="en-US" dirty="0" smtClean="0"/>
              <a:t>/“</a:t>
            </a:r>
            <a:r>
              <a:rPr lang="en-US" dirty="0" smtClean="0"/>
              <a:t>Peggy” </a:t>
            </a:r>
            <a:r>
              <a:rPr lang="en-US" b="1" dirty="0" smtClean="0"/>
              <a:t>says</a:t>
            </a:r>
            <a:r>
              <a:rPr lang="en-US" dirty="0" smtClean="0"/>
              <a:t> </a:t>
            </a:r>
            <a:r>
              <a:rPr lang="en-US" dirty="0" smtClean="0"/>
              <a:t>put(</a:t>
            </a:r>
            <a:r>
              <a:rPr lang="en-US" i="1" dirty="0" smtClean="0">
                <a:sym typeface="Webdings"/>
              </a:rPr>
              <a:t>x</a:t>
            </a:r>
            <a:r>
              <a:rPr lang="en-US" dirty="0" smtClean="0"/>
              <a:t>) 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smtClean="0"/>
              <a:t>put(</a:t>
            </a:r>
            <a:r>
              <a:rPr lang="en-US" i="1" dirty="0" smtClean="0">
                <a:sym typeface="Webdings"/>
              </a:rPr>
              <a:t>x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Requires Peggy to prove [</a:t>
            </a:r>
            <a:r>
              <a:rPr lang="en-US" dirty="0" smtClean="0"/>
              <a:t>put(</a:t>
            </a:r>
            <a:r>
              <a:rPr lang="en-US" dirty="0" smtClean="0">
                <a:sym typeface="Webdings"/>
              </a:rPr>
              <a:t></a:t>
            </a:r>
            <a:r>
              <a:rPr lang="en-US" dirty="0" smtClean="0"/>
              <a:t>)]:</a:t>
            </a:r>
            <a:endParaRPr lang="en-US" dirty="0" smtClean="0"/>
          </a:p>
          <a:p>
            <a:pPr lvl="1"/>
            <a:r>
              <a:rPr lang="en-US" dirty="0" smtClean="0"/>
              <a:t>First </a:t>
            </a:r>
            <a:r>
              <a:rPr lang="en-US" dirty="0" smtClean="0"/>
              <a:t>prove </a:t>
            </a:r>
            <a:r>
              <a:rPr lang="en-US" dirty="0" smtClean="0"/>
              <a:t>[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ca</a:t>
            </a:r>
            <a:r>
              <a:rPr lang="en-US" dirty="0" smtClean="0"/>
              <a:t>/“</a:t>
            </a:r>
            <a:r>
              <a:rPr lang="en-US" dirty="0" smtClean="0"/>
              <a:t>Peggy” </a:t>
            </a:r>
            <a:r>
              <a:rPr lang="en-US" b="1" dirty="0" smtClean="0"/>
              <a:t>says</a:t>
            </a:r>
            <a:r>
              <a:rPr lang="en-US" dirty="0" smtClean="0"/>
              <a:t> </a:t>
            </a:r>
            <a:r>
              <a:rPr lang="en-US" dirty="0" smtClean="0"/>
              <a:t>put(</a:t>
            </a:r>
            <a:r>
              <a:rPr lang="en-US" dirty="0" smtClean="0">
                <a:sym typeface="Webdings"/>
              </a:rPr>
              <a:t></a:t>
            </a:r>
            <a:r>
              <a:rPr lang="en-US" dirty="0" smtClean="0"/>
              <a:t>)]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hen combine with </a:t>
            </a:r>
            <a:r>
              <a:rPr lang="en-US" dirty="0" smtClean="0"/>
              <a:t>ACL (or other policy logic) to get </a:t>
            </a:r>
            <a:r>
              <a:rPr lang="en-US" dirty="0" smtClean="0"/>
              <a:t>[put</a:t>
            </a:r>
            <a:r>
              <a:rPr lang="en-US" dirty="0" smtClean="0"/>
              <a:t>(</a:t>
            </a:r>
            <a:r>
              <a:rPr lang="en-US" dirty="0" smtClean="0">
                <a:sym typeface="Webdings"/>
              </a:rPr>
              <a:t></a:t>
            </a:r>
            <a:r>
              <a:rPr lang="en-US" dirty="0" smtClean="0"/>
              <a:t>)]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See</a:t>
            </a:r>
            <a:r>
              <a:rPr lang="en-US" dirty="0" smtClean="0"/>
              <a:t>, e.g., DCC [</a:t>
            </a:r>
            <a:r>
              <a:rPr lang="en-US" dirty="0" err="1" smtClean="0"/>
              <a:t>Abadi</a:t>
            </a:r>
            <a:r>
              <a:rPr lang="en-US" dirty="0" smtClean="0"/>
              <a:t> </a:t>
            </a:r>
            <a:r>
              <a:rPr lang="en-US" dirty="0" smtClean="0"/>
              <a:t>2006] for </a:t>
            </a:r>
            <a:r>
              <a:rPr lang="en-US" dirty="0" smtClean="0"/>
              <a:t>variations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Credential = signature + certificate + policy + proof </a:t>
            </a:r>
            <a:r>
              <a:rPr lang="en-US" dirty="0" smtClean="0"/>
              <a:t>tree</a:t>
            </a:r>
            <a:endParaRPr lang="en-US" dirty="0"/>
          </a:p>
        </p:txBody>
      </p:sp>
      <p:pic>
        <p:nvPicPr>
          <p:cNvPr id="5" name="Picture 4" descr="bo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294" y="1535490"/>
            <a:ext cx="1116211" cy="10269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1134547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Peggy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1424" y="1134547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Victor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8" name="Picture 17" descr="alic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6927"/>
            <a:ext cx="1098352" cy="884039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990600" y="2582346"/>
            <a:ext cx="7164388" cy="4133247"/>
            <a:chOff x="990600" y="2582347"/>
            <a:chExt cx="7164388" cy="426720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-1142206" y="4715153"/>
              <a:ext cx="426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6020594" y="4715153"/>
              <a:ext cx="426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550506" y="1682115"/>
            <a:ext cx="1221099" cy="73366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put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</a:t>
            </a:r>
            <a:endParaRPr lang="en-US" dirty="0" smtClean="0">
              <a:latin typeface="Consolas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0506" y="2120657"/>
            <a:ext cx="2606993" cy="73366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latin typeface="Consolas" pitchFamily="49" charset="0"/>
                <a:sym typeface="Symbol"/>
              </a:rPr>
              <a:t>proof of </a:t>
            </a:r>
            <a:r>
              <a:rPr lang="en-US" dirty="0" smtClean="0">
                <a:latin typeface="Consolas" pitchFamily="49" charset="0"/>
              </a:rPr>
              <a:t>[put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)]</a:t>
            </a:r>
            <a:endParaRPr lang="en-US" baseline="-25000" dirty="0" smtClean="0">
              <a:latin typeface="Consolas" pitchFamily="49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0" y="4100513"/>
            <a:ext cx="4611542" cy="2553891"/>
          </a:xfrm>
          <a:prstGeom prst="wedgeRoundRectCallout">
            <a:avLst>
              <a:gd name="adj1" fmla="val -829"/>
              <a:gd name="adj2" fmla="val -10537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400" b="1" dirty="0" smtClean="0"/>
              <a:t>Compose proof tree:</a:t>
            </a:r>
          </a:p>
          <a:p>
            <a:r>
              <a:rPr lang="en-US" sz="2400" i="1" dirty="0" smtClean="0">
                <a:sym typeface="Symbol"/>
              </a:rPr>
              <a:t>Blah </a:t>
            </a:r>
            <a:r>
              <a:rPr lang="en-US" sz="2400" i="1" dirty="0" err="1" smtClean="0">
                <a:sym typeface="Symbol"/>
              </a:rPr>
              <a:t>blah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blah</a:t>
            </a:r>
            <a:r>
              <a:rPr lang="en-US" sz="2400" i="1" dirty="0" smtClean="0">
                <a:sym typeface="Symbol"/>
              </a:rPr>
              <a:t>…</a:t>
            </a:r>
            <a:endParaRPr lang="en-US" sz="2400" i="1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[proof from some credential]</a:t>
            </a:r>
            <a:endParaRPr lang="en-US" sz="2400" dirty="0" smtClean="0">
              <a:sym typeface="Symbol"/>
            </a:endParaRPr>
          </a:p>
          <a:p>
            <a:pPr>
              <a:buNone/>
            </a:pPr>
            <a:r>
              <a:rPr lang="en-US" sz="2400" dirty="0" smtClean="0"/>
              <a:t>+ [maybe some axioms</a:t>
            </a:r>
            <a:r>
              <a:rPr lang="en-US" sz="2400" dirty="0" smtClean="0">
                <a:sym typeface="Symbol"/>
              </a:rPr>
              <a:t>]</a:t>
            </a:r>
            <a:endParaRPr lang="en-US" sz="2400" dirty="0" smtClean="0">
              <a:sym typeface="Symbol"/>
            </a:endParaRPr>
          </a:p>
          <a:p>
            <a:pPr>
              <a:buNone/>
            </a:pPr>
            <a:r>
              <a:rPr lang="en-US" sz="2400" u="sng" dirty="0" smtClean="0">
                <a:sym typeface="Symbol"/>
              </a:rPr>
              <a:t>+ </a:t>
            </a:r>
            <a:r>
              <a:rPr lang="en-US" sz="2400" i="1" u="sng" dirty="0" smtClean="0">
                <a:sym typeface="Symbol"/>
              </a:rPr>
              <a:t>deductive rules</a:t>
            </a:r>
            <a:r>
              <a:rPr lang="en-US" sz="2400" u="sng" dirty="0" smtClean="0">
                <a:sym typeface="Symbol"/>
              </a:rPr>
              <a:t>, </a:t>
            </a:r>
            <a:r>
              <a:rPr lang="en-US" sz="2400" u="sng" dirty="0" smtClean="0">
                <a:sym typeface="Symbol"/>
              </a:rPr>
              <a:t>…                  </a:t>
            </a:r>
            <a:r>
              <a:rPr lang="en-US" sz="2400" u="sng" dirty="0" smtClean="0">
                <a:sym typeface="Symbol"/>
              </a:rPr>
              <a:t>       </a:t>
            </a:r>
            <a:endParaRPr lang="en-US" sz="2400" u="sng" dirty="0" smtClean="0">
              <a:sym typeface="Symbol"/>
            </a:endParaRPr>
          </a:p>
          <a:p>
            <a:pPr>
              <a:buNone/>
            </a:pPr>
            <a:r>
              <a:rPr lang="en-US" sz="2400" dirty="0" smtClean="0">
                <a:sym typeface="Symbol"/>
              </a:rPr>
              <a:t>= proof of</a:t>
            </a:r>
            <a:r>
              <a:rPr lang="en-US" sz="2400" dirty="0" smtClean="0">
                <a:sym typeface="Symbol"/>
              </a:rPr>
              <a:t>:                          [</a:t>
            </a:r>
            <a:r>
              <a:rPr lang="en-US" sz="2400" dirty="0" smtClean="0"/>
              <a:t>put</a:t>
            </a:r>
            <a:r>
              <a:rPr lang="en-US" sz="2400" dirty="0" smtClean="0"/>
              <a:t>(</a:t>
            </a:r>
            <a:r>
              <a:rPr lang="en-US" sz="2400" dirty="0" smtClean="0">
                <a:sym typeface="Webdings"/>
              </a:rPr>
              <a:t></a:t>
            </a:r>
            <a:r>
              <a:rPr lang="en-US" sz="2400" dirty="0" smtClean="0"/>
              <a:t>)</a:t>
            </a:r>
            <a:r>
              <a:rPr lang="en-US" sz="2400" dirty="0" smtClean="0"/>
              <a:t>]</a:t>
            </a:r>
            <a:endParaRPr lang="en-US" sz="2400" dirty="0" smtClean="0"/>
          </a:p>
        </p:txBody>
      </p:sp>
      <p:sp>
        <p:nvSpPr>
          <p:cNvPr id="25" name="Rounded Rectangular Callout 24"/>
          <p:cNvSpPr/>
          <p:nvPr/>
        </p:nvSpPr>
        <p:spPr>
          <a:xfrm>
            <a:off x="0" y="2854320"/>
            <a:ext cx="5481577" cy="1328023"/>
          </a:xfrm>
          <a:prstGeom prst="wedgeRoundRectCallout">
            <a:avLst>
              <a:gd name="adj1" fmla="val -7448"/>
              <a:gd name="adj2" fmla="val -938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400" b="1" dirty="0" smtClean="0"/>
              <a:t>Compute:</a:t>
            </a:r>
          </a:p>
          <a:p>
            <a:r>
              <a:rPr lang="en-US" sz="24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repr</a:t>
            </a:r>
            <a:r>
              <a:rPr lang="en-US" sz="2400" dirty="0" smtClean="0"/>
              <a:t> </a:t>
            </a:r>
            <a:r>
              <a:rPr lang="en-US" sz="2400" dirty="0" smtClean="0"/>
              <a:t>[</a:t>
            </a:r>
            <a:r>
              <a:rPr lang="en-US" sz="2400" dirty="0" err="1" smtClean="0">
                <a:latin typeface="Consolas" pitchFamily="49" charset="0"/>
              </a:rPr>
              <a:t>K</a:t>
            </a:r>
            <a:r>
              <a:rPr lang="en-US" sz="2400" baseline="-25000" dirty="0" err="1" smtClean="0">
                <a:latin typeface="Consolas" pitchFamily="49" charset="0"/>
              </a:rPr>
              <a:t>ca</a:t>
            </a:r>
            <a:r>
              <a:rPr lang="en-US" sz="2400" dirty="0" smtClean="0">
                <a:latin typeface="Consolas" pitchFamily="49" charset="0"/>
              </a:rPr>
              <a:t>/“Peggy” </a:t>
            </a:r>
            <a:r>
              <a:rPr lang="en-US" sz="2400" b="1" dirty="0" smtClean="0">
                <a:latin typeface="Consolas" pitchFamily="49" charset="0"/>
              </a:rPr>
              <a:t>says </a:t>
            </a:r>
            <a:r>
              <a:rPr lang="en-US" sz="2400" dirty="0" smtClean="0">
                <a:latin typeface="Consolas" pitchFamily="49" charset="0"/>
              </a:rPr>
              <a:t>put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smtClean="0">
                <a:latin typeface="Consolas" pitchFamily="49" charset="0"/>
                <a:sym typeface="Webdings"/>
              </a:rPr>
              <a:t></a:t>
            </a:r>
            <a:r>
              <a:rPr lang="en-US" sz="2400" dirty="0" smtClean="0">
                <a:latin typeface="Consolas" pitchFamily="49" charset="0"/>
              </a:rPr>
              <a:t>)</a:t>
            </a:r>
            <a:r>
              <a:rPr lang="en-US" sz="2400" dirty="0" smtClean="0"/>
              <a:t>]</a:t>
            </a:r>
            <a:endParaRPr lang="en-US" sz="2400" baseline="30000" dirty="0" smtClean="0"/>
          </a:p>
          <a:p>
            <a:r>
              <a:rPr lang="el-GR" sz="2400" dirty="0" smtClean="0">
                <a:latin typeface="Cambria Math"/>
                <a:ea typeface="Cambria Math"/>
                <a:sym typeface="Symbol"/>
              </a:rPr>
              <a:t>σ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latin typeface="Cambria Math"/>
                <a:ea typeface="Cambria Math"/>
                <a:sym typeface="Symbol"/>
              </a:rPr>
              <a:t>𝜑</a:t>
            </a:r>
            <a:r>
              <a:rPr lang="en-US" sz="2400" baseline="30000" dirty="0" smtClean="0"/>
              <a:t>1/e</a:t>
            </a:r>
            <a:r>
              <a:rPr lang="en-US" sz="2400" dirty="0" smtClean="0"/>
              <a:t> </a:t>
            </a:r>
            <a:r>
              <a:rPr lang="en-US" sz="2400" dirty="0" smtClean="0"/>
              <a:t>mod 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1078" y="6016954"/>
            <a:ext cx="1338522" cy="461665"/>
          </a:xfrm>
          <a:prstGeom prst="wedgeRectCallout">
            <a:avLst>
              <a:gd name="adj1" fmla="val 47410"/>
              <a:gd name="adj2" fmla="val -76922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sym typeface="Symbol"/>
              </a:rPr>
              <a:t>[</a:t>
            </a:r>
            <a:r>
              <a:rPr lang="en-US" sz="2400" dirty="0" smtClean="0"/>
              <a:t>put</a:t>
            </a:r>
            <a:r>
              <a:rPr lang="en-US" sz="2400" dirty="0" smtClean="0"/>
              <a:t>(</a:t>
            </a:r>
            <a:r>
              <a:rPr lang="en-US" sz="2400" dirty="0" smtClean="0">
                <a:sym typeface="Webdings"/>
              </a:rPr>
              <a:t>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]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690178" y="4677198"/>
            <a:ext cx="2453822" cy="1328023"/>
          </a:xfrm>
          <a:prstGeom prst="wedgeRoundRectCallout">
            <a:avLst>
              <a:gd name="adj1" fmla="val -4795"/>
              <a:gd name="adj2" fmla="val -22234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Checks axioms and</a:t>
            </a:r>
          </a:p>
          <a:p>
            <a:r>
              <a:rPr lang="en-US" sz="2400" b="1" dirty="0" smtClean="0"/>
              <a:t>proof steps </a:t>
            </a:r>
            <a:endParaRPr lang="en-US" sz="2400" b="1" dirty="0" smtClean="0"/>
          </a:p>
        </p:txBody>
      </p: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8090484" y="5043620"/>
            <a:ext cx="796285" cy="767823"/>
            <a:chOff x="1632" y="1248"/>
            <a:chExt cx="2682" cy="2286"/>
          </a:xfrm>
        </p:grpSpPr>
        <p:sp>
          <p:nvSpPr>
            <p:cNvPr id="3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33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34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5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2758190" y="1182349"/>
            <a:ext cx="3232879" cy="5455171"/>
          </a:xfrm>
          <a:custGeom>
            <a:avLst/>
            <a:gdLst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9" fmla="*/ 1798820 w 3232879"/>
              <a:gd name="connsiteY9" fmla="*/ 49967 h 5681272"/>
              <a:gd name="connsiteX0" fmla="*/ 1798820 w 3232879"/>
              <a:gd name="connsiteY0" fmla="*/ 44970 h 5676275"/>
              <a:gd name="connsiteX1" fmla="*/ 419725 w 3232879"/>
              <a:gd name="connsiteY1" fmla="*/ 314793 h 5676275"/>
              <a:gd name="connsiteX2" fmla="*/ 29980 w 3232879"/>
              <a:gd name="connsiteY2" fmla="*/ 1843790 h 5676275"/>
              <a:gd name="connsiteX3" fmla="*/ 239843 w 3232879"/>
              <a:gd name="connsiteY3" fmla="*/ 4062334 h 5676275"/>
              <a:gd name="connsiteX4" fmla="*/ 1109272 w 3232879"/>
              <a:gd name="connsiteY4" fmla="*/ 5321508 h 5676275"/>
              <a:gd name="connsiteX5" fmla="*/ 2638269 w 3232879"/>
              <a:gd name="connsiteY5" fmla="*/ 5351488 h 5676275"/>
              <a:gd name="connsiteX6" fmla="*/ 3177915 w 3232879"/>
              <a:gd name="connsiteY6" fmla="*/ 3372786 h 5676275"/>
              <a:gd name="connsiteX7" fmla="*/ 2968053 w 3232879"/>
              <a:gd name="connsiteY7" fmla="*/ 554636 h 5676275"/>
              <a:gd name="connsiteX8" fmla="*/ 1798820 w 3232879"/>
              <a:gd name="connsiteY8" fmla="*/ 44970 h 5676275"/>
              <a:gd name="connsiteX0" fmla="*/ 1798820 w 3232879"/>
              <a:gd name="connsiteY0" fmla="*/ 44970 h 5498267"/>
              <a:gd name="connsiteX1" fmla="*/ 419725 w 3232879"/>
              <a:gd name="connsiteY1" fmla="*/ 314793 h 5498267"/>
              <a:gd name="connsiteX2" fmla="*/ 29980 w 3232879"/>
              <a:gd name="connsiteY2" fmla="*/ 1843790 h 5498267"/>
              <a:gd name="connsiteX3" fmla="*/ 239843 w 3232879"/>
              <a:gd name="connsiteY3" fmla="*/ 4062334 h 5498267"/>
              <a:gd name="connsiteX4" fmla="*/ 1109272 w 3232879"/>
              <a:gd name="connsiteY4" fmla="*/ 5321508 h 5498267"/>
              <a:gd name="connsiteX5" fmla="*/ 2638269 w 3232879"/>
              <a:gd name="connsiteY5" fmla="*/ 5122888 h 5498267"/>
              <a:gd name="connsiteX6" fmla="*/ 3177915 w 3232879"/>
              <a:gd name="connsiteY6" fmla="*/ 3372786 h 5498267"/>
              <a:gd name="connsiteX7" fmla="*/ 2968053 w 3232879"/>
              <a:gd name="connsiteY7" fmla="*/ 554636 h 5498267"/>
              <a:gd name="connsiteX8" fmla="*/ 1798820 w 3232879"/>
              <a:gd name="connsiteY8" fmla="*/ 44970 h 5498267"/>
              <a:gd name="connsiteX0" fmla="*/ 1836920 w 3270979"/>
              <a:gd name="connsiteY0" fmla="*/ 44970 h 5498267"/>
              <a:gd name="connsiteX1" fmla="*/ 686425 w 3270979"/>
              <a:gd name="connsiteY1" fmla="*/ 589431 h 5498267"/>
              <a:gd name="connsiteX2" fmla="*/ 68080 w 3270979"/>
              <a:gd name="connsiteY2" fmla="*/ 1843790 h 5498267"/>
              <a:gd name="connsiteX3" fmla="*/ 277943 w 3270979"/>
              <a:gd name="connsiteY3" fmla="*/ 4062334 h 5498267"/>
              <a:gd name="connsiteX4" fmla="*/ 1147372 w 3270979"/>
              <a:gd name="connsiteY4" fmla="*/ 5321508 h 5498267"/>
              <a:gd name="connsiteX5" fmla="*/ 2676369 w 3270979"/>
              <a:gd name="connsiteY5" fmla="*/ 5122888 h 5498267"/>
              <a:gd name="connsiteX6" fmla="*/ 3216015 w 3270979"/>
              <a:gd name="connsiteY6" fmla="*/ 3372786 h 5498267"/>
              <a:gd name="connsiteX7" fmla="*/ 3006153 w 3270979"/>
              <a:gd name="connsiteY7" fmla="*/ 554636 h 5498267"/>
              <a:gd name="connsiteX8" fmla="*/ 1836920 w 3270979"/>
              <a:gd name="connsiteY8" fmla="*/ 44970 h 5498267"/>
              <a:gd name="connsiteX0" fmla="*/ 1836920 w 3270979"/>
              <a:gd name="connsiteY0" fmla="*/ 39974 h 5493271"/>
              <a:gd name="connsiteX1" fmla="*/ 686425 w 3270979"/>
              <a:gd name="connsiteY1" fmla="*/ 584435 h 5493271"/>
              <a:gd name="connsiteX2" fmla="*/ 68080 w 3270979"/>
              <a:gd name="connsiteY2" fmla="*/ 1838794 h 5493271"/>
              <a:gd name="connsiteX3" fmla="*/ 277943 w 3270979"/>
              <a:gd name="connsiteY3" fmla="*/ 4057338 h 5493271"/>
              <a:gd name="connsiteX4" fmla="*/ 1147372 w 3270979"/>
              <a:gd name="connsiteY4" fmla="*/ 5316512 h 5493271"/>
              <a:gd name="connsiteX5" fmla="*/ 2676369 w 3270979"/>
              <a:gd name="connsiteY5" fmla="*/ 5117892 h 5493271"/>
              <a:gd name="connsiteX6" fmla="*/ 3216015 w 3270979"/>
              <a:gd name="connsiteY6" fmla="*/ 3367790 h 5493271"/>
              <a:gd name="connsiteX7" fmla="*/ 3006153 w 3270979"/>
              <a:gd name="connsiteY7" fmla="*/ 824278 h 5493271"/>
              <a:gd name="connsiteX8" fmla="*/ 1836920 w 3270979"/>
              <a:gd name="connsiteY8" fmla="*/ 39974 h 5493271"/>
              <a:gd name="connsiteX0" fmla="*/ 1836920 w 3270979"/>
              <a:gd name="connsiteY0" fmla="*/ 1874 h 5455171"/>
              <a:gd name="connsiteX1" fmla="*/ 686425 w 3270979"/>
              <a:gd name="connsiteY1" fmla="*/ 546335 h 5455171"/>
              <a:gd name="connsiteX2" fmla="*/ 68080 w 3270979"/>
              <a:gd name="connsiteY2" fmla="*/ 1800694 h 5455171"/>
              <a:gd name="connsiteX3" fmla="*/ 277943 w 3270979"/>
              <a:gd name="connsiteY3" fmla="*/ 4019238 h 5455171"/>
              <a:gd name="connsiteX4" fmla="*/ 1147372 w 3270979"/>
              <a:gd name="connsiteY4" fmla="*/ 5278412 h 5455171"/>
              <a:gd name="connsiteX5" fmla="*/ 2676369 w 3270979"/>
              <a:gd name="connsiteY5" fmla="*/ 5079792 h 5455171"/>
              <a:gd name="connsiteX6" fmla="*/ 3216015 w 3270979"/>
              <a:gd name="connsiteY6" fmla="*/ 3329690 h 5455171"/>
              <a:gd name="connsiteX7" fmla="*/ 3006153 w 3270979"/>
              <a:gd name="connsiteY7" fmla="*/ 557578 h 5455171"/>
              <a:gd name="connsiteX8" fmla="*/ 1836920 w 3270979"/>
              <a:gd name="connsiteY8" fmla="*/ 1874 h 5455171"/>
              <a:gd name="connsiteX0" fmla="*/ 1798820 w 3232879"/>
              <a:gd name="connsiteY0" fmla="*/ 1874 h 5455171"/>
              <a:gd name="connsiteX1" fmla="*/ 419725 w 3232879"/>
              <a:gd name="connsiteY1" fmla="*/ 546335 h 5455171"/>
              <a:gd name="connsiteX2" fmla="*/ 29980 w 3232879"/>
              <a:gd name="connsiteY2" fmla="*/ 1800694 h 5455171"/>
              <a:gd name="connsiteX3" fmla="*/ 239843 w 3232879"/>
              <a:gd name="connsiteY3" fmla="*/ 4019238 h 5455171"/>
              <a:gd name="connsiteX4" fmla="*/ 1109272 w 3232879"/>
              <a:gd name="connsiteY4" fmla="*/ 5278412 h 5455171"/>
              <a:gd name="connsiteX5" fmla="*/ 2638269 w 3232879"/>
              <a:gd name="connsiteY5" fmla="*/ 5079792 h 5455171"/>
              <a:gd name="connsiteX6" fmla="*/ 3177915 w 3232879"/>
              <a:gd name="connsiteY6" fmla="*/ 3329690 h 5455171"/>
              <a:gd name="connsiteX7" fmla="*/ 2968053 w 3232879"/>
              <a:gd name="connsiteY7" fmla="*/ 557578 h 5455171"/>
              <a:gd name="connsiteX8" fmla="*/ 1798820 w 3232879"/>
              <a:gd name="connsiteY8" fmla="*/ 1874 h 54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879" h="5455171">
                <a:moveTo>
                  <a:pt x="1798820" y="1874"/>
                </a:moveTo>
                <a:cubicBezTo>
                  <a:pt x="1374099" y="0"/>
                  <a:pt x="714532" y="246532"/>
                  <a:pt x="419725" y="546335"/>
                </a:cubicBezTo>
                <a:cubicBezTo>
                  <a:pt x="124918" y="846138"/>
                  <a:pt x="59960" y="1221877"/>
                  <a:pt x="29980" y="1800694"/>
                </a:cubicBezTo>
                <a:cubicBezTo>
                  <a:pt x="0" y="2379511"/>
                  <a:pt x="59961" y="3439618"/>
                  <a:pt x="239843" y="4019238"/>
                </a:cubicBezTo>
                <a:cubicBezTo>
                  <a:pt x="419725" y="4598858"/>
                  <a:pt x="709534" y="5101653"/>
                  <a:pt x="1109272" y="5278412"/>
                </a:cubicBezTo>
                <a:cubicBezTo>
                  <a:pt x="1509010" y="5455171"/>
                  <a:pt x="2293495" y="5404579"/>
                  <a:pt x="2638269" y="5079792"/>
                </a:cubicBezTo>
                <a:cubicBezTo>
                  <a:pt x="2983043" y="4755005"/>
                  <a:pt x="3122951" y="4083392"/>
                  <a:pt x="3177915" y="3329690"/>
                </a:cubicBezTo>
                <a:cubicBezTo>
                  <a:pt x="3232879" y="2575988"/>
                  <a:pt x="3197902" y="1112214"/>
                  <a:pt x="2968053" y="557578"/>
                </a:cubicBezTo>
                <a:cubicBezTo>
                  <a:pt x="2738204" y="2942"/>
                  <a:pt x="2223541" y="3748"/>
                  <a:pt x="1798820" y="1874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 proliferation</a:t>
            </a:r>
            <a:endParaRPr lang="en-US" dirty="0"/>
          </a:p>
        </p:txBody>
      </p:sp>
      <p:pic>
        <p:nvPicPr>
          <p:cNvPr id="7" name="Picture 6" descr="openid_big_logo_text.pn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03" y="1352000"/>
            <a:ext cx="2464594" cy="982265"/>
          </a:xfrm>
          <a:prstGeom prst="rect">
            <a:avLst/>
          </a:prstGeom>
        </p:spPr>
      </p:pic>
      <p:pic>
        <p:nvPicPr>
          <p:cNvPr id="8" name="Picture 7" descr="mit-redgrey-header3.gif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1403395"/>
            <a:ext cx="1543050" cy="876300"/>
          </a:xfrm>
          <a:prstGeom prst="rect">
            <a:avLst/>
          </a:prstGeom>
          <a:ln>
            <a:noFill/>
            <a:tailEnd type="none"/>
          </a:ln>
        </p:spPr>
      </p:pic>
      <p:sp>
        <p:nvSpPr>
          <p:cNvPr id="10" name="TextBox 9"/>
          <p:cNvSpPr txBox="1"/>
          <p:nvPr/>
        </p:nvSpPr>
        <p:spPr>
          <a:xfrm>
            <a:off x="3270850" y="4419599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2"/>
                </a:solidFill>
                <a:latin typeface="Candara" pitchFamily="34" charset="0"/>
                <a:cs typeface="Tahoma" pitchFamily="34" charset="0"/>
              </a:rPr>
              <a:t>“Peggy”</a:t>
            </a:r>
            <a:endParaRPr lang="en-US" sz="2400" dirty="0">
              <a:solidFill>
                <a:schemeClr val="accent2"/>
              </a:solidFill>
              <a:latin typeface="Candara" pitchFamily="34" charset="0"/>
              <a:cs typeface="Tahoma" pitchFamily="34" charset="0"/>
            </a:endParaRPr>
          </a:p>
        </p:txBody>
      </p:sp>
      <p:cxnSp>
        <p:nvCxnSpPr>
          <p:cNvPr id="20" name="Straight Arrow Connector 19"/>
          <p:cNvCxnSpPr>
            <a:stCxn id="8" idx="2"/>
            <a:endCxn id="9" idx="0"/>
          </p:cNvCxnSpPr>
          <p:nvPr/>
        </p:nvCxnSpPr>
        <p:spPr>
          <a:xfrm rot="5400000">
            <a:off x="3059128" y="3792567"/>
            <a:ext cx="3025745" cy="1588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"/>
          <p:cNvGrpSpPr/>
          <p:nvPr/>
        </p:nvGrpSpPr>
        <p:grpSpPr>
          <a:xfrm>
            <a:off x="3092169" y="2237947"/>
            <a:ext cx="2037615" cy="923925"/>
            <a:chOff x="2943021" y="3397204"/>
            <a:chExt cx="2037615" cy="923925"/>
          </a:xfrm>
        </p:grpSpPr>
        <p:sp>
          <p:nvSpPr>
            <p:cNvPr id="5" name="TextBox 4"/>
            <p:cNvSpPr txBox="1"/>
            <p:nvPr/>
          </p:nvSpPr>
          <p:spPr>
            <a:xfrm>
              <a:off x="2943021" y="3659120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Carol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pic>
          <p:nvPicPr>
            <p:cNvPr id="6" name="Picture 5" descr="caro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6211" y="3397204"/>
              <a:ext cx="1114425" cy="923925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>
            <a:stCxn id="6" idx="2"/>
            <a:endCxn id="9" idx="0"/>
          </p:cNvCxnSpPr>
          <p:nvPr/>
        </p:nvCxnSpPr>
        <p:spPr>
          <a:xfrm rot="5400000">
            <a:off x="3500502" y="4233370"/>
            <a:ext cx="2143568" cy="57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mit-redgrey-header3.gif" hidden="1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1403395"/>
            <a:ext cx="1543050" cy="876300"/>
          </a:xfrm>
          <a:prstGeom prst="rect">
            <a:avLst/>
          </a:prstGeom>
          <a:ln>
            <a:noFill/>
            <a:tailEnd type="none"/>
          </a:ln>
        </p:spPr>
      </p:pic>
      <p:cxnSp>
        <p:nvCxnSpPr>
          <p:cNvPr id="32" name="Straight Arrow Connector 31"/>
          <p:cNvCxnSpPr>
            <a:stCxn id="7" idx="1"/>
            <a:endCxn id="40" idx="3"/>
          </p:cNvCxnSpPr>
          <p:nvPr/>
        </p:nvCxnSpPr>
        <p:spPr>
          <a:xfrm rot="10800000">
            <a:off x="3057525" y="1841545"/>
            <a:ext cx="2568178" cy="1588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44" hidden="1"/>
          <p:cNvGrpSpPr/>
          <p:nvPr/>
        </p:nvGrpSpPr>
        <p:grpSpPr>
          <a:xfrm>
            <a:off x="809993" y="2237947"/>
            <a:ext cx="2037615" cy="923925"/>
            <a:chOff x="2943021" y="3397204"/>
            <a:chExt cx="2037615" cy="923925"/>
          </a:xfrm>
        </p:grpSpPr>
        <p:sp>
          <p:nvSpPr>
            <p:cNvPr id="46" name="TextBox 45"/>
            <p:cNvSpPr txBox="1"/>
            <p:nvPr/>
          </p:nvSpPr>
          <p:spPr>
            <a:xfrm>
              <a:off x="2943021" y="3659120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Carol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pic>
          <p:nvPicPr>
            <p:cNvPr id="47" name="Picture 46" descr="caro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6211" y="3397204"/>
              <a:ext cx="1114425" cy="92392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3013621" y="5305440"/>
            <a:ext cx="2116163" cy="897897"/>
            <a:chOff x="3013621" y="5305440"/>
            <a:chExt cx="2116163" cy="897897"/>
          </a:xfrm>
        </p:grpSpPr>
        <p:pic>
          <p:nvPicPr>
            <p:cNvPr id="9" name="Picture 8" descr="alice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4216" y="5305440"/>
              <a:ext cx="1115568" cy="89789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3013621" y="5523556"/>
              <a:ext cx="1000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Peggy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 L -0.25 0  E" pathEditMode="relative" ptsTypes="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1387E-6  L -0.25 -1.21387E-6  E" pathEditMode="relative" ptsTypes="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472190" y="1182349"/>
            <a:ext cx="3232879" cy="5455171"/>
          </a:xfrm>
          <a:custGeom>
            <a:avLst/>
            <a:gdLst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9" fmla="*/ 1798820 w 3232879"/>
              <a:gd name="connsiteY9" fmla="*/ 49967 h 5681272"/>
              <a:gd name="connsiteX0" fmla="*/ 1798820 w 3232879"/>
              <a:gd name="connsiteY0" fmla="*/ 44970 h 5676275"/>
              <a:gd name="connsiteX1" fmla="*/ 419725 w 3232879"/>
              <a:gd name="connsiteY1" fmla="*/ 314793 h 5676275"/>
              <a:gd name="connsiteX2" fmla="*/ 29980 w 3232879"/>
              <a:gd name="connsiteY2" fmla="*/ 1843790 h 5676275"/>
              <a:gd name="connsiteX3" fmla="*/ 239843 w 3232879"/>
              <a:gd name="connsiteY3" fmla="*/ 4062334 h 5676275"/>
              <a:gd name="connsiteX4" fmla="*/ 1109272 w 3232879"/>
              <a:gd name="connsiteY4" fmla="*/ 5321508 h 5676275"/>
              <a:gd name="connsiteX5" fmla="*/ 2638269 w 3232879"/>
              <a:gd name="connsiteY5" fmla="*/ 5351488 h 5676275"/>
              <a:gd name="connsiteX6" fmla="*/ 3177915 w 3232879"/>
              <a:gd name="connsiteY6" fmla="*/ 3372786 h 5676275"/>
              <a:gd name="connsiteX7" fmla="*/ 2968053 w 3232879"/>
              <a:gd name="connsiteY7" fmla="*/ 554636 h 5676275"/>
              <a:gd name="connsiteX8" fmla="*/ 1798820 w 3232879"/>
              <a:gd name="connsiteY8" fmla="*/ 44970 h 5676275"/>
              <a:gd name="connsiteX0" fmla="*/ 1798820 w 3232879"/>
              <a:gd name="connsiteY0" fmla="*/ 44970 h 5498267"/>
              <a:gd name="connsiteX1" fmla="*/ 419725 w 3232879"/>
              <a:gd name="connsiteY1" fmla="*/ 314793 h 5498267"/>
              <a:gd name="connsiteX2" fmla="*/ 29980 w 3232879"/>
              <a:gd name="connsiteY2" fmla="*/ 1843790 h 5498267"/>
              <a:gd name="connsiteX3" fmla="*/ 239843 w 3232879"/>
              <a:gd name="connsiteY3" fmla="*/ 4062334 h 5498267"/>
              <a:gd name="connsiteX4" fmla="*/ 1109272 w 3232879"/>
              <a:gd name="connsiteY4" fmla="*/ 5321508 h 5498267"/>
              <a:gd name="connsiteX5" fmla="*/ 2638269 w 3232879"/>
              <a:gd name="connsiteY5" fmla="*/ 5122888 h 5498267"/>
              <a:gd name="connsiteX6" fmla="*/ 3177915 w 3232879"/>
              <a:gd name="connsiteY6" fmla="*/ 3372786 h 5498267"/>
              <a:gd name="connsiteX7" fmla="*/ 2968053 w 3232879"/>
              <a:gd name="connsiteY7" fmla="*/ 554636 h 5498267"/>
              <a:gd name="connsiteX8" fmla="*/ 1798820 w 3232879"/>
              <a:gd name="connsiteY8" fmla="*/ 44970 h 5498267"/>
              <a:gd name="connsiteX0" fmla="*/ 1836920 w 3270979"/>
              <a:gd name="connsiteY0" fmla="*/ 44970 h 5498267"/>
              <a:gd name="connsiteX1" fmla="*/ 686425 w 3270979"/>
              <a:gd name="connsiteY1" fmla="*/ 589431 h 5498267"/>
              <a:gd name="connsiteX2" fmla="*/ 68080 w 3270979"/>
              <a:gd name="connsiteY2" fmla="*/ 1843790 h 5498267"/>
              <a:gd name="connsiteX3" fmla="*/ 277943 w 3270979"/>
              <a:gd name="connsiteY3" fmla="*/ 4062334 h 5498267"/>
              <a:gd name="connsiteX4" fmla="*/ 1147372 w 3270979"/>
              <a:gd name="connsiteY4" fmla="*/ 5321508 h 5498267"/>
              <a:gd name="connsiteX5" fmla="*/ 2676369 w 3270979"/>
              <a:gd name="connsiteY5" fmla="*/ 5122888 h 5498267"/>
              <a:gd name="connsiteX6" fmla="*/ 3216015 w 3270979"/>
              <a:gd name="connsiteY6" fmla="*/ 3372786 h 5498267"/>
              <a:gd name="connsiteX7" fmla="*/ 3006153 w 3270979"/>
              <a:gd name="connsiteY7" fmla="*/ 554636 h 5498267"/>
              <a:gd name="connsiteX8" fmla="*/ 1836920 w 3270979"/>
              <a:gd name="connsiteY8" fmla="*/ 44970 h 5498267"/>
              <a:gd name="connsiteX0" fmla="*/ 1836920 w 3270979"/>
              <a:gd name="connsiteY0" fmla="*/ 39974 h 5493271"/>
              <a:gd name="connsiteX1" fmla="*/ 686425 w 3270979"/>
              <a:gd name="connsiteY1" fmla="*/ 584435 h 5493271"/>
              <a:gd name="connsiteX2" fmla="*/ 68080 w 3270979"/>
              <a:gd name="connsiteY2" fmla="*/ 1838794 h 5493271"/>
              <a:gd name="connsiteX3" fmla="*/ 277943 w 3270979"/>
              <a:gd name="connsiteY3" fmla="*/ 4057338 h 5493271"/>
              <a:gd name="connsiteX4" fmla="*/ 1147372 w 3270979"/>
              <a:gd name="connsiteY4" fmla="*/ 5316512 h 5493271"/>
              <a:gd name="connsiteX5" fmla="*/ 2676369 w 3270979"/>
              <a:gd name="connsiteY5" fmla="*/ 5117892 h 5493271"/>
              <a:gd name="connsiteX6" fmla="*/ 3216015 w 3270979"/>
              <a:gd name="connsiteY6" fmla="*/ 3367790 h 5493271"/>
              <a:gd name="connsiteX7" fmla="*/ 3006153 w 3270979"/>
              <a:gd name="connsiteY7" fmla="*/ 824278 h 5493271"/>
              <a:gd name="connsiteX8" fmla="*/ 1836920 w 3270979"/>
              <a:gd name="connsiteY8" fmla="*/ 39974 h 5493271"/>
              <a:gd name="connsiteX0" fmla="*/ 1836920 w 3270979"/>
              <a:gd name="connsiteY0" fmla="*/ 1874 h 5455171"/>
              <a:gd name="connsiteX1" fmla="*/ 686425 w 3270979"/>
              <a:gd name="connsiteY1" fmla="*/ 546335 h 5455171"/>
              <a:gd name="connsiteX2" fmla="*/ 68080 w 3270979"/>
              <a:gd name="connsiteY2" fmla="*/ 1800694 h 5455171"/>
              <a:gd name="connsiteX3" fmla="*/ 277943 w 3270979"/>
              <a:gd name="connsiteY3" fmla="*/ 4019238 h 5455171"/>
              <a:gd name="connsiteX4" fmla="*/ 1147372 w 3270979"/>
              <a:gd name="connsiteY4" fmla="*/ 5278412 h 5455171"/>
              <a:gd name="connsiteX5" fmla="*/ 2676369 w 3270979"/>
              <a:gd name="connsiteY5" fmla="*/ 5079792 h 5455171"/>
              <a:gd name="connsiteX6" fmla="*/ 3216015 w 3270979"/>
              <a:gd name="connsiteY6" fmla="*/ 3329690 h 5455171"/>
              <a:gd name="connsiteX7" fmla="*/ 3006153 w 3270979"/>
              <a:gd name="connsiteY7" fmla="*/ 557578 h 5455171"/>
              <a:gd name="connsiteX8" fmla="*/ 1836920 w 3270979"/>
              <a:gd name="connsiteY8" fmla="*/ 1874 h 5455171"/>
              <a:gd name="connsiteX0" fmla="*/ 1798820 w 3232879"/>
              <a:gd name="connsiteY0" fmla="*/ 1874 h 5455171"/>
              <a:gd name="connsiteX1" fmla="*/ 419725 w 3232879"/>
              <a:gd name="connsiteY1" fmla="*/ 546335 h 5455171"/>
              <a:gd name="connsiteX2" fmla="*/ 29980 w 3232879"/>
              <a:gd name="connsiteY2" fmla="*/ 1800694 h 5455171"/>
              <a:gd name="connsiteX3" fmla="*/ 239843 w 3232879"/>
              <a:gd name="connsiteY3" fmla="*/ 4019238 h 5455171"/>
              <a:gd name="connsiteX4" fmla="*/ 1109272 w 3232879"/>
              <a:gd name="connsiteY4" fmla="*/ 5278412 h 5455171"/>
              <a:gd name="connsiteX5" fmla="*/ 2638269 w 3232879"/>
              <a:gd name="connsiteY5" fmla="*/ 5079792 h 5455171"/>
              <a:gd name="connsiteX6" fmla="*/ 3177915 w 3232879"/>
              <a:gd name="connsiteY6" fmla="*/ 3329690 h 5455171"/>
              <a:gd name="connsiteX7" fmla="*/ 2968053 w 3232879"/>
              <a:gd name="connsiteY7" fmla="*/ 557578 h 5455171"/>
              <a:gd name="connsiteX8" fmla="*/ 1798820 w 3232879"/>
              <a:gd name="connsiteY8" fmla="*/ 1874 h 54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879" h="5455171">
                <a:moveTo>
                  <a:pt x="1798820" y="1874"/>
                </a:moveTo>
                <a:cubicBezTo>
                  <a:pt x="1374099" y="0"/>
                  <a:pt x="714532" y="246532"/>
                  <a:pt x="419725" y="546335"/>
                </a:cubicBezTo>
                <a:cubicBezTo>
                  <a:pt x="124918" y="846138"/>
                  <a:pt x="59960" y="1221877"/>
                  <a:pt x="29980" y="1800694"/>
                </a:cubicBezTo>
                <a:cubicBezTo>
                  <a:pt x="0" y="2379511"/>
                  <a:pt x="59961" y="3439618"/>
                  <a:pt x="239843" y="4019238"/>
                </a:cubicBezTo>
                <a:cubicBezTo>
                  <a:pt x="419725" y="4598858"/>
                  <a:pt x="709534" y="5101653"/>
                  <a:pt x="1109272" y="5278412"/>
                </a:cubicBezTo>
                <a:cubicBezTo>
                  <a:pt x="1509010" y="5455171"/>
                  <a:pt x="2293495" y="5404579"/>
                  <a:pt x="2638269" y="5079792"/>
                </a:cubicBezTo>
                <a:cubicBezTo>
                  <a:pt x="2983043" y="4755005"/>
                  <a:pt x="3122951" y="4083392"/>
                  <a:pt x="3177915" y="3329690"/>
                </a:cubicBezTo>
                <a:cubicBezTo>
                  <a:pt x="3232879" y="2575988"/>
                  <a:pt x="3197902" y="1112214"/>
                  <a:pt x="2968053" y="557578"/>
                </a:cubicBezTo>
                <a:cubicBezTo>
                  <a:pt x="2738204" y="2942"/>
                  <a:pt x="2223541" y="3748"/>
                  <a:pt x="1798820" y="1874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060" y="4097179"/>
            <a:ext cx="2258735" cy="1617821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Tahoma" pitchFamily="34" charset="0"/>
              </a:rPr>
              <a:t>X.509 cert {</a:t>
            </a:r>
          </a:p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Tahoma" pitchFamily="34" charset="0"/>
              </a:rPr>
              <a:t> CN=“Peggy”,</a:t>
            </a:r>
          </a:p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Tahoma" pitchFamily="34" charset="0"/>
              </a:rPr>
              <a:t> RSAPK=(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Tahoma" pitchFamily="34" charset="0"/>
              </a:rPr>
              <a:t>n,e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Tahoma" pitchFamily="34" charset="0"/>
              </a:rPr>
              <a:t>)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Consolas" pitchFamily="49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Tahoma" pitchFamily="34" charset="0"/>
              </a:rPr>
              <a:t>}</a:t>
            </a:r>
            <a:r>
              <a:rPr lang="en-US" sz="2000" b="1" baseline="-25000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Tahoma" pitchFamily="34" charset="0"/>
              </a:rPr>
              <a:t>Kca</a:t>
            </a:r>
            <a:endParaRPr lang="en-US" sz="2000" b="1" baseline="-25000" dirty="0" smtClean="0">
              <a:solidFill>
                <a:schemeClr val="accent4">
                  <a:lumMod val="75000"/>
                </a:schemeClr>
              </a:solidFill>
              <a:latin typeface="Consolas" pitchFamily="49" charset="0"/>
              <a:cs typeface="Tahoma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 rot="16200000">
            <a:off x="3162304" y="-1714501"/>
            <a:ext cx="2819399" cy="8229603"/>
          </a:xfrm>
          <a:custGeom>
            <a:avLst/>
            <a:gdLst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9" fmla="*/ 1798820 w 3232879"/>
              <a:gd name="connsiteY9" fmla="*/ 49967 h 5681272"/>
              <a:gd name="connsiteX0" fmla="*/ 1798820 w 3232879"/>
              <a:gd name="connsiteY0" fmla="*/ 44970 h 5676275"/>
              <a:gd name="connsiteX1" fmla="*/ 419725 w 3232879"/>
              <a:gd name="connsiteY1" fmla="*/ 314793 h 5676275"/>
              <a:gd name="connsiteX2" fmla="*/ 29980 w 3232879"/>
              <a:gd name="connsiteY2" fmla="*/ 1843790 h 5676275"/>
              <a:gd name="connsiteX3" fmla="*/ 239843 w 3232879"/>
              <a:gd name="connsiteY3" fmla="*/ 4062334 h 5676275"/>
              <a:gd name="connsiteX4" fmla="*/ 1109272 w 3232879"/>
              <a:gd name="connsiteY4" fmla="*/ 5321508 h 5676275"/>
              <a:gd name="connsiteX5" fmla="*/ 2638269 w 3232879"/>
              <a:gd name="connsiteY5" fmla="*/ 5351488 h 5676275"/>
              <a:gd name="connsiteX6" fmla="*/ 3177915 w 3232879"/>
              <a:gd name="connsiteY6" fmla="*/ 3372786 h 5676275"/>
              <a:gd name="connsiteX7" fmla="*/ 2968053 w 3232879"/>
              <a:gd name="connsiteY7" fmla="*/ 554636 h 5676275"/>
              <a:gd name="connsiteX8" fmla="*/ 1798820 w 3232879"/>
              <a:gd name="connsiteY8" fmla="*/ 44970 h 5676275"/>
              <a:gd name="connsiteX0" fmla="*/ 1798820 w 3232879"/>
              <a:gd name="connsiteY0" fmla="*/ 44970 h 5498267"/>
              <a:gd name="connsiteX1" fmla="*/ 419725 w 3232879"/>
              <a:gd name="connsiteY1" fmla="*/ 314793 h 5498267"/>
              <a:gd name="connsiteX2" fmla="*/ 29980 w 3232879"/>
              <a:gd name="connsiteY2" fmla="*/ 1843790 h 5498267"/>
              <a:gd name="connsiteX3" fmla="*/ 239843 w 3232879"/>
              <a:gd name="connsiteY3" fmla="*/ 4062334 h 5498267"/>
              <a:gd name="connsiteX4" fmla="*/ 1109272 w 3232879"/>
              <a:gd name="connsiteY4" fmla="*/ 5321508 h 5498267"/>
              <a:gd name="connsiteX5" fmla="*/ 2638269 w 3232879"/>
              <a:gd name="connsiteY5" fmla="*/ 5122888 h 5498267"/>
              <a:gd name="connsiteX6" fmla="*/ 3177915 w 3232879"/>
              <a:gd name="connsiteY6" fmla="*/ 3372786 h 5498267"/>
              <a:gd name="connsiteX7" fmla="*/ 2968053 w 3232879"/>
              <a:gd name="connsiteY7" fmla="*/ 554636 h 5498267"/>
              <a:gd name="connsiteX8" fmla="*/ 1798820 w 3232879"/>
              <a:gd name="connsiteY8" fmla="*/ 44970 h 5498267"/>
              <a:gd name="connsiteX0" fmla="*/ 1836920 w 3270979"/>
              <a:gd name="connsiteY0" fmla="*/ 44970 h 5498267"/>
              <a:gd name="connsiteX1" fmla="*/ 686425 w 3270979"/>
              <a:gd name="connsiteY1" fmla="*/ 589431 h 5498267"/>
              <a:gd name="connsiteX2" fmla="*/ 68080 w 3270979"/>
              <a:gd name="connsiteY2" fmla="*/ 1843790 h 5498267"/>
              <a:gd name="connsiteX3" fmla="*/ 277943 w 3270979"/>
              <a:gd name="connsiteY3" fmla="*/ 4062334 h 5498267"/>
              <a:gd name="connsiteX4" fmla="*/ 1147372 w 3270979"/>
              <a:gd name="connsiteY4" fmla="*/ 5321508 h 5498267"/>
              <a:gd name="connsiteX5" fmla="*/ 2676369 w 3270979"/>
              <a:gd name="connsiteY5" fmla="*/ 5122888 h 5498267"/>
              <a:gd name="connsiteX6" fmla="*/ 3216015 w 3270979"/>
              <a:gd name="connsiteY6" fmla="*/ 3372786 h 5498267"/>
              <a:gd name="connsiteX7" fmla="*/ 3006153 w 3270979"/>
              <a:gd name="connsiteY7" fmla="*/ 554636 h 5498267"/>
              <a:gd name="connsiteX8" fmla="*/ 1836920 w 3270979"/>
              <a:gd name="connsiteY8" fmla="*/ 44970 h 5498267"/>
              <a:gd name="connsiteX0" fmla="*/ 1836920 w 3270979"/>
              <a:gd name="connsiteY0" fmla="*/ 39974 h 5493271"/>
              <a:gd name="connsiteX1" fmla="*/ 686425 w 3270979"/>
              <a:gd name="connsiteY1" fmla="*/ 584435 h 5493271"/>
              <a:gd name="connsiteX2" fmla="*/ 68080 w 3270979"/>
              <a:gd name="connsiteY2" fmla="*/ 1838794 h 5493271"/>
              <a:gd name="connsiteX3" fmla="*/ 277943 w 3270979"/>
              <a:gd name="connsiteY3" fmla="*/ 4057338 h 5493271"/>
              <a:gd name="connsiteX4" fmla="*/ 1147372 w 3270979"/>
              <a:gd name="connsiteY4" fmla="*/ 5316512 h 5493271"/>
              <a:gd name="connsiteX5" fmla="*/ 2676369 w 3270979"/>
              <a:gd name="connsiteY5" fmla="*/ 5117892 h 5493271"/>
              <a:gd name="connsiteX6" fmla="*/ 3216015 w 3270979"/>
              <a:gd name="connsiteY6" fmla="*/ 3367790 h 5493271"/>
              <a:gd name="connsiteX7" fmla="*/ 3006153 w 3270979"/>
              <a:gd name="connsiteY7" fmla="*/ 824278 h 5493271"/>
              <a:gd name="connsiteX8" fmla="*/ 1836920 w 3270979"/>
              <a:gd name="connsiteY8" fmla="*/ 39974 h 5493271"/>
              <a:gd name="connsiteX0" fmla="*/ 1836920 w 3270979"/>
              <a:gd name="connsiteY0" fmla="*/ 1874 h 5455171"/>
              <a:gd name="connsiteX1" fmla="*/ 686425 w 3270979"/>
              <a:gd name="connsiteY1" fmla="*/ 546335 h 5455171"/>
              <a:gd name="connsiteX2" fmla="*/ 68080 w 3270979"/>
              <a:gd name="connsiteY2" fmla="*/ 1800694 h 5455171"/>
              <a:gd name="connsiteX3" fmla="*/ 277943 w 3270979"/>
              <a:gd name="connsiteY3" fmla="*/ 4019238 h 5455171"/>
              <a:gd name="connsiteX4" fmla="*/ 1147372 w 3270979"/>
              <a:gd name="connsiteY4" fmla="*/ 5278412 h 5455171"/>
              <a:gd name="connsiteX5" fmla="*/ 2676369 w 3270979"/>
              <a:gd name="connsiteY5" fmla="*/ 5079792 h 5455171"/>
              <a:gd name="connsiteX6" fmla="*/ 3216015 w 3270979"/>
              <a:gd name="connsiteY6" fmla="*/ 3329690 h 5455171"/>
              <a:gd name="connsiteX7" fmla="*/ 3006153 w 3270979"/>
              <a:gd name="connsiteY7" fmla="*/ 557578 h 5455171"/>
              <a:gd name="connsiteX8" fmla="*/ 1836920 w 3270979"/>
              <a:gd name="connsiteY8" fmla="*/ 1874 h 5455171"/>
              <a:gd name="connsiteX0" fmla="*/ 1798820 w 3232879"/>
              <a:gd name="connsiteY0" fmla="*/ 1874 h 5455171"/>
              <a:gd name="connsiteX1" fmla="*/ 419725 w 3232879"/>
              <a:gd name="connsiteY1" fmla="*/ 546335 h 5455171"/>
              <a:gd name="connsiteX2" fmla="*/ 29980 w 3232879"/>
              <a:gd name="connsiteY2" fmla="*/ 1800694 h 5455171"/>
              <a:gd name="connsiteX3" fmla="*/ 239843 w 3232879"/>
              <a:gd name="connsiteY3" fmla="*/ 4019238 h 5455171"/>
              <a:gd name="connsiteX4" fmla="*/ 1109272 w 3232879"/>
              <a:gd name="connsiteY4" fmla="*/ 5278412 h 5455171"/>
              <a:gd name="connsiteX5" fmla="*/ 2638269 w 3232879"/>
              <a:gd name="connsiteY5" fmla="*/ 5079792 h 5455171"/>
              <a:gd name="connsiteX6" fmla="*/ 3177915 w 3232879"/>
              <a:gd name="connsiteY6" fmla="*/ 3329690 h 5455171"/>
              <a:gd name="connsiteX7" fmla="*/ 2968053 w 3232879"/>
              <a:gd name="connsiteY7" fmla="*/ 557578 h 5455171"/>
              <a:gd name="connsiteX8" fmla="*/ 1798820 w 3232879"/>
              <a:gd name="connsiteY8" fmla="*/ 1874 h 54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879" h="5455171">
                <a:moveTo>
                  <a:pt x="1798820" y="1874"/>
                </a:moveTo>
                <a:cubicBezTo>
                  <a:pt x="1374099" y="0"/>
                  <a:pt x="714532" y="246532"/>
                  <a:pt x="419725" y="546335"/>
                </a:cubicBezTo>
                <a:cubicBezTo>
                  <a:pt x="124918" y="846138"/>
                  <a:pt x="59960" y="1221877"/>
                  <a:pt x="29980" y="1800694"/>
                </a:cubicBezTo>
                <a:cubicBezTo>
                  <a:pt x="0" y="2379511"/>
                  <a:pt x="59961" y="3439618"/>
                  <a:pt x="239843" y="4019238"/>
                </a:cubicBezTo>
                <a:cubicBezTo>
                  <a:pt x="419725" y="4598858"/>
                  <a:pt x="709534" y="5101653"/>
                  <a:pt x="1109272" y="5278412"/>
                </a:cubicBezTo>
                <a:cubicBezTo>
                  <a:pt x="1509010" y="5455171"/>
                  <a:pt x="2293495" y="5404579"/>
                  <a:pt x="2638269" y="5079792"/>
                </a:cubicBezTo>
                <a:cubicBezTo>
                  <a:pt x="2983043" y="4755005"/>
                  <a:pt x="3122951" y="4083392"/>
                  <a:pt x="3177915" y="3329690"/>
                </a:cubicBezTo>
                <a:cubicBezTo>
                  <a:pt x="3232879" y="2575988"/>
                  <a:pt x="3197902" y="1112214"/>
                  <a:pt x="2968053" y="557578"/>
                </a:cubicBezTo>
                <a:cubicBezTo>
                  <a:pt x="2738204" y="2942"/>
                  <a:pt x="2223541" y="3748"/>
                  <a:pt x="1798820" y="1874"/>
                </a:cubicBezTo>
                <a:close/>
              </a:path>
            </a:pathLst>
          </a:cu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  <a:alpha val="28000"/>
                </a:schemeClr>
              </a:gs>
            </a:gsLst>
          </a:gradFill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credentials</a:t>
            </a:r>
            <a:endParaRPr lang="en-US" dirty="0"/>
          </a:p>
        </p:txBody>
      </p:sp>
      <p:pic>
        <p:nvPicPr>
          <p:cNvPr id="7" name="Picture 6" descr="openid_big_logo_text.pn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03" y="1352000"/>
            <a:ext cx="2464594" cy="982265"/>
          </a:xfrm>
          <a:prstGeom prst="rect">
            <a:avLst/>
          </a:prstGeom>
        </p:spPr>
      </p:pic>
      <p:pic>
        <p:nvPicPr>
          <p:cNvPr id="8" name="Picture 7" descr="mit-redgrey-header3.gif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1403395"/>
            <a:ext cx="1543050" cy="876300"/>
          </a:xfrm>
          <a:prstGeom prst="rect">
            <a:avLst/>
          </a:prstGeom>
          <a:ln>
            <a:noFill/>
            <a:tailEnd type="none"/>
          </a:ln>
        </p:spPr>
      </p:pic>
      <p:grpSp>
        <p:nvGrpSpPr>
          <p:cNvPr id="3" name="Group 14"/>
          <p:cNvGrpSpPr/>
          <p:nvPr/>
        </p:nvGrpSpPr>
        <p:grpSpPr>
          <a:xfrm>
            <a:off x="806169" y="2237947"/>
            <a:ext cx="2037615" cy="923925"/>
            <a:chOff x="2943021" y="3397204"/>
            <a:chExt cx="2037615" cy="923925"/>
          </a:xfrm>
        </p:grpSpPr>
        <p:sp>
          <p:nvSpPr>
            <p:cNvPr id="5" name="TextBox 4"/>
            <p:cNvSpPr txBox="1"/>
            <p:nvPr/>
          </p:nvSpPr>
          <p:spPr>
            <a:xfrm>
              <a:off x="2943021" y="3659120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Carol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pic>
          <p:nvPicPr>
            <p:cNvPr id="6" name="Picture 5" descr="caro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6211" y="3397204"/>
              <a:ext cx="1114425" cy="923925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>
            <a:stCxn id="6" idx="2"/>
            <a:endCxn id="9" idx="0"/>
          </p:cNvCxnSpPr>
          <p:nvPr/>
        </p:nvCxnSpPr>
        <p:spPr>
          <a:xfrm rot="5400000">
            <a:off x="1214502" y="4233370"/>
            <a:ext cx="2143568" cy="57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1"/>
            <a:endCxn id="8" idx="3"/>
          </p:cNvCxnSpPr>
          <p:nvPr/>
        </p:nvCxnSpPr>
        <p:spPr>
          <a:xfrm rot="10800000">
            <a:off x="3057525" y="1841545"/>
            <a:ext cx="2568178" cy="1588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5"/>
          <p:cNvGrpSpPr/>
          <p:nvPr/>
        </p:nvGrpSpPr>
        <p:grpSpPr>
          <a:xfrm>
            <a:off x="6283764" y="2186452"/>
            <a:ext cx="2200162" cy="1026914"/>
            <a:chOff x="5766494" y="3294215"/>
            <a:chExt cx="2200162" cy="1026914"/>
          </a:xfrm>
        </p:grpSpPr>
        <p:pic>
          <p:nvPicPr>
            <p:cNvPr id="29" name="Picture 28" descr="bob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6494" y="3294215"/>
              <a:ext cx="1116211" cy="102691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82705" y="3659120"/>
              <a:ext cx="1083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Victor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33" name="Straight Arrow Connector 32"/>
          <p:cNvCxnSpPr>
            <a:stCxn id="29" idx="1"/>
            <a:endCxn id="6" idx="3"/>
          </p:cNvCxnSpPr>
          <p:nvPr/>
        </p:nvCxnSpPr>
        <p:spPr>
          <a:xfrm rot="10800000" flipV="1">
            <a:off x="2843784" y="2699908"/>
            <a:ext cx="3439980" cy="1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07707" y="2301388"/>
            <a:ext cx="2328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cs typeface="Tahoma" pitchFamily="34" charset="0"/>
              </a:rPr>
              <a:t>Alpaca: [</a:t>
            </a:r>
            <a:r>
              <a:rPr lang="en-US" sz="2000" dirty="0" err="1" smtClean="0">
                <a:solidFill>
                  <a:schemeClr val="accent2"/>
                </a:solidFill>
                <a:cs typeface="Tahoma" pitchFamily="34" charset="0"/>
              </a:rPr>
              <a:t>K</a:t>
            </a:r>
            <a:r>
              <a:rPr lang="en-US" sz="2000" baseline="-25000" dirty="0" err="1" smtClean="0">
                <a:solidFill>
                  <a:schemeClr val="accent2"/>
                </a:solidFill>
                <a:cs typeface="Tahoma" pitchFamily="34" charset="0"/>
              </a:rPr>
              <a:t>ca</a:t>
            </a:r>
            <a:r>
              <a:rPr lang="en-US" sz="2000" dirty="0" smtClean="0">
                <a:solidFill>
                  <a:schemeClr val="accent2"/>
                </a:solidFill>
                <a:cs typeface="Tahoma" pitchFamily="34" charset="0"/>
                <a:sym typeface="Symbol"/>
              </a:rPr>
              <a:t></a:t>
            </a:r>
            <a:r>
              <a:rPr lang="en-US" sz="2000" dirty="0" smtClean="0">
                <a:solidFill>
                  <a:schemeClr val="accent2"/>
                </a:solidFill>
                <a:cs typeface="Tahoma" pitchFamily="34" charset="0"/>
              </a:rPr>
              <a:t>“MIT”]</a:t>
            </a:r>
            <a:endParaRPr lang="en-US" sz="2000" dirty="0">
              <a:solidFill>
                <a:schemeClr val="accent2"/>
              </a:solidFill>
              <a:cs typeface="Tahoma" pitchFamily="34" charset="0"/>
            </a:endParaRPr>
          </a:p>
        </p:txBody>
      </p:sp>
      <p:cxnSp>
        <p:nvCxnSpPr>
          <p:cNvPr id="35" name="Shape 34"/>
          <p:cNvCxnSpPr>
            <a:endCxn id="29" idx="2"/>
          </p:cNvCxnSpPr>
          <p:nvPr/>
        </p:nvCxnSpPr>
        <p:spPr>
          <a:xfrm flipV="1">
            <a:off x="2847608" y="3213366"/>
            <a:ext cx="3994262" cy="2501634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47658" y="5562600"/>
            <a:ext cx="104868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</a:t>
            </a:r>
          </a:p>
        </p:txBody>
      </p:sp>
      <p:sp>
        <p:nvSpPr>
          <p:cNvPr id="42" name="Cloud Callout 41"/>
          <p:cNvSpPr/>
          <p:nvPr/>
        </p:nvSpPr>
        <p:spPr>
          <a:xfrm>
            <a:off x="6797411" y="3312826"/>
            <a:ext cx="2346589" cy="1410128"/>
          </a:xfrm>
          <a:prstGeom prst="cloudCallout">
            <a:avLst>
              <a:gd name="adj1" fmla="val -28269"/>
              <a:gd name="adj2" fmla="val -766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andara" pitchFamily="34" charset="0"/>
              </a:rPr>
              <a:t>Peggy@MIT</a:t>
            </a:r>
            <a:r>
              <a:rPr lang="en-US" sz="2000" dirty="0" smtClean="0">
                <a:latin typeface="Candara" pitchFamily="34" charset="0"/>
              </a:rPr>
              <a:t> says to</a:t>
            </a:r>
          </a:p>
          <a:p>
            <a:pPr algn="ctr"/>
            <a:r>
              <a:rPr lang="en-US" sz="2000" dirty="0" smtClean="0">
                <a:latin typeface="Consolas" pitchFamily="49" charset="0"/>
              </a:rPr>
              <a:t>put(</a:t>
            </a:r>
            <a:r>
              <a:rPr lang="en-US" sz="2000" dirty="0" smtClean="0">
                <a:latin typeface="Consolas" pitchFamily="49" charset="0"/>
                <a:sym typeface="Webdings"/>
              </a:rPr>
              <a:t></a:t>
            </a:r>
            <a:r>
              <a:rPr lang="en-US" sz="2000" dirty="0" smtClean="0">
                <a:latin typeface="Consolas" pitchFamily="49" charset="0"/>
              </a:rPr>
              <a:t>)</a:t>
            </a:r>
            <a:r>
              <a:rPr lang="en-US" sz="2000" dirty="0" smtClean="0">
                <a:latin typeface="Candara" pitchFamily="34" charset="0"/>
              </a:rPr>
              <a:t>! 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628744" y="2827670"/>
            <a:ext cx="3391056" cy="2313956"/>
          </a:xfrm>
          <a:custGeom>
            <a:avLst/>
            <a:gdLst>
              <a:gd name="connsiteX0" fmla="*/ 189876 w 3127948"/>
              <a:gd name="connsiteY0" fmla="*/ 2293495 h 2293495"/>
              <a:gd name="connsiteX1" fmla="*/ 489679 w 3127948"/>
              <a:gd name="connsiteY1" fmla="*/ 374754 h 2293495"/>
              <a:gd name="connsiteX2" fmla="*/ 3127948 w 3127948"/>
              <a:gd name="connsiteY2" fmla="*/ 44971 h 2293495"/>
              <a:gd name="connsiteX0" fmla="*/ 189876 w 3127948"/>
              <a:gd name="connsiteY0" fmla="*/ 2293495 h 2293495"/>
              <a:gd name="connsiteX1" fmla="*/ 489679 w 3127948"/>
              <a:gd name="connsiteY1" fmla="*/ 374754 h 2293495"/>
              <a:gd name="connsiteX2" fmla="*/ 3127948 w 3127948"/>
              <a:gd name="connsiteY2" fmla="*/ 44971 h 2293495"/>
              <a:gd name="connsiteX0" fmla="*/ 189876 w 3127948"/>
              <a:gd name="connsiteY0" fmla="*/ 2293495 h 2293495"/>
              <a:gd name="connsiteX1" fmla="*/ 489679 w 3127948"/>
              <a:gd name="connsiteY1" fmla="*/ 374754 h 2293495"/>
              <a:gd name="connsiteX2" fmla="*/ 3127948 w 3127948"/>
              <a:gd name="connsiteY2" fmla="*/ 44971 h 2293495"/>
              <a:gd name="connsiteX0" fmla="*/ 19505 w 2957577"/>
              <a:gd name="connsiteY0" fmla="*/ 2313956 h 2313956"/>
              <a:gd name="connsiteX1" fmla="*/ 489679 w 2957577"/>
              <a:gd name="connsiteY1" fmla="*/ 374754 h 2313956"/>
              <a:gd name="connsiteX2" fmla="*/ 2957577 w 2957577"/>
              <a:gd name="connsiteY2" fmla="*/ 65432 h 23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7577" h="2313956">
                <a:moveTo>
                  <a:pt x="19505" y="2313956"/>
                </a:moveTo>
                <a:cubicBezTo>
                  <a:pt x="79527" y="977335"/>
                  <a:pt x="0" y="749508"/>
                  <a:pt x="489679" y="374754"/>
                </a:cubicBezTo>
                <a:cubicBezTo>
                  <a:pt x="979358" y="0"/>
                  <a:pt x="1883282" y="42946"/>
                  <a:pt x="2957577" y="65432"/>
                </a:cubicBezTo>
              </a:path>
            </a:pathLst>
          </a:custGeom>
          <a:ln w="762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lded Corner 40"/>
          <p:cNvSpPr/>
          <p:nvPr/>
        </p:nvSpPr>
        <p:spPr>
          <a:xfrm>
            <a:off x="2494926" y="3312826"/>
            <a:ext cx="1552732" cy="909792"/>
          </a:xfrm>
          <a:prstGeom prst="foldedCorner">
            <a:avLst>
              <a:gd name="adj" fmla="val 1640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accent4"/>
                </a:solidFill>
                <a:latin typeface="Consolas" pitchFamily="49" charset="0"/>
              </a:rPr>
              <a:t>X.509 for Dummies</a:t>
            </a:r>
            <a:endParaRPr lang="en-US" sz="2000" b="1" i="1" dirty="0">
              <a:solidFill>
                <a:schemeClr val="accent4"/>
              </a:solidFill>
              <a:latin typeface="Consolas" pitchFamily="49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28764" y="5305440"/>
            <a:ext cx="2115020" cy="897897"/>
            <a:chOff x="728764" y="5305440"/>
            <a:chExt cx="2115020" cy="897897"/>
          </a:xfrm>
        </p:grpSpPr>
        <p:pic>
          <p:nvPicPr>
            <p:cNvPr id="9" name="Picture 8" descr="alice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8216" y="5305440"/>
              <a:ext cx="1115568" cy="89789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28764" y="5523556"/>
              <a:ext cx="1000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Peggy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4162E-6 C 0.05052 -0.00462 0.10122 -0.00902 0.14115 -0.03514 C 0.18108 -0.06127 0.21025 -0.10936 0.23941 -0.15722 " pathEditMode="relative" ptsTypes="aaA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67052E-7 C 0.04236 0.00786 0.17604 0.04809 0.25382 0.0474 C 0.3316 0.04671 0.42257 0.00601 0.46684 -0.00485 " pathEditMode="relative" rAng="0" ptsTypes="aaa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2778 0.01387 0.05573 0.02775 0.09184 0.03075 C 0.12795 0.03376 0.17222 0.02567 0.21649 0.01757 " pathEditMode="relative" ptsTypes="aaA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4" grpId="0"/>
      <p:bldP spid="36" grpId="0" animBg="1"/>
      <p:bldP spid="36" grpId="1" animBg="1"/>
      <p:bldP spid="42" grpId="0" animBg="1"/>
      <p:bldP spid="44" grpId="0" animBg="1"/>
      <p:bldP spid="41" grpId="0" animBg="1"/>
      <p:bldP spid="41" grpId="1" animBg="1"/>
      <p:bldP spid="41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Alpaca can use foreign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Carol </a:t>
            </a:r>
            <a:r>
              <a:rPr lang="en-US" dirty="0" smtClean="0"/>
              <a:t>publishes </a:t>
            </a:r>
            <a:r>
              <a:rPr lang="en-US" dirty="0" smtClean="0"/>
              <a:t>X.509 meta-credential:</a:t>
            </a:r>
            <a:endParaRPr lang="en-US" dirty="0" smtClean="0"/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Now </a:t>
            </a:r>
            <a:r>
              <a:rPr lang="en-US" dirty="0" smtClean="0">
                <a:solidFill>
                  <a:prstClr val="black"/>
                </a:solidFill>
              </a:rPr>
              <a:t>Peggy can present X.509 cert to </a:t>
            </a:r>
            <a:r>
              <a:rPr lang="en-US" dirty="0" smtClean="0">
                <a:solidFill>
                  <a:prstClr val="black"/>
                </a:solidFill>
              </a:rPr>
              <a:t>Victor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What if MIT uses DSA certificates?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1143000" y="2057401"/>
            <a:ext cx="7315200" cy="2209799"/>
          </a:xfrm>
          <a:prstGeom prst="foldedCorner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buNone/>
            </a:pPr>
            <a:r>
              <a:rPr lang="en-US" sz="2800" dirty="0" err="1" smtClean="0"/>
              <a:t>K</a:t>
            </a:r>
            <a:r>
              <a:rPr lang="en-US" sz="2800" baseline="-25000" dirty="0" err="1" smtClean="0"/>
              <a:t>ca</a:t>
            </a:r>
            <a:r>
              <a:rPr lang="en-US" sz="2800" dirty="0" smtClean="0"/>
              <a:t> </a:t>
            </a:r>
            <a:r>
              <a:rPr lang="en-US" sz="2800" b="1" dirty="0" smtClean="0"/>
              <a:t>says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ambria Math"/>
                <a:ea typeface="Cambria Math"/>
              </a:rPr>
              <a:t>∀</a:t>
            </a:r>
            <a:r>
              <a:rPr lang="en-US" sz="2800" dirty="0" smtClean="0">
                <a:ea typeface="Cambria Math"/>
              </a:rPr>
              <a:t> x509 : </a:t>
            </a:r>
            <a:r>
              <a:rPr lang="en-US" sz="2800" i="1" dirty="0" smtClean="0">
                <a:ea typeface="Cambria Math"/>
              </a:rPr>
              <a:t>str</a:t>
            </a:r>
            <a:r>
              <a:rPr lang="en-US" sz="2800" dirty="0" smtClean="0">
                <a:ea typeface="Cambria Math"/>
              </a:rPr>
              <a:t>.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ym typeface="Symbol"/>
              </a:rPr>
              <a:t>	</a:t>
            </a:r>
            <a:r>
              <a:rPr lang="en-US" sz="2800" b="1" dirty="0" smtClean="0">
                <a:sym typeface="Symbol"/>
              </a:rPr>
              <a:t>signed</a:t>
            </a:r>
            <a:r>
              <a:rPr lang="en-US" sz="2800" dirty="0" smtClean="0">
                <a:sym typeface="Symbol"/>
              </a:rPr>
              <a:t>( </a:t>
            </a:r>
            <a:r>
              <a:rPr lang="en-US" sz="2800" dirty="0" err="1" smtClean="0">
                <a:sym typeface="Symbol"/>
              </a:rPr>
              <a:t>K</a:t>
            </a:r>
            <a:r>
              <a:rPr lang="en-US" sz="2800" baseline="-25000" dirty="0" err="1" smtClean="0">
                <a:sym typeface="Symbol"/>
              </a:rPr>
              <a:t>ca</a:t>
            </a:r>
            <a:r>
              <a:rPr lang="en-US" sz="2800" dirty="0" smtClean="0">
                <a:sym typeface="Symbol"/>
              </a:rPr>
              <a:t>, x509 ) 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(</a:t>
            </a:r>
            <a:r>
              <a:rPr lang="en-US" sz="2800" dirty="0" err="1" smtClean="0">
                <a:sym typeface="Symbol"/>
              </a:rPr>
              <a:t>n,e</a:t>
            </a:r>
            <a:r>
              <a:rPr lang="en-US" sz="2800" dirty="0" smtClean="0">
                <a:sym typeface="Symbol"/>
              </a:rPr>
              <a:t>) = RSAPK(x509) 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name = CN(x509) 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	</a:t>
            </a:r>
            <a:r>
              <a:rPr lang="en-US" sz="2800" i="1" dirty="0" err="1" smtClean="0">
                <a:sym typeface="Wingdings" pitchFamily="2" charset="2"/>
              </a:rPr>
              <a:t>rsa</a:t>
            </a:r>
            <a:r>
              <a:rPr lang="en-US" sz="2800" dirty="0" smtClean="0">
                <a:sym typeface="Wingdings" pitchFamily="2" charset="2"/>
              </a:rPr>
              <a:t>/</a:t>
            </a:r>
            <a:r>
              <a:rPr lang="en-US" sz="2800" dirty="0" err="1" smtClean="0">
                <a:sym typeface="Wingdings" pitchFamily="2" charset="2"/>
              </a:rPr>
              <a:t>n,e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Symbol"/>
              </a:rPr>
              <a:t> </a:t>
            </a:r>
            <a:r>
              <a:rPr lang="en-US" sz="2800" dirty="0" err="1" smtClean="0">
                <a:sym typeface="Wingdings" pitchFamily="2" charset="2"/>
              </a:rPr>
              <a:t>K</a:t>
            </a:r>
            <a:r>
              <a:rPr lang="en-US" sz="2800" baseline="-25000" dirty="0" err="1" smtClean="0">
                <a:sym typeface="Wingdings" pitchFamily="2" charset="2"/>
              </a:rPr>
              <a:t>ca</a:t>
            </a:r>
            <a:r>
              <a:rPr lang="en-US" sz="2800" dirty="0" smtClean="0">
                <a:sym typeface="Wingdings" pitchFamily="2" charset="2"/>
              </a:rPr>
              <a:t>/name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057400" y="2514600"/>
            <a:ext cx="2743200" cy="4572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2971800"/>
            <a:ext cx="3048000" cy="8382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3810000"/>
            <a:ext cx="3048000" cy="457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71801" y="3809999"/>
            <a:ext cx="1143000" cy="457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Alpaca can use foreign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Carol publishes X.509 meta-credential: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+ DSA meta-credential:</a:t>
            </a:r>
          </a:p>
          <a:p>
            <a:endParaRPr lang="en-US" dirty="0" smtClean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Now Peggy can present X.509 cert to Victor using DSA private key to sign requests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143000" y="2057401"/>
            <a:ext cx="7315200" cy="2209800"/>
          </a:xfrm>
          <a:prstGeom prst="foldedCorner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2800" dirty="0" err="1" smtClean="0"/>
              <a:t>K</a:t>
            </a:r>
            <a:r>
              <a:rPr lang="en-US" sz="2800" baseline="-25000" dirty="0" err="1" smtClean="0"/>
              <a:t>ca</a:t>
            </a:r>
            <a:r>
              <a:rPr lang="en-US" sz="2800" dirty="0" smtClean="0"/>
              <a:t> </a:t>
            </a:r>
            <a:r>
              <a:rPr lang="en-US" sz="2800" b="1" dirty="0" smtClean="0"/>
              <a:t>says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ambria Math"/>
                <a:ea typeface="Cambria Math"/>
              </a:rPr>
              <a:t>∀</a:t>
            </a:r>
            <a:r>
              <a:rPr lang="en-US" sz="2800" dirty="0" smtClean="0">
                <a:ea typeface="Cambria Math"/>
              </a:rPr>
              <a:t> x509 : </a:t>
            </a:r>
            <a:r>
              <a:rPr lang="en-US" sz="2800" i="1" dirty="0" smtClean="0">
                <a:ea typeface="Cambria Math"/>
              </a:rPr>
              <a:t>str</a:t>
            </a:r>
            <a:r>
              <a:rPr lang="en-US" sz="2800" dirty="0" smtClean="0">
                <a:ea typeface="Cambria Math"/>
              </a:rPr>
              <a:t>.</a:t>
            </a:r>
            <a:endParaRPr lang="en-US" sz="2800" b="1" dirty="0" smtClean="0"/>
          </a:p>
          <a:p>
            <a:pPr>
              <a:buNone/>
            </a:pPr>
            <a:r>
              <a:rPr lang="en-US" sz="2800" dirty="0" smtClean="0">
                <a:sym typeface="Symbol"/>
              </a:rPr>
              <a:t>	</a:t>
            </a:r>
            <a:r>
              <a:rPr lang="en-US" sz="2800" b="1" dirty="0" smtClean="0">
                <a:sym typeface="Symbol"/>
              </a:rPr>
              <a:t>signed</a:t>
            </a:r>
            <a:r>
              <a:rPr lang="en-US" sz="2800" dirty="0" smtClean="0">
                <a:sym typeface="Symbol"/>
              </a:rPr>
              <a:t>( </a:t>
            </a:r>
            <a:r>
              <a:rPr lang="en-US" sz="2800" dirty="0" err="1" smtClean="0">
                <a:sym typeface="Symbol"/>
              </a:rPr>
              <a:t>K</a:t>
            </a:r>
            <a:r>
              <a:rPr lang="en-US" sz="2800" baseline="-25000" dirty="0" err="1" smtClean="0">
                <a:sym typeface="Symbol"/>
              </a:rPr>
              <a:t>ca</a:t>
            </a:r>
            <a:r>
              <a:rPr lang="en-US" sz="2800" dirty="0" smtClean="0">
                <a:sym typeface="Symbol"/>
              </a:rPr>
              <a:t>, </a:t>
            </a:r>
            <a:r>
              <a:rPr lang="en-US" sz="2800" dirty="0" smtClean="0">
                <a:sym typeface="Symbol"/>
              </a:rPr>
              <a:t>x509 ) 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(</a:t>
            </a:r>
            <a:r>
              <a:rPr lang="en-US" sz="2800" dirty="0" err="1" smtClean="0">
                <a:sym typeface="Symbol"/>
              </a:rPr>
              <a:t>p,q,g,y</a:t>
            </a:r>
            <a:r>
              <a:rPr lang="en-US" sz="2800" dirty="0" smtClean="0">
                <a:sym typeface="Symbol"/>
              </a:rPr>
              <a:t>) </a:t>
            </a:r>
            <a:r>
              <a:rPr lang="en-US" sz="2800" dirty="0" smtClean="0">
                <a:sym typeface="Symbol"/>
              </a:rPr>
              <a:t>= </a:t>
            </a:r>
            <a:r>
              <a:rPr lang="en-US" sz="2800" dirty="0" smtClean="0">
                <a:sym typeface="Symbol"/>
              </a:rPr>
              <a:t>DSAPK(x509</a:t>
            </a:r>
            <a:r>
              <a:rPr lang="en-US" sz="2800" dirty="0" smtClean="0">
                <a:sym typeface="Symbol"/>
              </a:rPr>
              <a:t>) 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name = CN(x509) 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	</a:t>
            </a:r>
            <a:r>
              <a:rPr lang="en-US" sz="2800" dirty="0" err="1" smtClean="0">
                <a:sym typeface="Wingdings" pitchFamily="2" charset="2"/>
              </a:rPr>
              <a:t>K</a:t>
            </a:r>
            <a:r>
              <a:rPr lang="en-US" sz="2800" baseline="-25000" dirty="0" err="1" smtClean="0">
                <a:sym typeface="Wingdings" pitchFamily="2" charset="2"/>
              </a:rPr>
              <a:t>ca</a:t>
            </a:r>
            <a:r>
              <a:rPr lang="en-US" sz="2800" dirty="0" smtClean="0">
                <a:sym typeface="Wingdings" pitchFamily="2" charset="2"/>
              </a:rPr>
              <a:t>/</a:t>
            </a:r>
            <a:r>
              <a:rPr lang="en-US" sz="2800" i="1" dirty="0" err="1" smtClean="0">
                <a:sym typeface="Wingdings" pitchFamily="2" charset="2"/>
              </a:rPr>
              <a:t>dsa</a:t>
            </a:r>
            <a:r>
              <a:rPr lang="en-US" sz="2800" dirty="0" smtClean="0">
                <a:sym typeface="Wingdings" pitchFamily="2" charset="2"/>
              </a:rPr>
              <a:t>/</a:t>
            </a:r>
            <a:r>
              <a:rPr lang="en-US" sz="2800" dirty="0" err="1" smtClean="0">
                <a:sym typeface="Wingdings" pitchFamily="2" charset="2"/>
              </a:rPr>
              <a:t>p,q,g,y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Symbol"/>
              </a:rPr>
              <a:t> </a:t>
            </a:r>
            <a:r>
              <a:rPr lang="en-US" sz="2800" dirty="0" err="1" smtClean="0">
                <a:sym typeface="Wingdings" pitchFamily="2" charset="2"/>
              </a:rPr>
              <a:t>K</a:t>
            </a:r>
            <a:r>
              <a:rPr lang="en-US" sz="2800" baseline="-25000" dirty="0" err="1" smtClean="0">
                <a:sym typeface="Wingdings" pitchFamily="2" charset="2"/>
              </a:rPr>
              <a:t>ca</a:t>
            </a:r>
            <a:r>
              <a:rPr lang="en-US" sz="2800" dirty="0" smtClean="0">
                <a:sym typeface="Wingdings" pitchFamily="2" charset="2"/>
              </a:rPr>
              <a:t>/name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43000" y="4823803"/>
            <a:ext cx="731519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>
                <a:sym typeface="Wingdings" pitchFamily="2" charset="2"/>
              </a:rPr>
              <a:t>K</a:t>
            </a:r>
            <a:r>
              <a:rPr lang="en-US" sz="2400" baseline="-25000" dirty="0" err="1" smtClean="0">
                <a:sym typeface="Wingdings" pitchFamily="2" charset="2"/>
              </a:rPr>
              <a:t>ca</a:t>
            </a:r>
            <a:r>
              <a:rPr lang="en-US" sz="2400" dirty="0" smtClean="0">
                <a:ea typeface="Cambria Math" pitchFamily="18" charset="0"/>
                <a:sym typeface="Symbol"/>
              </a:rPr>
              <a:t> </a:t>
            </a:r>
            <a:r>
              <a:rPr lang="en-US" sz="2400" b="1" dirty="0" smtClean="0">
                <a:ea typeface="Cambria Math" pitchFamily="18" charset="0"/>
                <a:sym typeface="Symbol"/>
              </a:rPr>
              <a:t>says </a:t>
            </a:r>
            <a:r>
              <a:rPr lang="en-US" sz="2400" dirty="0" smtClean="0">
                <a:ea typeface="Cambria Math" pitchFamily="18" charset="0"/>
                <a:sym typeface="Symbol"/>
              </a:rPr>
              <a:t>(r = g</a:t>
            </a:r>
            <a:r>
              <a:rPr lang="el-GR" sz="2400" baseline="30000" dirty="0" smtClean="0">
                <a:ea typeface="Cambria Math" pitchFamily="18" charset="0"/>
                <a:sym typeface="Symbol"/>
              </a:rPr>
              <a:t>𝜑</a:t>
            </a:r>
            <a:r>
              <a:rPr lang="en-US" sz="2400" baseline="30000" dirty="0" smtClean="0">
                <a:ea typeface="Cambria Math" pitchFamily="18" charset="0"/>
                <a:sym typeface="Symbol"/>
              </a:rPr>
              <a:t>/</a:t>
            </a:r>
            <a:r>
              <a:rPr lang="en-US" sz="2400" baseline="30000" dirty="0" err="1" smtClean="0">
                <a:ea typeface="Cambria Math" pitchFamily="18" charset="0"/>
                <a:sym typeface="Symbol"/>
              </a:rPr>
              <a:t>s</a:t>
            </a:r>
            <a:r>
              <a:rPr lang="en-US" sz="2400" dirty="0" err="1" smtClean="0">
                <a:ea typeface="Cambria Math" pitchFamily="18" charset="0"/>
                <a:sym typeface="Symbol"/>
              </a:rPr>
              <a:t>y</a:t>
            </a:r>
            <a:r>
              <a:rPr lang="en-US" sz="2400" baseline="30000" dirty="0" err="1" smtClean="0">
                <a:ea typeface="Cambria Math" pitchFamily="18" charset="0"/>
                <a:sym typeface="Symbol"/>
              </a:rPr>
              <a:t>r</a:t>
            </a:r>
            <a:r>
              <a:rPr lang="en-US" sz="2400" baseline="30000" dirty="0" smtClean="0">
                <a:ea typeface="Cambria Math" pitchFamily="18" charset="0"/>
                <a:sym typeface="Symbol"/>
              </a:rPr>
              <a:t>/s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(mod p)) </a:t>
            </a:r>
            <a:r>
              <a:rPr lang="en-US" sz="2400" dirty="0" smtClean="0">
                <a:ea typeface="Cambria Math" pitchFamily="18" charset="0"/>
                <a:sym typeface="Symbol"/>
              </a:rPr>
              <a:t> </a:t>
            </a:r>
            <a:r>
              <a:rPr lang="en-US" sz="2400" dirty="0" err="1" smtClean="0">
                <a:sym typeface="Wingdings" pitchFamily="2" charset="2"/>
              </a:rPr>
              <a:t>K</a:t>
            </a:r>
            <a:r>
              <a:rPr lang="en-US" sz="2400" baseline="-25000" dirty="0" err="1" smtClean="0">
                <a:sym typeface="Wingdings" pitchFamily="2" charset="2"/>
              </a:rPr>
              <a:t>ca</a:t>
            </a:r>
            <a:r>
              <a:rPr lang="en-US" sz="2400" dirty="0" smtClean="0">
                <a:ea typeface="Cambria Math" pitchFamily="18" charset="0"/>
                <a:sym typeface="Symbol"/>
              </a:rPr>
              <a:t>/</a:t>
            </a:r>
            <a:r>
              <a:rPr lang="en-US" sz="2400" i="1" dirty="0" err="1" smtClean="0">
                <a:ea typeface="Cambria Math" pitchFamily="18" charset="0"/>
                <a:sym typeface="Symbol"/>
              </a:rPr>
              <a:t>dsa</a:t>
            </a:r>
            <a:r>
              <a:rPr lang="en-US" sz="2400" dirty="0" smtClean="0">
                <a:ea typeface="Cambria Math" pitchFamily="18" charset="0"/>
                <a:sym typeface="Symbol"/>
              </a:rPr>
              <a:t>/</a:t>
            </a:r>
            <a:r>
              <a:rPr lang="en-US" sz="2400" dirty="0" err="1" smtClean="0">
                <a:ea typeface="Cambria Math" pitchFamily="18" charset="0"/>
                <a:sym typeface="Symbol"/>
              </a:rPr>
              <a:t>p,q,g,y</a:t>
            </a:r>
            <a:r>
              <a:rPr lang="en-US" sz="2400" dirty="0" smtClean="0">
                <a:ea typeface="Cambria Math" pitchFamily="18" charset="0"/>
                <a:sym typeface="Symbol"/>
              </a:rPr>
              <a:t> </a:t>
            </a:r>
            <a:r>
              <a:rPr lang="en-US" sz="2400" b="1" dirty="0" smtClean="0">
                <a:ea typeface="Cambria Math" pitchFamily="18" charset="0"/>
                <a:sym typeface="Symbol"/>
              </a:rPr>
              <a:t>says</a:t>
            </a:r>
            <a:r>
              <a:rPr lang="en-US" sz="2400" dirty="0" smtClean="0">
                <a:ea typeface="Cambria Math" pitchFamily="18" charset="0"/>
                <a:sym typeface="Symbol"/>
              </a:rPr>
              <a:t> </a:t>
            </a:r>
            <a:r>
              <a:rPr lang="el-GR" sz="2400" dirty="0" smtClean="0">
                <a:ea typeface="Cambria Math" pitchFamily="18" charset="0"/>
                <a:sym typeface="Symbol"/>
              </a:rPr>
              <a:t>𝜑</a:t>
            </a:r>
            <a:endParaRPr lang="en-US" sz="2400" dirty="0" smtClean="0">
              <a:ea typeface="Cambria Math" pitchFamily="18" charset="0"/>
              <a:sym typeface="Symbol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>
            <a:off x="1219200" y="3615006"/>
            <a:ext cx="1706880" cy="4540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29184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 built-in authority</a:t>
            </a:r>
            <a:endParaRPr lang="en-US" i="1" dirty="0"/>
          </a:p>
        </p:txBody>
      </p:sp>
      <p:sp>
        <p:nvSpPr>
          <p:cNvPr id="28" name="Rectangle 27"/>
          <p:cNvSpPr/>
          <p:nvPr/>
        </p:nvSpPr>
        <p:spPr>
          <a:xfrm>
            <a:off x="2971800" y="3810000"/>
            <a:ext cx="4191000" cy="457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57400" y="2971800"/>
            <a:ext cx="3962400" cy="43096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2" grpId="0"/>
      <p:bldP spid="28" grpId="0" animBg="1"/>
      <p:bldP spid="28" grpId="1" animBg="1"/>
      <p:bldP spid="28" grpId="2" animBg="1"/>
      <p:bldP spid="30" grpId="0" animBg="1"/>
      <p:bldP spid="3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cool things Alpaca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restricted delegation</a:t>
            </a:r>
          </a:p>
          <a:p>
            <a:pPr lvl="1"/>
            <a:r>
              <a:rPr lang="en-US" baseline="0" dirty="0" smtClean="0"/>
              <a:t>conjunctive/disjunctive</a:t>
            </a:r>
            <a:r>
              <a:rPr lang="en-US" dirty="0" smtClean="0"/>
              <a:t> principals</a:t>
            </a:r>
          </a:p>
          <a:p>
            <a:pPr lvl="1"/>
            <a:r>
              <a:rPr lang="en-US" dirty="0" smtClean="0"/>
              <a:t>flexible quota assignment policies</a:t>
            </a:r>
          </a:p>
          <a:p>
            <a:r>
              <a:rPr lang="en-US" dirty="0" smtClean="0"/>
              <a:t>PKI namespace structures (SPKI, hash-IDs, …)</a:t>
            </a:r>
          </a:p>
          <a:p>
            <a:r>
              <a:rPr lang="en-US" baseline="0" dirty="0" smtClean="0"/>
              <a:t>Enabling incremental improvements</a:t>
            </a:r>
            <a:endParaRPr lang="en-US" baseline="0" dirty="0" smtClean="0"/>
          </a:p>
          <a:p>
            <a:pPr lvl="1"/>
            <a:r>
              <a:rPr lang="en-US" dirty="0" smtClean="0"/>
              <a:t>encoding (padding, batching, hash chains, …)</a:t>
            </a:r>
            <a:endParaRPr lang="en-US" baseline="0" dirty="0" smtClean="0"/>
          </a:p>
          <a:p>
            <a:pPr lvl="1"/>
            <a:r>
              <a:rPr lang="en-US" baseline="0" dirty="0" smtClean="0"/>
              <a:t>vanilla</a:t>
            </a:r>
            <a:r>
              <a:rPr lang="en-US" dirty="0" smtClean="0"/>
              <a:t> </a:t>
            </a:r>
            <a:r>
              <a:rPr lang="en-US" baseline="0" dirty="0" smtClean="0"/>
              <a:t>SHA,</a:t>
            </a:r>
            <a:r>
              <a:rPr lang="en-US" dirty="0" smtClean="0"/>
              <a:t> </a:t>
            </a:r>
            <a:r>
              <a:rPr lang="en-US" baseline="0" dirty="0" smtClean="0"/>
              <a:t>RSA</a:t>
            </a:r>
            <a:r>
              <a:rPr lang="en-US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wizzbang</a:t>
            </a:r>
            <a:r>
              <a:rPr lang="en-US" dirty="0" smtClean="0"/>
              <a:t> new crypto (IBE, …)</a:t>
            </a:r>
          </a:p>
          <a:p>
            <a:pPr lvl="1"/>
            <a:r>
              <a:rPr lang="en-US" baseline="0" dirty="0" smtClean="0"/>
              <a:t>secure</a:t>
            </a:r>
            <a:r>
              <a:rPr lang="en-US" dirty="0" smtClean="0"/>
              <a:t> root of trust for updates: one-time MAC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features (in paper)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library and API</a:t>
            </a:r>
          </a:p>
          <a:p>
            <a:pPr lvl="1"/>
            <a:r>
              <a:rPr lang="en-US" dirty="0" smtClean="0"/>
              <a:t>3500 non-blank LOC (TCB: 800 LOC)</a:t>
            </a:r>
          </a:p>
          <a:p>
            <a:pPr lvl="1"/>
            <a:r>
              <a:rPr lang="en-US" dirty="0" smtClean="0"/>
              <a:t>Proof construction language</a:t>
            </a:r>
          </a:p>
          <a:p>
            <a:r>
              <a:rPr lang="en-US" dirty="0" smtClean="0"/>
              <a:t>Efficient sandboxed </a:t>
            </a:r>
            <a:r>
              <a:rPr lang="en-US" dirty="0" smtClean="0"/>
              <a:t>computations</a:t>
            </a:r>
          </a:p>
          <a:p>
            <a:pPr lvl="1"/>
            <a:r>
              <a:rPr lang="en-US" dirty="0" smtClean="0"/>
              <a:t>Hashing as fast as native evaluation</a:t>
            </a:r>
            <a:endParaRPr lang="en-US" dirty="0" smtClean="0"/>
          </a:p>
          <a:p>
            <a:r>
              <a:rPr lang="en-US" dirty="0" smtClean="0"/>
              <a:t>Replay protection (</a:t>
            </a:r>
            <a:r>
              <a:rPr lang="en-US" dirty="0" err="1" smtClean="0"/>
              <a:t>nonces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Integrated with UIA name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nice about Alpaca right now?</a:t>
            </a:r>
          </a:p>
          <a:p>
            <a:pPr lvl="1"/>
            <a:r>
              <a:rPr lang="en-US" dirty="0" smtClean="0"/>
              <a:t>Apps </a:t>
            </a:r>
            <a:r>
              <a:rPr lang="en-US" i="1" dirty="0" smtClean="0"/>
              <a:t>can</a:t>
            </a:r>
            <a:r>
              <a:rPr lang="en-US" dirty="0" smtClean="0"/>
              <a:t> say new things with logic</a:t>
            </a:r>
          </a:p>
          <a:p>
            <a:pPr lvl="1"/>
            <a:r>
              <a:rPr lang="en-US" dirty="0" smtClean="0"/>
              <a:t>Flexibly specify </a:t>
            </a:r>
            <a:r>
              <a:rPr lang="en-US" i="1" dirty="0" smtClean="0"/>
              <a:t>who</a:t>
            </a:r>
            <a:r>
              <a:rPr lang="en-US" dirty="0" smtClean="0"/>
              <a:t> holds credential and delimit </a:t>
            </a:r>
            <a:r>
              <a:rPr lang="en-US" i="1" dirty="0" smtClean="0"/>
              <a:t>what</a:t>
            </a:r>
            <a:r>
              <a:rPr lang="en-US" dirty="0" smtClean="0"/>
              <a:t> they can do with it</a:t>
            </a:r>
          </a:p>
          <a:p>
            <a:r>
              <a:rPr lang="en-US" baseline="0" dirty="0" smtClean="0"/>
              <a:t>What’s still to do?</a:t>
            </a:r>
          </a:p>
          <a:p>
            <a:pPr lvl="1"/>
            <a:r>
              <a:rPr lang="en-US" baseline="0" dirty="0" smtClean="0"/>
              <a:t>Meta-credentials n</a:t>
            </a:r>
            <a:r>
              <a:rPr lang="en-US" dirty="0" smtClean="0"/>
              <a:t>eed to be self-describing</a:t>
            </a:r>
          </a:p>
          <a:p>
            <a:pPr lvl="1"/>
            <a:r>
              <a:rPr lang="en-US" i="1" dirty="0" smtClean="0"/>
              <a:t>How</a:t>
            </a:r>
            <a:r>
              <a:rPr lang="en-US" dirty="0" smtClean="0"/>
              <a:t> to use this credential?</a:t>
            </a:r>
          </a:p>
          <a:p>
            <a:pPr lvl="1"/>
            <a:r>
              <a:rPr lang="en-US" i="1" dirty="0" smtClean="0"/>
              <a:t>Why</a:t>
            </a:r>
            <a:r>
              <a:rPr lang="en-US" dirty="0" smtClean="0"/>
              <a:t> is this credential valid?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Proof-carrying (</a:t>
            </a:r>
            <a:r>
              <a:rPr lang="en-US" dirty="0" err="1" smtClean="0"/>
              <a:t>authorization|code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Logic of authorization (BAN, TAOS, ABLP, DCC)</a:t>
            </a:r>
            <a:endParaRPr lang="en-US" dirty="0" smtClean="0"/>
          </a:p>
          <a:p>
            <a:r>
              <a:rPr lang="en-US" dirty="0" smtClean="0"/>
              <a:t>Decentralized PKI (SPKI/SDSI)</a:t>
            </a:r>
          </a:p>
          <a:p>
            <a:r>
              <a:rPr lang="en-US" dirty="0" smtClean="0"/>
              <a:t>Mobile code (Active certificates)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baseline="0" dirty="0" smtClean="0"/>
              <a:t>olicy languages</a:t>
            </a:r>
            <a:r>
              <a:rPr lang="en-US" dirty="0" smtClean="0"/>
              <a:t> (</a:t>
            </a:r>
            <a:r>
              <a:rPr lang="en-US" dirty="0" err="1" smtClean="0"/>
              <a:t>SecPAL</a:t>
            </a:r>
            <a:r>
              <a:rPr lang="en-US" dirty="0" smtClean="0"/>
              <a:t>, </a:t>
            </a:r>
            <a:r>
              <a:rPr lang="en-US" dirty="0" smtClean="0"/>
              <a:t>Binder, Daisy, SD3, RT, …)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Alpaca: a logic-based authorization framework</a:t>
            </a:r>
          </a:p>
          <a:p>
            <a:pPr lvl="1"/>
            <a:r>
              <a:rPr lang="en-US" dirty="0" smtClean="0"/>
              <a:t>introduces “dynamic” principals</a:t>
            </a:r>
          </a:p>
          <a:p>
            <a:pPr lvl="1"/>
            <a:r>
              <a:rPr lang="en-US" dirty="0" smtClean="0"/>
              <a:t>decentralizes definition of authorization rules</a:t>
            </a:r>
          </a:p>
          <a:p>
            <a:pPr lvl="1"/>
            <a:r>
              <a:rPr lang="en-US" dirty="0" smtClean="0"/>
              <a:t>extensible PKI, signatures, hashes, credentials</a:t>
            </a:r>
          </a:p>
          <a:p>
            <a:pPr lvl="1"/>
            <a:r>
              <a:rPr lang="en-US" dirty="0" smtClean="0"/>
              <a:t>flexible delegation and access control </a:t>
            </a:r>
            <a:r>
              <a:rPr lang="en-US" dirty="0" smtClean="0"/>
              <a:t>policy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Make logic an explicit part of wire protocols</a:t>
            </a:r>
          </a:p>
          <a:p>
            <a:pPr lvl="1"/>
            <a:r>
              <a:rPr lang="en-US" dirty="0" smtClean="0"/>
              <a:t>request :: formula, credential :: proof</a:t>
            </a:r>
          </a:p>
          <a:p>
            <a:pPr lvl="1"/>
            <a:r>
              <a:rPr lang="en-US" dirty="0" smtClean="0"/>
              <a:t>enables incremental improvement of </a:t>
            </a:r>
            <a:r>
              <a:rPr lang="en-US" dirty="0" smtClean="0"/>
              <a:t>PKI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05478" y="6220918"/>
            <a:ext cx="5733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dirty="0" smtClean="0"/>
              <a:t>http://pdos.csail.mit.edu/alpaca/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472190" y="1182349"/>
            <a:ext cx="3232879" cy="5455171"/>
          </a:xfrm>
          <a:custGeom>
            <a:avLst/>
            <a:gdLst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9" fmla="*/ 1798820 w 3232879"/>
              <a:gd name="connsiteY9" fmla="*/ 49967 h 5681272"/>
              <a:gd name="connsiteX0" fmla="*/ 1798820 w 3232879"/>
              <a:gd name="connsiteY0" fmla="*/ 44970 h 5676275"/>
              <a:gd name="connsiteX1" fmla="*/ 419725 w 3232879"/>
              <a:gd name="connsiteY1" fmla="*/ 314793 h 5676275"/>
              <a:gd name="connsiteX2" fmla="*/ 29980 w 3232879"/>
              <a:gd name="connsiteY2" fmla="*/ 1843790 h 5676275"/>
              <a:gd name="connsiteX3" fmla="*/ 239843 w 3232879"/>
              <a:gd name="connsiteY3" fmla="*/ 4062334 h 5676275"/>
              <a:gd name="connsiteX4" fmla="*/ 1109272 w 3232879"/>
              <a:gd name="connsiteY4" fmla="*/ 5321508 h 5676275"/>
              <a:gd name="connsiteX5" fmla="*/ 2638269 w 3232879"/>
              <a:gd name="connsiteY5" fmla="*/ 5351488 h 5676275"/>
              <a:gd name="connsiteX6" fmla="*/ 3177915 w 3232879"/>
              <a:gd name="connsiteY6" fmla="*/ 3372786 h 5676275"/>
              <a:gd name="connsiteX7" fmla="*/ 2968053 w 3232879"/>
              <a:gd name="connsiteY7" fmla="*/ 554636 h 5676275"/>
              <a:gd name="connsiteX8" fmla="*/ 1798820 w 3232879"/>
              <a:gd name="connsiteY8" fmla="*/ 44970 h 5676275"/>
              <a:gd name="connsiteX0" fmla="*/ 1798820 w 3232879"/>
              <a:gd name="connsiteY0" fmla="*/ 44970 h 5498267"/>
              <a:gd name="connsiteX1" fmla="*/ 419725 w 3232879"/>
              <a:gd name="connsiteY1" fmla="*/ 314793 h 5498267"/>
              <a:gd name="connsiteX2" fmla="*/ 29980 w 3232879"/>
              <a:gd name="connsiteY2" fmla="*/ 1843790 h 5498267"/>
              <a:gd name="connsiteX3" fmla="*/ 239843 w 3232879"/>
              <a:gd name="connsiteY3" fmla="*/ 4062334 h 5498267"/>
              <a:gd name="connsiteX4" fmla="*/ 1109272 w 3232879"/>
              <a:gd name="connsiteY4" fmla="*/ 5321508 h 5498267"/>
              <a:gd name="connsiteX5" fmla="*/ 2638269 w 3232879"/>
              <a:gd name="connsiteY5" fmla="*/ 5122888 h 5498267"/>
              <a:gd name="connsiteX6" fmla="*/ 3177915 w 3232879"/>
              <a:gd name="connsiteY6" fmla="*/ 3372786 h 5498267"/>
              <a:gd name="connsiteX7" fmla="*/ 2968053 w 3232879"/>
              <a:gd name="connsiteY7" fmla="*/ 554636 h 5498267"/>
              <a:gd name="connsiteX8" fmla="*/ 1798820 w 3232879"/>
              <a:gd name="connsiteY8" fmla="*/ 44970 h 5498267"/>
              <a:gd name="connsiteX0" fmla="*/ 1836920 w 3270979"/>
              <a:gd name="connsiteY0" fmla="*/ 44970 h 5498267"/>
              <a:gd name="connsiteX1" fmla="*/ 686425 w 3270979"/>
              <a:gd name="connsiteY1" fmla="*/ 589431 h 5498267"/>
              <a:gd name="connsiteX2" fmla="*/ 68080 w 3270979"/>
              <a:gd name="connsiteY2" fmla="*/ 1843790 h 5498267"/>
              <a:gd name="connsiteX3" fmla="*/ 277943 w 3270979"/>
              <a:gd name="connsiteY3" fmla="*/ 4062334 h 5498267"/>
              <a:gd name="connsiteX4" fmla="*/ 1147372 w 3270979"/>
              <a:gd name="connsiteY4" fmla="*/ 5321508 h 5498267"/>
              <a:gd name="connsiteX5" fmla="*/ 2676369 w 3270979"/>
              <a:gd name="connsiteY5" fmla="*/ 5122888 h 5498267"/>
              <a:gd name="connsiteX6" fmla="*/ 3216015 w 3270979"/>
              <a:gd name="connsiteY6" fmla="*/ 3372786 h 5498267"/>
              <a:gd name="connsiteX7" fmla="*/ 3006153 w 3270979"/>
              <a:gd name="connsiteY7" fmla="*/ 554636 h 5498267"/>
              <a:gd name="connsiteX8" fmla="*/ 1836920 w 3270979"/>
              <a:gd name="connsiteY8" fmla="*/ 44970 h 5498267"/>
              <a:gd name="connsiteX0" fmla="*/ 1836920 w 3270979"/>
              <a:gd name="connsiteY0" fmla="*/ 39974 h 5493271"/>
              <a:gd name="connsiteX1" fmla="*/ 686425 w 3270979"/>
              <a:gd name="connsiteY1" fmla="*/ 584435 h 5493271"/>
              <a:gd name="connsiteX2" fmla="*/ 68080 w 3270979"/>
              <a:gd name="connsiteY2" fmla="*/ 1838794 h 5493271"/>
              <a:gd name="connsiteX3" fmla="*/ 277943 w 3270979"/>
              <a:gd name="connsiteY3" fmla="*/ 4057338 h 5493271"/>
              <a:gd name="connsiteX4" fmla="*/ 1147372 w 3270979"/>
              <a:gd name="connsiteY4" fmla="*/ 5316512 h 5493271"/>
              <a:gd name="connsiteX5" fmla="*/ 2676369 w 3270979"/>
              <a:gd name="connsiteY5" fmla="*/ 5117892 h 5493271"/>
              <a:gd name="connsiteX6" fmla="*/ 3216015 w 3270979"/>
              <a:gd name="connsiteY6" fmla="*/ 3367790 h 5493271"/>
              <a:gd name="connsiteX7" fmla="*/ 3006153 w 3270979"/>
              <a:gd name="connsiteY7" fmla="*/ 824278 h 5493271"/>
              <a:gd name="connsiteX8" fmla="*/ 1836920 w 3270979"/>
              <a:gd name="connsiteY8" fmla="*/ 39974 h 5493271"/>
              <a:gd name="connsiteX0" fmla="*/ 1836920 w 3270979"/>
              <a:gd name="connsiteY0" fmla="*/ 1874 h 5455171"/>
              <a:gd name="connsiteX1" fmla="*/ 686425 w 3270979"/>
              <a:gd name="connsiteY1" fmla="*/ 546335 h 5455171"/>
              <a:gd name="connsiteX2" fmla="*/ 68080 w 3270979"/>
              <a:gd name="connsiteY2" fmla="*/ 1800694 h 5455171"/>
              <a:gd name="connsiteX3" fmla="*/ 277943 w 3270979"/>
              <a:gd name="connsiteY3" fmla="*/ 4019238 h 5455171"/>
              <a:gd name="connsiteX4" fmla="*/ 1147372 w 3270979"/>
              <a:gd name="connsiteY4" fmla="*/ 5278412 h 5455171"/>
              <a:gd name="connsiteX5" fmla="*/ 2676369 w 3270979"/>
              <a:gd name="connsiteY5" fmla="*/ 5079792 h 5455171"/>
              <a:gd name="connsiteX6" fmla="*/ 3216015 w 3270979"/>
              <a:gd name="connsiteY6" fmla="*/ 3329690 h 5455171"/>
              <a:gd name="connsiteX7" fmla="*/ 3006153 w 3270979"/>
              <a:gd name="connsiteY7" fmla="*/ 557578 h 5455171"/>
              <a:gd name="connsiteX8" fmla="*/ 1836920 w 3270979"/>
              <a:gd name="connsiteY8" fmla="*/ 1874 h 5455171"/>
              <a:gd name="connsiteX0" fmla="*/ 1798820 w 3232879"/>
              <a:gd name="connsiteY0" fmla="*/ 1874 h 5455171"/>
              <a:gd name="connsiteX1" fmla="*/ 419725 w 3232879"/>
              <a:gd name="connsiteY1" fmla="*/ 546335 h 5455171"/>
              <a:gd name="connsiteX2" fmla="*/ 29980 w 3232879"/>
              <a:gd name="connsiteY2" fmla="*/ 1800694 h 5455171"/>
              <a:gd name="connsiteX3" fmla="*/ 239843 w 3232879"/>
              <a:gd name="connsiteY3" fmla="*/ 4019238 h 5455171"/>
              <a:gd name="connsiteX4" fmla="*/ 1109272 w 3232879"/>
              <a:gd name="connsiteY4" fmla="*/ 5278412 h 5455171"/>
              <a:gd name="connsiteX5" fmla="*/ 2638269 w 3232879"/>
              <a:gd name="connsiteY5" fmla="*/ 5079792 h 5455171"/>
              <a:gd name="connsiteX6" fmla="*/ 3177915 w 3232879"/>
              <a:gd name="connsiteY6" fmla="*/ 3329690 h 5455171"/>
              <a:gd name="connsiteX7" fmla="*/ 2968053 w 3232879"/>
              <a:gd name="connsiteY7" fmla="*/ 557578 h 5455171"/>
              <a:gd name="connsiteX8" fmla="*/ 1798820 w 3232879"/>
              <a:gd name="connsiteY8" fmla="*/ 1874 h 54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879" h="5455171">
                <a:moveTo>
                  <a:pt x="1798820" y="1874"/>
                </a:moveTo>
                <a:cubicBezTo>
                  <a:pt x="1374099" y="0"/>
                  <a:pt x="714532" y="246532"/>
                  <a:pt x="419725" y="546335"/>
                </a:cubicBezTo>
                <a:cubicBezTo>
                  <a:pt x="124918" y="846138"/>
                  <a:pt x="59960" y="1221877"/>
                  <a:pt x="29980" y="1800694"/>
                </a:cubicBezTo>
                <a:cubicBezTo>
                  <a:pt x="0" y="2379511"/>
                  <a:pt x="59961" y="3439618"/>
                  <a:pt x="239843" y="4019238"/>
                </a:cubicBezTo>
                <a:cubicBezTo>
                  <a:pt x="419725" y="4598858"/>
                  <a:pt x="709534" y="5101653"/>
                  <a:pt x="1109272" y="5278412"/>
                </a:cubicBezTo>
                <a:cubicBezTo>
                  <a:pt x="1509010" y="5455171"/>
                  <a:pt x="2293495" y="5404579"/>
                  <a:pt x="2638269" y="5079792"/>
                </a:cubicBezTo>
                <a:cubicBezTo>
                  <a:pt x="2983043" y="4755005"/>
                  <a:pt x="3122951" y="4083392"/>
                  <a:pt x="3177915" y="3329690"/>
                </a:cubicBezTo>
                <a:cubicBezTo>
                  <a:pt x="3232879" y="2575988"/>
                  <a:pt x="3197902" y="1112214"/>
                  <a:pt x="2968053" y="557578"/>
                </a:cubicBezTo>
                <a:cubicBezTo>
                  <a:pt x="2738204" y="2942"/>
                  <a:pt x="2223541" y="3748"/>
                  <a:pt x="1798820" y="1874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6200000">
            <a:off x="3162304" y="-1714501"/>
            <a:ext cx="2819399" cy="8229603"/>
          </a:xfrm>
          <a:custGeom>
            <a:avLst/>
            <a:gdLst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9" fmla="*/ 1798820 w 3232879"/>
              <a:gd name="connsiteY9" fmla="*/ 49967 h 5681272"/>
              <a:gd name="connsiteX0" fmla="*/ 1798820 w 3232879"/>
              <a:gd name="connsiteY0" fmla="*/ 44970 h 5676275"/>
              <a:gd name="connsiteX1" fmla="*/ 419725 w 3232879"/>
              <a:gd name="connsiteY1" fmla="*/ 314793 h 5676275"/>
              <a:gd name="connsiteX2" fmla="*/ 29980 w 3232879"/>
              <a:gd name="connsiteY2" fmla="*/ 1843790 h 5676275"/>
              <a:gd name="connsiteX3" fmla="*/ 239843 w 3232879"/>
              <a:gd name="connsiteY3" fmla="*/ 4062334 h 5676275"/>
              <a:gd name="connsiteX4" fmla="*/ 1109272 w 3232879"/>
              <a:gd name="connsiteY4" fmla="*/ 5321508 h 5676275"/>
              <a:gd name="connsiteX5" fmla="*/ 2638269 w 3232879"/>
              <a:gd name="connsiteY5" fmla="*/ 5351488 h 5676275"/>
              <a:gd name="connsiteX6" fmla="*/ 3177915 w 3232879"/>
              <a:gd name="connsiteY6" fmla="*/ 3372786 h 5676275"/>
              <a:gd name="connsiteX7" fmla="*/ 2968053 w 3232879"/>
              <a:gd name="connsiteY7" fmla="*/ 554636 h 5676275"/>
              <a:gd name="connsiteX8" fmla="*/ 1798820 w 3232879"/>
              <a:gd name="connsiteY8" fmla="*/ 44970 h 5676275"/>
              <a:gd name="connsiteX0" fmla="*/ 1798820 w 3232879"/>
              <a:gd name="connsiteY0" fmla="*/ 44970 h 5498267"/>
              <a:gd name="connsiteX1" fmla="*/ 419725 w 3232879"/>
              <a:gd name="connsiteY1" fmla="*/ 314793 h 5498267"/>
              <a:gd name="connsiteX2" fmla="*/ 29980 w 3232879"/>
              <a:gd name="connsiteY2" fmla="*/ 1843790 h 5498267"/>
              <a:gd name="connsiteX3" fmla="*/ 239843 w 3232879"/>
              <a:gd name="connsiteY3" fmla="*/ 4062334 h 5498267"/>
              <a:gd name="connsiteX4" fmla="*/ 1109272 w 3232879"/>
              <a:gd name="connsiteY4" fmla="*/ 5321508 h 5498267"/>
              <a:gd name="connsiteX5" fmla="*/ 2638269 w 3232879"/>
              <a:gd name="connsiteY5" fmla="*/ 5122888 h 5498267"/>
              <a:gd name="connsiteX6" fmla="*/ 3177915 w 3232879"/>
              <a:gd name="connsiteY6" fmla="*/ 3372786 h 5498267"/>
              <a:gd name="connsiteX7" fmla="*/ 2968053 w 3232879"/>
              <a:gd name="connsiteY7" fmla="*/ 554636 h 5498267"/>
              <a:gd name="connsiteX8" fmla="*/ 1798820 w 3232879"/>
              <a:gd name="connsiteY8" fmla="*/ 44970 h 5498267"/>
              <a:gd name="connsiteX0" fmla="*/ 1836920 w 3270979"/>
              <a:gd name="connsiteY0" fmla="*/ 44970 h 5498267"/>
              <a:gd name="connsiteX1" fmla="*/ 686425 w 3270979"/>
              <a:gd name="connsiteY1" fmla="*/ 589431 h 5498267"/>
              <a:gd name="connsiteX2" fmla="*/ 68080 w 3270979"/>
              <a:gd name="connsiteY2" fmla="*/ 1843790 h 5498267"/>
              <a:gd name="connsiteX3" fmla="*/ 277943 w 3270979"/>
              <a:gd name="connsiteY3" fmla="*/ 4062334 h 5498267"/>
              <a:gd name="connsiteX4" fmla="*/ 1147372 w 3270979"/>
              <a:gd name="connsiteY4" fmla="*/ 5321508 h 5498267"/>
              <a:gd name="connsiteX5" fmla="*/ 2676369 w 3270979"/>
              <a:gd name="connsiteY5" fmla="*/ 5122888 h 5498267"/>
              <a:gd name="connsiteX6" fmla="*/ 3216015 w 3270979"/>
              <a:gd name="connsiteY6" fmla="*/ 3372786 h 5498267"/>
              <a:gd name="connsiteX7" fmla="*/ 3006153 w 3270979"/>
              <a:gd name="connsiteY7" fmla="*/ 554636 h 5498267"/>
              <a:gd name="connsiteX8" fmla="*/ 1836920 w 3270979"/>
              <a:gd name="connsiteY8" fmla="*/ 44970 h 5498267"/>
              <a:gd name="connsiteX0" fmla="*/ 1836920 w 3270979"/>
              <a:gd name="connsiteY0" fmla="*/ 39974 h 5493271"/>
              <a:gd name="connsiteX1" fmla="*/ 686425 w 3270979"/>
              <a:gd name="connsiteY1" fmla="*/ 584435 h 5493271"/>
              <a:gd name="connsiteX2" fmla="*/ 68080 w 3270979"/>
              <a:gd name="connsiteY2" fmla="*/ 1838794 h 5493271"/>
              <a:gd name="connsiteX3" fmla="*/ 277943 w 3270979"/>
              <a:gd name="connsiteY3" fmla="*/ 4057338 h 5493271"/>
              <a:gd name="connsiteX4" fmla="*/ 1147372 w 3270979"/>
              <a:gd name="connsiteY4" fmla="*/ 5316512 h 5493271"/>
              <a:gd name="connsiteX5" fmla="*/ 2676369 w 3270979"/>
              <a:gd name="connsiteY5" fmla="*/ 5117892 h 5493271"/>
              <a:gd name="connsiteX6" fmla="*/ 3216015 w 3270979"/>
              <a:gd name="connsiteY6" fmla="*/ 3367790 h 5493271"/>
              <a:gd name="connsiteX7" fmla="*/ 3006153 w 3270979"/>
              <a:gd name="connsiteY7" fmla="*/ 824278 h 5493271"/>
              <a:gd name="connsiteX8" fmla="*/ 1836920 w 3270979"/>
              <a:gd name="connsiteY8" fmla="*/ 39974 h 5493271"/>
              <a:gd name="connsiteX0" fmla="*/ 1836920 w 3270979"/>
              <a:gd name="connsiteY0" fmla="*/ 1874 h 5455171"/>
              <a:gd name="connsiteX1" fmla="*/ 686425 w 3270979"/>
              <a:gd name="connsiteY1" fmla="*/ 546335 h 5455171"/>
              <a:gd name="connsiteX2" fmla="*/ 68080 w 3270979"/>
              <a:gd name="connsiteY2" fmla="*/ 1800694 h 5455171"/>
              <a:gd name="connsiteX3" fmla="*/ 277943 w 3270979"/>
              <a:gd name="connsiteY3" fmla="*/ 4019238 h 5455171"/>
              <a:gd name="connsiteX4" fmla="*/ 1147372 w 3270979"/>
              <a:gd name="connsiteY4" fmla="*/ 5278412 h 5455171"/>
              <a:gd name="connsiteX5" fmla="*/ 2676369 w 3270979"/>
              <a:gd name="connsiteY5" fmla="*/ 5079792 h 5455171"/>
              <a:gd name="connsiteX6" fmla="*/ 3216015 w 3270979"/>
              <a:gd name="connsiteY6" fmla="*/ 3329690 h 5455171"/>
              <a:gd name="connsiteX7" fmla="*/ 3006153 w 3270979"/>
              <a:gd name="connsiteY7" fmla="*/ 557578 h 5455171"/>
              <a:gd name="connsiteX8" fmla="*/ 1836920 w 3270979"/>
              <a:gd name="connsiteY8" fmla="*/ 1874 h 5455171"/>
              <a:gd name="connsiteX0" fmla="*/ 1798820 w 3232879"/>
              <a:gd name="connsiteY0" fmla="*/ 1874 h 5455171"/>
              <a:gd name="connsiteX1" fmla="*/ 419725 w 3232879"/>
              <a:gd name="connsiteY1" fmla="*/ 546335 h 5455171"/>
              <a:gd name="connsiteX2" fmla="*/ 29980 w 3232879"/>
              <a:gd name="connsiteY2" fmla="*/ 1800694 h 5455171"/>
              <a:gd name="connsiteX3" fmla="*/ 239843 w 3232879"/>
              <a:gd name="connsiteY3" fmla="*/ 4019238 h 5455171"/>
              <a:gd name="connsiteX4" fmla="*/ 1109272 w 3232879"/>
              <a:gd name="connsiteY4" fmla="*/ 5278412 h 5455171"/>
              <a:gd name="connsiteX5" fmla="*/ 2638269 w 3232879"/>
              <a:gd name="connsiteY5" fmla="*/ 5079792 h 5455171"/>
              <a:gd name="connsiteX6" fmla="*/ 3177915 w 3232879"/>
              <a:gd name="connsiteY6" fmla="*/ 3329690 h 5455171"/>
              <a:gd name="connsiteX7" fmla="*/ 2968053 w 3232879"/>
              <a:gd name="connsiteY7" fmla="*/ 557578 h 5455171"/>
              <a:gd name="connsiteX8" fmla="*/ 1798820 w 3232879"/>
              <a:gd name="connsiteY8" fmla="*/ 1874 h 54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879" h="5455171">
                <a:moveTo>
                  <a:pt x="1798820" y="1874"/>
                </a:moveTo>
                <a:cubicBezTo>
                  <a:pt x="1374099" y="0"/>
                  <a:pt x="714532" y="246532"/>
                  <a:pt x="419725" y="546335"/>
                </a:cubicBezTo>
                <a:cubicBezTo>
                  <a:pt x="124918" y="846138"/>
                  <a:pt x="59960" y="1221877"/>
                  <a:pt x="29980" y="1800694"/>
                </a:cubicBezTo>
                <a:cubicBezTo>
                  <a:pt x="0" y="2379511"/>
                  <a:pt x="59961" y="3439618"/>
                  <a:pt x="239843" y="4019238"/>
                </a:cubicBezTo>
                <a:cubicBezTo>
                  <a:pt x="419725" y="4598858"/>
                  <a:pt x="709534" y="5101653"/>
                  <a:pt x="1109272" y="5278412"/>
                </a:cubicBezTo>
                <a:cubicBezTo>
                  <a:pt x="1509010" y="5455171"/>
                  <a:pt x="2293495" y="5404579"/>
                  <a:pt x="2638269" y="5079792"/>
                </a:cubicBezTo>
                <a:cubicBezTo>
                  <a:pt x="2983043" y="4755005"/>
                  <a:pt x="3122951" y="4083392"/>
                  <a:pt x="3177915" y="3329690"/>
                </a:cubicBezTo>
                <a:cubicBezTo>
                  <a:pt x="3232879" y="2575988"/>
                  <a:pt x="3197902" y="1112214"/>
                  <a:pt x="2968053" y="557578"/>
                </a:cubicBezTo>
                <a:cubicBezTo>
                  <a:pt x="2738204" y="2942"/>
                  <a:pt x="2223541" y="3748"/>
                  <a:pt x="1798820" y="1874"/>
                </a:cubicBezTo>
                <a:close/>
              </a:path>
            </a:pathLst>
          </a:cu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  <a:alpha val="28000"/>
                </a:schemeClr>
              </a:gs>
            </a:gsLst>
          </a:gradFill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hape 34"/>
          <p:cNvCxnSpPr>
            <a:stCxn id="9" idx="3"/>
            <a:endCxn id="29" idx="2"/>
          </p:cNvCxnSpPr>
          <p:nvPr/>
        </p:nvCxnSpPr>
        <p:spPr>
          <a:xfrm flipV="1">
            <a:off x="2843784" y="3213366"/>
            <a:ext cx="3998086" cy="254102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 rot="16200000">
            <a:off x="1677682" y="-231825"/>
            <a:ext cx="5787485" cy="8232342"/>
          </a:xfrm>
          <a:custGeom>
            <a:avLst/>
            <a:gdLst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9" fmla="*/ 1798820 w 3232879"/>
              <a:gd name="connsiteY9" fmla="*/ 49967 h 5681272"/>
              <a:gd name="connsiteX0" fmla="*/ 1798820 w 3232879"/>
              <a:gd name="connsiteY0" fmla="*/ 44970 h 5676275"/>
              <a:gd name="connsiteX1" fmla="*/ 419725 w 3232879"/>
              <a:gd name="connsiteY1" fmla="*/ 314793 h 5676275"/>
              <a:gd name="connsiteX2" fmla="*/ 29980 w 3232879"/>
              <a:gd name="connsiteY2" fmla="*/ 1843790 h 5676275"/>
              <a:gd name="connsiteX3" fmla="*/ 239843 w 3232879"/>
              <a:gd name="connsiteY3" fmla="*/ 4062334 h 5676275"/>
              <a:gd name="connsiteX4" fmla="*/ 1109272 w 3232879"/>
              <a:gd name="connsiteY4" fmla="*/ 5321508 h 5676275"/>
              <a:gd name="connsiteX5" fmla="*/ 2638269 w 3232879"/>
              <a:gd name="connsiteY5" fmla="*/ 5351488 h 5676275"/>
              <a:gd name="connsiteX6" fmla="*/ 3177915 w 3232879"/>
              <a:gd name="connsiteY6" fmla="*/ 3372786 h 5676275"/>
              <a:gd name="connsiteX7" fmla="*/ 2968053 w 3232879"/>
              <a:gd name="connsiteY7" fmla="*/ 554636 h 5676275"/>
              <a:gd name="connsiteX8" fmla="*/ 1798820 w 3232879"/>
              <a:gd name="connsiteY8" fmla="*/ 44970 h 5676275"/>
              <a:gd name="connsiteX0" fmla="*/ 1798820 w 3232879"/>
              <a:gd name="connsiteY0" fmla="*/ 44970 h 5498267"/>
              <a:gd name="connsiteX1" fmla="*/ 419725 w 3232879"/>
              <a:gd name="connsiteY1" fmla="*/ 314793 h 5498267"/>
              <a:gd name="connsiteX2" fmla="*/ 29980 w 3232879"/>
              <a:gd name="connsiteY2" fmla="*/ 1843790 h 5498267"/>
              <a:gd name="connsiteX3" fmla="*/ 239843 w 3232879"/>
              <a:gd name="connsiteY3" fmla="*/ 4062334 h 5498267"/>
              <a:gd name="connsiteX4" fmla="*/ 1109272 w 3232879"/>
              <a:gd name="connsiteY4" fmla="*/ 5321508 h 5498267"/>
              <a:gd name="connsiteX5" fmla="*/ 2638269 w 3232879"/>
              <a:gd name="connsiteY5" fmla="*/ 5122888 h 5498267"/>
              <a:gd name="connsiteX6" fmla="*/ 3177915 w 3232879"/>
              <a:gd name="connsiteY6" fmla="*/ 3372786 h 5498267"/>
              <a:gd name="connsiteX7" fmla="*/ 2968053 w 3232879"/>
              <a:gd name="connsiteY7" fmla="*/ 554636 h 5498267"/>
              <a:gd name="connsiteX8" fmla="*/ 1798820 w 3232879"/>
              <a:gd name="connsiteY8" fmla="*/ 44970 h 5498267"/>
              <a:gd name="connsiteX0" fmla="*/ 1836920 w 3270979"/>
              <a:gd name="connsiteY0" fmla="*/ 44970 h 5498267"/>
              <a:gd name="connsiteX1" fmla="*/ 686425 w 3270979"/>
              <a:gd name="connsiteY1" fmla="*/ 589431 h 5498267"/>
              <a:gd name="connsiteX2" fmla="*/ 68080 w 3270979"/>
              <a:gd name="connsiteY2" fmla="*/ 1843790 h 5498267"/>
              <a:gd name="connsiteX3" fmla="*/ 277943 w 3270979"/>
              <a:gd name="connsiteY3" fmla="*/ 4062334 h 5498267"/>
              <a:gd name="connsiteX4" fmla="*/ 1147372 w 3270979"/>
              <a:gd name="connsiteY4" fmla="*/ 5321508 h 5498267"/>
              <a:gd name="connsiteX5" fmla="*/ 2676369 w 3270979"/>
              <a:gd name="connsiteY5" fmla="*/ 5122888 h 5498267"/>
              <a:gd name="connsiteX6" fmla="*/ 3216015 w 3270979"/>
              <a:gd name="connsiteY6" fmla="*/ 3372786 h 5498267"/>
              <a:gd name="connsiteX7" fmla="*/ 3006153 w 3270979"/>
              <a:gd name="connsiteY7" fmla="*/ 554636 h 5498267"/>
              <a:gd name="connsiteX8" fmla="*/ 1836920 w 3270979"/>
              <a:gd name="connsiteY8" fmla="*/ 44970 h 5498267"/>
              <a:gd name="connsiteX0" fmla="*/ 1836920 w 3270979"/>
              <a:gd name="connsiteY0" fmla="*/ 39974 h 5493271"/>
              <a:gd name="connsiteX1" fmla="*/ 686425 w 3270979"/>
              <a:gd name="connsiteY1" fmla="*/ 584435 h 5493271"/>
              <a:gd name="connsiteX2" fmla="*/ 68080 w 3270979"/>
              <a:gd name="connsiteY2" fmla="*/ 1838794 h 5493271"/>
              <a:gd name="connsiteX3" fmla="*/ 277943 w 3270979"/>
              <a:gd name="connsiteY3" fmla="*/ 4057338 h 5493271"/>
              <a:gd name="connsiteX4" fmla="*/ 1147372 w 3270979"/>
              <a:gd name="connsiteY4" fmla="*/ 5316512 h 5493271"/>
              <a:gd name="connsiteX5" fmla="*/ 2676369 w 3270979"/>
              <a:gd name="connsiteY5" fmla="*/ 5117892 h 5493271"/>
              <a:gd name="connsiteX6" fmla="*/ 3216015 w 3270979"/>
              <a:gd name="connsiteY6" fmla="*/ 3367790 h 5493271"/>
              <a:gd name="connsiteX7" fmla="*/ 3006153 w 3270979"/>
              <a:gd name="connsiteY7" fmla="*/ 824278 h 5493271"/>
              <a:gd name="connsiteX8" fmla="*/ 1836920 w 3270979"/>
              <a:gd name="connsiteY8" fmla="*/ 39974 h 5493271"/>
              <a:gd name="connsiteX0" fmla="*/ 1836920 w 3270979"/>
              <a:gd name="connsiteY0" fmla="*/ 1874 h 5455171"/>
              <a:gd name="connsiteX1" fmla="*/ 686425 w 3270979"/>
              <a:gd name="connsiteY1" fmla="*/ 546335 h 5455171"/>
              <a:gd name="connsiteX2" fmla="*/ 68080 w 3270979"/>
              <a:gd name="connsiteY2" fmla="*/ 1800694 h 5455171"/>
              <a:gd name="connsiteX3" fmla="*/ 277943 w 3270979"/>
              <a:gd name="connsiteY3" fmla="*/ 4019238 h 5455171"/>
              <a:gd name="connsiteX4" fmla="*/ 1147372 w 3270979"/>
              <a:gd name="connsiteY4" fmla="*/ 5278412 h 5455171"/>
              <a:gd name="connsiteX5" fmla="*/ 2676369 w 3270979"/>
              <a:gd name="connsiteY5" fmla="*/ 5079792 h 5455171"/>
              <a:gd name="connsiteX6" fmla="*/ 3216015 w 3270979"/>
              <a:gd name="connsiteY6" fmla="*/ 3329690 h 5455171"/>
              <a:gd name="connsiteX7" fmla="*/ 3006153 w 3270979"/>
              <a:gd name="connsiteY7" fmla="*/ 557578 h 5455171"/>
              <a:gd name="connsiteX8" fmla="*/ 1836920 w 3270979"/>
              <a:gd name="connsiteY8" fmla="*/ 1874 h 5455171"/>
              <a:gd name="connsiteX0" fmla="*/ 1798820 w 3232879"/>
              <a:gd name="connsiteY0" fmla="*/ 1874 h 5455171"/>
              <a:gd name="connsiteX1" fmla="*/ 419725 w 3232879"/>
              <a:gd name="connsiteY1" fmla="*/ 546335 h 5455171"/>
              <a:gd name="connsiteX2" fmla="*/ 29980 w 3232879"/>
              <a:gd name="connsiteY2" fmla="*/ 1800694 h 5455171"/>
              <a:gd name="connsiteX3" fmla="*/ 239843 w 3232879"/>
              <a:gd name="connsiteY3" fmla="*/ 4019238 h 5455171"/>
              <a:gd name="connsiteX4" fmla="*/ 1109272 w 3232879"/>
              <a:gd name="connsiteY4" fmla="*/ 5278412 h 5455171"/>
              <a:gd name="connsiteX5" fmla="*/ 2638269 w 3232879"/>
              <a:gd name="connsiteY5" fmla="*/ 5079792 h 5455171"/>
              <a:gd name="connsiteX6" fmla="*/ 3177915 w 3232879"/>
              <a:gd name="connsiteY6" fmla="*/ 3329690 h 5455171"/>
              <a:gd name="connsiteX7" fmla="*/ 2968053 w 3232879"/>
              <a:gd name="connsiteY7" fmla="*/ 557578 h 5455171"/>
              <a:gd name="connsiteX8" fmla="*/ 1798820 w 3232879"/>
              <a:gd name="connsiteY8" fmla="*/ 1874 h 5455171"/>
              <a:gd name="connsiteX0" fmla="*/ 5124307 w 6558366"/>
              <a:gd name="connsiteY0" fmla="*/ 23008 h 5476305"/>
              <a:gd name="connsiteX1" fmla="*/ 294807 w 6558366"/>
              <a:gd name="connsiteY1" fmla="*/ 440666 h 5476305"/>
              <a:gd name="connsiteX2" fmla="*/ 3355467 w 6558366"/>
              <a:gd name="connsiteY2" fmla="*/ 1821828 h 5476305"/>
              <a:gd name="connsiteX3" fmla="*/ 3565330 w 6558366"/>
              <a:gd name="connsiteY3" fmla="*/ 4040372 h 5476305"/>
              <a:gd name="connsiteX4" fmla="*/ 4434759 w 6558366"/>
              <a:gd name="connsiteY4" fmla="*/ 5299546 h 5476305"/>
              <a:gd name="connsiteX5" fmla="*/ 5963756 w 6558366"/>
              <a:gd name="connsiteY5" fmla="*/ 5100926 h 5476305"/>
              <a:gd name="connsiteX6" fmla="*/ 6503402 w 6558366"/>
              <a:gd name="connsiteY6" fmla="*/ 3350824 h 5476305"/>
              <a:gd name="connsiteX7" fmla="*/ 6293540 w 6558366"/>
              <a:gd name="connsiteY7" fmla="*/ 578712 h 5476305"/>
              <a:gd name="connsiteX8" fmla="*/ 5124307 w 6558366"/>
              <a:gd name="connsiteY8" fmla="*/ 23008 h 5476305"/>
              <a:gd name="connsiteX0" fmla="*/ 5366766 w 6800825"/>
              <a:gd name="connsiteY0" fmla="*/ 23008 h 5476305"/>
              <a:gd name="connsiteX1" fmla="*/ 537266 w 6800825"/>
              <a:gd name="connsiteY1" fmla="*/ 440666 h 5476305"/>
              <a:gd name="connsiteX2" fmla="*/ 510110 w 6800825"/>
              <a:gd name="connsiteY2" fmla="*/ 1547900 h 5476305"/>
              <a:gd name="connsiteX3" fmla="*/ 3597926 w 6800825"/>
              <a:gd name="connsiteY3" fmla="*/ 1821828 h 5476305"/>
              <a:gd name="connsiteX4" fmla="*/ 3807789 w 6800825"/>
              <a:gd name="connsiteY4" fmla="*/ 4040372 h 5476305"/>
              <a:gd name="connsiteX5" fmla="*/ 4677218 w 6800825"/>
              <a:gd name="connsiteY5" fmla="*/ 5299546 h 5476305"/>
              <a:gd name="connsiteX6" fmla="*/ 6206215 w 6800825"/>
              <a:gd name="connsiteY6" fmla="*/ 5100926 h 5476305"/>
              <a:gd name="connsiteX7" fmla="*/ 6745861 w 6800825"/>
              <a:gd name="connsiteY7" fmla="*/ 3350824 h 5476305"/>
              <a:gd name="connsiteX8" fmla="*/ 6535999 w 6800825"/>
              <a:gd name="connsiteY8" fmla="*/ 578712 h 5476305"/>
              <a:gd name="connsiteX9" fmla="*/ 5366766 w 6800825"/>
              <a:gd name="connsiteY9" fmla="*/ 23008 h 5476305"/>
              <a:gd name="connsiteX0" fmla="*/ 5337953 w 6772012"/>
              <a:gd name="connsiteY0" fmla="*/ 23008 h 5476305"/>
              <a:gd name="connsiteX1" fmla="*/ 508453 w 6772012"/>
              <a:gd name="connsiteY1" fmla="*/ 440666 h 5476305"/>
              <a:gd name="connsiteX2" fmla="*/ 481297 w 6772012"/>
              <a:gd name="connsiteY2" fmla="*/ 1547900 h 5476305"/>
              <a:gd name="connsiteX3" fmla="*/ 3369780 w 6772012"/>
              <a:gd name="connsiteY3" fmla="*/ 2231784 h 5476305"/>
              <a:gd name="connsiteX4" fmla="*/ 3778976 w 6772012"/>
              <a:gd name="connsiteY4" fmla="*/ 4040372 h 5476305"/>
              <a:gd name="connsiteX5" fmla="*/ 4648405 w 6772012"/>
              <a:gd name="connsiteY5" fmla="*/ 5299546 h 5476305"/>
              <a:gd name="connsiteX6" fmla="*/ 6177402 w 6772012"/>
              <a:gd name="connsiteY6" fmla="*/ 5100926 h 5476305"/>
              <a:gd name="connsiteX7" fmla="*/ 6717048 w 6772012"/>
              <a:gd name="connsiteY7" fmla="*/ 3350824 h 5476305"/>
              <a:gd name="connsiteX8" fmla="*/ 6507186 w 6772012"/>
              <a:gd name="connsiteY8" fmla="*/ 578712 h 5476305"/>
              <a:gd name="connsiteX9" fmla="*/ 5337953 w 6772012"/>
              <a:gd name="connsiteY9" fmla="*/ 23008 h 5476305"/>
              <a:gd name="connsiteX0" fmla="*/ 5337953 w 6772012"/>
              <a:gd name="connsiteY0" fmla="*/ 23008 h 5476305"/>
              <a:gd name="connsiteX1" fmla="*/ 508453 w 6772012"/>
              <a:gd name="connsiteY1" fmla="*/ 440666 h 5476305"/>
              <a:gd name="connsiteX2" fmla="*/ 481297 w 6772012"/>
              <a:gd name="connsiteY2" fmla="*/ 1547900 h 5476305"/>
              <a:gd name="connsiteX3" fmla="*/ 3369780 w 6772012"/>
              <a:gd name="connsiteY3" fmla="*/ 2231784 h 5476305"/>
              <a:gd name="connsiteX4" fmla="*/ 3778976 w 6772012"/>
              <a:gd name="connsiteY4" fmla="*/ 4040372 h 5476305"/>
              <a:gd name="connsiteX5" fmla="*/ 4648405 w 6772012"/>
              <a:gd name="connsiteY5" fmla="*/ 5299546 h 5476305"/>
              <a:gd name="connsiteX6" fmla="*/ 6177402 w 6772012"/>
              <a:gd name="connsiteY6" fmla="*/ 5100926 h 5476305"/>
              <a:gd name="connsiteX7" fmla="*/ 6717048 w 6772012"/>
              <a:gd name="connsiteY7" fmla="*/ 3350824 h 5476305"/>
              <a:gd name="connsiteX8" fmla="*/ 6507186 w 6772012"/>
              <a:gd name="connsiteY8" fmla="*/ 578712 h 5476305"/>
              <a:gd name="connsiteX9" fmla="*/ 5337953 w 6772012"/>
              <a:gd name="connsiteY9" fmla="*/ 23008 h 5476305"/>
              <a:gd name="connsiteX0" fmla="*/ 5310917 w 6744976"/>
              <a:gd name="connsiteY0" fmla="*/ 1278 h 5454575"/>
              <a:gd name="connsiteX1" fmla="*/ 617179 w 6744976"/>
              <a:gd name="connsiteY1" fmla="*/ 549312 h 5454575"/>
              <a:gd name="connsiteX2" fmla="*/ 454261 w 6744976"/>
              <a:gd name="connsiteY2" fmla="*/ 1526170 h 5454575"/>
              <a:gd name="connsiteX3" fmla="*/ 3342744 w 6744976"/>
              <a:gd name="connsiteY3" fmla="*/ 2210054 h 5454575"/>
              <a:gd name="connsiteX4" fmla="*/ 3751940 w 6744976"/>
              <a:gd name="connsiteY4" fmla="*/ 4018642 h 5454575"/>
              <a:gd name="connsiteX5" fmla="*/ 4621369 w 6744976"/>
              <a:gd name="connsiteY5" fmla="*/ 5277816 h 5454575"/>
              <a:gd name="connsiteX6" fmla="*/ 6150366 w 6744976"/>
              <a:gd name="connsiteY6" fmla="*/ 5079196 h 5454575"/>
              <a:gd name="connsiteX7" fmla="*/ 6690012 w 6744976"/>
              <a:gd name="connsiteY7" fmla="*/ 3329094 h 5454575"/>
              <a:gd name="connsiteX8" fmla="*/ 6480150 w 6744976"/>
              <a:gd name="connsiteY8" fmla="*/ 556982 h 5454575"/>
              <a:gd name="connsiteX9" fmla="*/ 5310917 w 6744976"/>
              <a:gd name="connsiteY9" fmla="*/ 1278 h 5454575"/>
              <a:gd name="connsiteX0" fmla="*/ 5202191 w 6636250"/>
              <a:gd name="connsiteY0" fmla="*/ 1278 h 5454575"/>
              <a:gd name="connsiteX1" fmla="*/ 508453 w 6636250"/>
              <a:gd name="connsiteY1" fmla="*/ 549312 h 5454575"/>
              <a:gd name="connsiteX2" fmla="*/ 573949 w 6636250"/>
              <a:gd name="connsiteY2" fmla="*/ 1637867 h 5454575"/>
              <a:gd name="connsiteX3" fmla="*/ 3234018 w 6636250"/>
              <a:gd name="connsiteY3" fmla="*/ 2210054 h 5454575"/>
              <a:gd name="connsiteX4" fmla="*/ 3643214 w 6636250"/>
              <a:gd name="connsiteY4" fmla="*/ 4018642 h 5454575"/>
              <a:gd name="connsiteX5" fmla="*/ 4512643 w 6636250"/>
              <a:gd name="connsiteY5" fmla="*/ 5277816 h 5454575"/>
              <a:gd name="connsiteX6" fmla="*/ 6041640 w 6636250"/>
              <a:gd name="connsiteY6" fmla="*/ 5079196 h 5454575"/>
              <a:gd name="connsiteX7" fmla="*/ 6581286 w 6636250"/>
              <a:gd name="connsiteY7" fmla="*/ 3329094 h 5454575"/>
              <a:gd name="connsiteX8" fmla="*/ 6371424 w 6636250"/>
              <a:gd name="connsiteY8" fmla="*/ 556982 h 5454575"/>
              <a:gd name="connsiteX9" fmla="*/ 5202191 w 6636250"/>
              <a:gd name="connsiteY9" fmla="*/ 1278 h 5454575"/>
              <a:gd name="connsiteX0" fmla="*/ 5202191 w 6636250"/>
              <a:gd name="connsiteY0" fmla="*/ 1278 h 5454575"/>
              <a:gd name="connsiteX1" fmla="*/ 508453 w 6636250"/>
              <a:gd name="connsiteY1" fmla="*/ 549312 h 5454575"/>
              <a:gd name="connsiteX2" fmla="*/ 573949 w 6636250"/>
              <a:gd name="connsiteY2" fmla="*/ 1637867 h 5454575"/>
              <a:gd name="connsiteX3" fmla="*/ 3145944 w 6636250"/>
              <a:gd name="connsiteY3" fmla="*/ 2561576 h 5454575"/>
              <a:gd name="connsiteX4" fmla="*/ 3643214 w 6636250"/>
              <a:gd name="connsiteY4" fmla="*/ 4018642 h 5454575"/>
              <a:gd name="connsiteX5" fmla="*/ 4512643 w 6636250"/>
              <a:gd name="connsiteY5" fmla="*/ 5277816 h 5454575"/>
              <a:gd name="connsiteX6" fmla="*/ 6041640 w 6636250"/>
              <a:gd name="connsiteY6" fmla="*/ 5079196 h 5454575"/>
              <a:gd name="connsiteX7" fmla="*/ 6581286 w 6636250"/>
              <a:gd name="connsiteY7" fmla="*/ 3329094 h 5454575"/>
              <a:gd name="connsiteX8" fmla="*/ 6371424 w 6636250"/>
              <a:gd name="connsiteY8" fmla="*/ 556982 h 5454575"/>
              <a:gd name="connsiteX9" fmla="*/ 5202191 w 6636250"/>
              <a:gd name="connsiteY9" fmla="*/ 1278 h 5454575"/>
              <a:gd name="connsiteX0" fmla="*/ 5202191 w 6636250"/>
              <a:gd name="connsiteY0" fmla="*/ 1278 h 5454575"/>
              <a:gd name="connsiteX1" fmla="*/ 508453 w 6636250"/>
              <a:gd name="connsiteY1" fmla="*/ 549312 h 5454575"/>
              <a:gd name="connsiteX2" fmla="*/ 573949 w 6636250"/>
              <a:gd name="connsiteY2" fmla="*/ 1637867 h 5454575"/>
              <a:gd name="connsiteX3" fmla="*/ 3145944 w 6636250"/>
              <a:gd name="connsiteY3" fmla="*/ 2561576 h 5454575"/>
              <a:gd name="connsiteX4" fmla="*/ 3643214 w 6636250"/>
              <a:gd name="connsiteY4" fmla="*/ 4018642 h 5454575"/>
              <a:gd name="connsiteX5" fmla="*/ 4512643 w 6636250"/>
              <a:gd name="connsiteY5" fmla="*/ 5277816 h 5454575"/>
              <a:gd name="connsiteX6" fmla="*/ 6041640 w 6636250"/>
              <a:gd name="connsiteY6" fmla="*/ 5079196 h 5454575"/>
              <a:gd name="connsiteX7" fmla="*/ 6581286 w 6636250"/>
              <a:gd name="connsiteY7" fmla="*/ 3329094 h 5454575"/>
              <a:gd name="connsiteX8" fmla="*/ 6371424 w 6636250"/>
              <a:gd name="connsiteY8" fmla="*/ 556982 h 5454575"/>
              <a:gd name="connsiteX9" fmla="*/ 5202191 w 6636250"/>
              <a:gd name="connsiteY9" fmla="*/ 1278 h 5454575"/>
              <a:gd name="connsiteX0" fmla="*/ 5202191 w 6636250"/>
              <a:gd name="connsiteY0" fmla="*/ 3690 h 5456987"/>
              <a:gd name="connsiteX1" fmla="*/ 508453 w 6636250"/>
              <a:gd name="connsiteY1" fmla="*/ 551724 h 5456987"/>
              <a:gd name="connsiteX2" fmla="*/ 573949 w 6636250"/>
              <a:gd name="connsiteY2" fmla="*/ 1640279 h 5456987"/>
              <a:gd name="connsiteX3" fmla="*/ 3145944 w 6636250"/>
              <a:gd name="connsiteY3" fmla="*/ 2563988 h 5456987"/>
              <a:gd name="connsiteX4" fmla="*/ 3643214 w 6636250"/>
              <a:gd name="connsiteY4" fmla="*/ 4021054 h 5456987"/>
              <a:gd name="connsiteX5" fmla="*/ 4512643 w 6636250"/>
              <a:gd name="connsiteY5" fmla="*/ 5280228 h 5456987"/>
              <a:gd name="connsiteX6" fmla="*/ 6041640 w 6636250"/>
              <a:gd name="connsiteY6" fmla="*/ 5081608 h 5456987"/>
              <a:gd name="connsiteX7" fmla="*/ 6581286 w 6636250"/>
              <a:gd name="connsiteY7" fmla="*/ 3331506 h 5456987"/>
              <a:gd name="connsiteX8" fmla="*/ 6371424 w 6636250"/>
              <a:gd name="connsiteY8" fmla="*/ 559394 h 5456987"/>
              <a:gd name="connsiteX9" fmla="*/ 5202191 w 6636250"/>
              <a:gd name="connsiteY9" fmla="*/ 3690 h 5456987"/>
              <a:gd name="connsiteX0" fmla="*/ 5202191 w 6636250"/>
              <a:gd name="connsiteY0" fmla="*/ 3690 h 5456987"/>
              <a:gd name="connsiteX1" fmla="*/ 508453 w 6636250"/>
              <a:gd name="connsiteY1" fmla="*/ 551724 h 5456987"/>
              <a:gd name="connsiteX2" fmla="*/ 573949 w 6636250"/>
              <a:gd name="connsiteY2" fmla="*/ 1640279 h 5456987"/>
              <a:gd name="connsiteX3" fmla="*/ 3145944 w 6636250"/>
              <a:gd name="connsiteY3" fmla="*/ 2563988 h 5456987"/>
              <a:gd name="connsiteX4" fmla="*/ 3643214 w 6636250"/>
              <a:gd name="connsiteY4" fmla="*/ 4021054 h 5456987"/>
              <a:gd name="connsiteX5" fmla="*/ 4512643 w 6636250"/>
              <a:gd name="connsiteY5" fmla="*/ 5280228 h 5456987"/>
              <a:gd name="connsiteX6" fmla="*/ 6041640 w 6636250"/>
              <a:gd name="connsiteY6" fmla="*/ 5081608 h 5456987"/>
              <a:gd name="connsiteX7" fmla="*/ 6581286 w 6636250"/>
              <a:gd name="connsiteY7" fmla="*/ 3331506 h 5456987"/>
              <a:gd name="connsiteX8" fmla="*/ 6371424 w 6636250"/>
              <a:gd name="connsiteY8" fmla="*/ 559394 h 5456987"/>
              <a:gd name="connsiteX9" fmla="*/ 5202191 w 6636250"/>
              <a:gd name="connsiteY9" fmla="*/ 3690 h 5456987"/>
              <a:gd name="connsiteX0" fmla="*/ 5202191 w 6636250"/>
              <a:gd name="connsiteY0" fmla="*/ 3690 h 5456987"/>
              <a:gd name="connsiteX1" fmla="*/ 508453 w 6636250"/>
              <a:gd name="connsiteY1" fmla="*/ 551724 h 5456987"/>
              <a:gd name="connsiteX2" fmla="*/ 573949 w 6636250"/>
              <a:gd name="connsiteY2" fmla="*/ 1640279 h 5456987"/>
              <a:gd name="connsiteX3" fmla="*/ 3145944 w 6636250"/>
              <a:gd name="connsiteY3" fmla="*/ 2563988 h 5456987"/>
              <a:gd name="connsiteX4" fmla="*/ 3643214 w 6636250"/>
              <a:gd name="connsiteY4" fmla="*/ 4021054 h 5456987"/>
              <a:gd name="connsiteX5" fmla="*/ 4512643 w 6636250"/>
              <a:gd name="connsiteY5" fmla="*/ 5280228 h 5456987"/>
              <a:gd name="connsiteX6" fmla="*/ 6041640 w 6636250"/>
              <a:gd name="connsiteY6" fmla="*/ 5081608 h 5456987"/>
              <a:gd name="connsiteX7" fmla="*/ 6581286 w 6636250"/>
              <a:gd name="connsiteY7" fmla="*/ 3331506 h 5456987"/>
              <a:gd name="connsiteX8" fmla="*/ 6371424 w 6636250"/>
              <a:gd name="connsiteY8" fmla="*/ 559394 h 5456987"/>
              <a:gd name="connsiteX9" fmla="*/ 5202191 w 6636250"/>
              <a:gd name="connsiteY9" fmla="*/ 3690 h 5456987"/>
              <a:gd name="connsiteX0" fmla="*/ 5202191 w 6636250"/>
              <a:gd name="connsiteY0" fmla="*/ 3690 h 5456987"/>
              <a:gd name="connsiteX1" fmla="*/ 508453 w 6636250"/>
              <a:gd name="connsiteY1" fmla="*/ 551724 h 5456987"/>
              <a:gd name="connsiteX2" fmla="*/ 573949 w 6636250"/>
              <a:gd name="connsiteY2" fmla="*/ 1640279 h 5456987"/>
              <a:gd name="connsiteX3" fmla="*/ 3145944 w 6636250"/>
              <a:gd name="connsiteY3" fmla="*/ 2563988 h 5456987"/>
              <a:gd name="connsiteX4" fmla="*/ 3643214 w 6636250"/>
              <a:gd name="connsiteY4" fmla="*/ 4021054 h 5456987"/>
              <a:gd name="connsiteX5" fmla="*/ 4512643 w 6636250"/>
              <a:gd name="connsiteY5" fmla="*/ 5280228 h 5456987"/>
              <a:gd name="connsiteX6" fmla="*/ 6041640 w 6636250"/>
              <a:gd name="connsiteY6" fmla="*/ 5081608 h 5456987"/>
              <a:gd name="connsiteX7" fmla="*/ 6581286 w 6636250"/>
              <a:gd name="connsiteY7" fmla="*/ 3331506 h 5456987"/>
              <a:gd name="connsiteX8" fmla="*/ 6371424 w 6636250"/>
              <a:gd name="connsiteY8" fmla="*/ 559394 h 5456987"/>
              <a:gd name="connsiteX9" fmla="*/ 5202191 w 6636250"/>
              <a:gd name="connsiteY9" fmla="*/ 3690 h 5456987"/>
              <a:gd name="connsiteX0" fmla="*/ 5202191 w 6636250"/>
              <a:gd name="connsiteY0" fmla="*/ 3690 h 5456987"/>
              <a:gd name="connsiteX1" fmla="*/ 508453 w 6636250"/>
              <a:gd name="connsiteY1" fmla="*/ 551724 h 5456987"/>
              <a:gd name="connsiteX2" fmla="*/ 573949 w 6636250"/>
              <a:gd name="connsiteY2" fmla="*/ 1640279 h 5456987"/>
              <a:gd name="connsiteX3" fmla="*/ 3145944 w 6636250"/>
              <a:gd name="connsiteY3" fmla="*/ 2563988 h 5456987"/>
              <a:gd name="connsiteX4" fmla="*/ 3643214 w 6636250"/>
              <a:gd name="connsiteY4" fmla="*/ 4021054 h 5456987"/>
              <a:gd name="connsiteX5" fmla="*/ 4512643 w 6636250"/>
              <a:gd name="connsiteY5" fmla="*/ 5280228 h 5456987"/>
              <a:gd name="connsiteX6" fmla="*/ 6041640 w 6636250"/>
              <a:gd name="connsiteY6" fmla="*/ 5081608 h 5456987"/>
              <a:gd name="connsiteX7" fmla="*/ 6581286 w 6636250"/>
              <a:gd name="connsiteY7" fmla="*/ 3331506 h 5456987"/>
              <a:gd name="connsiteX8" fmla="*/ 6371424 w 6636250"/>
              <a:gd name="connsiteY8" fmla="*/ 559394 h 5456987"/>
              <a:gd name="connsiteX9" fmla="*/ 5202191 w 6636250"/>
              <a:gd name="connsiteY9" fmla="*/ 3690 h 545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36250" h="5456987">
                <a:moveTo>
                  <a:pt x="5202191" y="3690"/>
                </a:moveTo>
                <a:cubicBezTo>
                  <a:pt x="4342040" y="7380"/>
                  <a:pt x="803260" y="251921"/>
                  <a:pt x="508453" y="551724"/>
                </a:cubicBezTo>
                <a:cubicBezTo>
                  <a:pt x="0" y="749227"/>
                  <a:pt x="134367" y="1304902"/>
                  <a:pt x="573949" y="1640279"/>
                </a:cubicBezTo>
                <a:cubicBezTo>
                  <a:pt x="1013531" y="1975656"/>
                  <a:pt x="2634400" y="2167192"/>
                  <a:pt x="3145944" y="2563988"/>
                </a:cubicBezTo>
                <a:cubicBezTo>
                  <a:pt x="3657488" y="2960784"/>
                  <a:pt x="3358140" y="3231308"/>
                  <a:pt x="3643214" y="4021054"/>
                </a:cubicBezTo>
                <a:cubicBezTo>
                  <a:pt x="3928288" y="4810800"/>
                  <a:pt x="4112905" y="5103469"/>
                  <a:pt x="4512643" y="5280228"/>
                </a:cubicBezTo>
                <a:cubicBezTo>
                  <a:pt x="4912381" y="5456987"/>
                  <a:pt x="5696866" y="5406395"/>
                  <a:pt x="6041640" y="5081608"/>
                </a:cubicBezTo>
                <a:cubicBezTo>
                  <a:pt x="6386414" y="4756821"/>
                  <a:pt x="6526322" y="4085208"/>
                  <a:pt x="6581286" y="3331506"/>
                </a:cubicBezTo>
                <a:cubicBezTo>
                  <a:pt x="6636250" y="2577804"/>
                  <a:pt x="6485015" y="860995"/>
                  <a:pt x="6371424" y="559394"/>
                </a:cubicBezTo>
                <a:cubicBezTo>
                  <a:pt x="6257833" y="257793"/>
                  <a:pt x="6062342" y="0"/>
                  <a:pt x="5202191" y="3690"/>
                </a:cubicBezTo>
                <a:close/>
              </a:path>
            </a:pathLst>
          </a:cu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 proliferation</a:t>
            </a:r>
            <a:endParaRPr lang="en-US" dirty="0"/>
          </a:p>
        </p:txBody>
      </p:sp>
      <p:pic>
        <p:nvPicPr>
          <p:cNvPr id="7" name="Picture 6" descr="openid_big_logo_text.pn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03" y="1352000"/>
            <a:ext cx="2464594" cy="982265"/>
          </a:xfrm>
          <a:prstGeom prst="rect">
            <a:avLst/>
          </a:prstGeom>
        </p:spPr>
      </p:pic>
      <p:pic>
        <p:nvPicPr>
          <p:cNvPr id="8" name="Picture 7" descr="mit-redgrey-header3.gif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1403395"/>
            <a:ext cx="1543050" cy="876300"/>
          </a:xfrm>
          <a:prstGeom prst="rect">
            <a:avLst/>
          </a:prstGeom>
          <a:ln>
            <a:noFill/>
            <a:tailEnd type="none"/>
          </a:ln>
        </p:spPr>
      </p:pic>
      <p:sp>
        <p:nvSpPr>
          <p:cNvPr id="10" name="TextBox 9"/>
          <p:cNvSpPr txBox="1"/>
          <p:nvPr/>
        </p:nvSpPr>
        <p:spPr>
          <a:xfrm>
            <a:off x="984850" y="4419599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2"/>
                </a:solidFill>
                <a:latin typeface="Candara" pitchFamily="34" charset="0"/>
                <a:cs typeface="Tahoma" pitchFamily="34" charset="0"/>
              </a:rPr>
              <a:t>“Peggy”</a:t>
            </a:r>
            <a:endParaRPr lang="en-US" sz="2400" dirty="0">
              <a:solidFill>
                <a:schemeClr val="accent2"/>
              </a:solidFill>
              <a:latin typeface="Candara" pitchFamily="34" charset="0"/>
              <a:cs typeface="Tahoma" pitchFamily="34" charset="0"/>
            </a:endParaRPr>
          </a:p>
        </p:txBody>
      </p:sp>
      <p:cxnSp>
        <p:nvCxnSpPr>
          <p:cNvPr id="20" name="Straight Arrow Connector 19"/>
          <p:cNvCxnSpPr>
            <a:stCxn id="8" idx="2"/>
            <a:endCxn id="9" idx="0"/>
          </p:cNvCxnSpPr>
          <p:nvPr/>
        </p:nvCxnSpPr>
        <p:spPr>
          <a:xfrm rot="5400000">
            <a:off x="773128" y="3792567"/>
            <a:ext cx="3025745" cy="1588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4"/>
          <p:cNvGrpSpPr/>
          <p:nvPr/>
        </p:nvGrpSpPr>
        <p:grpSpPr>
          <a:xfrm>
            <a:off x="806169" y="2237947"/>
            <a:ext cx="2037615" cy="923925"/>
            <a:chOff x="2943021" y="3397204"/>
            <a:chExt cx="2037615" cy="923925"/>
          </a:xfrm>
        </p:grpSpPr>
        <p:sp>
          <p:nvSpPr>
            <p:cNvPr id="5" name="TextBox 4"/>
            <p:cNvSpPr txBox="1"/>
            <p:nvPr/>
          </p:nvSpPr>
          <p:spPr>
            <a:xfrm>
              <a:off x="2943021" y="3659120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Carol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pic>
          <p:nvPicPr>
            <p:cNvPr id="6" name="Picture 5" descr="caro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6211" y="3397204"/>
              <a:ext cx="1114425" cy="923925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>
            <a:stCxn id="6" idx="2"/>
            <a:endCxn id="9" idx="0"/>
          </p:cNvCxnSpPr>
          <p:nvPr/>
        </p:nvCxnSpPr>
        <p:spPr>
          <a:xfrm rot="5400000">
            <a:off x="1214502" y="4233370"/>
            <a:ext cx="2143568" cy="57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1"/>
            <a:endCxn id="8" idx="3"/>
          </p:cNvCxnSpPr>
          <p:nvPr/>
        </p:nvCxnSpPr>
        <p:spPr>
          <a:xfrm rot="10800000">
            <a:off x="3057525" y="1841545"/>
            <a:ext cx="2568178" cy="1588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5"/>
          <p:cNvGrpSpPr/>
          <p:nvPr/>
        </p:nvGrpSpPr>
        <p:grpSpPr>
          <a:xfrm>
            <a:off x="6283764" y="2186452"/>
            <a:ext cx="2200162" cy="1026914"/>
            <a:chOff x="5766494" y="3294215"/>
            <a:chExt cx="2200162" cy="1026914"/>
          </a:xfrm>
        </p:grpSpPr>
        <p:pic>
          <p:nvPicPr>
            <p:cNvPr id="29" name="Picture 28" descr="bob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6494" y="3294215"/>
              <a:ext cx="1116211" cy="102691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82705" y="3659120"/>
              <a:ext cx="1083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Victor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33" name="Straight Arrow Connector 32"/>
          <p:cNvCxnSpPr>
            <a:stCxn id="29" idx="1"/>
          </p:cNvCxnSpPr>
          <p:nvPr/>
        </p:nvCxnSpPr>
        <p:spPr>
          <a:xfrm rot="10800000">
            <a:off x="2847610" y="2699909"/>
            <a:ext cx="3436155" cy="1588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71703" y="2237947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Candara" pitchFamily="34" charset="0"/>
                <a:cs typeface="Tahoma" pitchFamily="34" charset="0"/>
              </a:rPr>
              <a:t>“MIT”</a:t>
            </a:r>
            <a:endParaRPr lang="en-US" sz="2400" dirty="0">
              <a:solidFill>
                <a:schemeClr val="accent2"/>
              </a:solidFill>
              <a:latin typeface="Candar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47658" y="5562600"/>
            <a:ext cx="104868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</a:t>
            </a:r>
          </a:p>
        </p:txBody>
      </p:sp>
      <p:sp>
        <p:nvSpPr>
          <p:cNvPr id="39" name="Cloud Callout 38"/>
          <p:cNvSpPr/>
          <p:nvPr/>
        </p:nvSpPr>
        <p:spPr>
          <a:xfrm>
            <a:off x="7997273" y="3213366"/>
            <a:ext cx="690323" cy="609598"/>
          </a:xfrm>
          <a:prstGeom prst="cloudCallout">
            <a:avLst>
              <a:gd name="adj1" fmla="val -120721"/>
              <a:gd name="adj2" fmla="val -752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Schoolbook" pitchFamily="18" charset="0"/>
              </a:rPr>
              <a:t>?</a:t>
            </a:r>
            <a:endParaRPr lang="en-US" sz="4000" dirty="0">
              <a:latin typeface="Century Schoolbook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28764" y="5305440"/>
            <a:ext cx="2115020" cy="897897"/>
            <a:chOff x="728764" y="5305440"/>
            <a:chExt cx="2115020" cy="897897"/>
          </a:xfrm>
        </p:grpSpPr>
        <p:pic>
          <p:nvPicPr>
            <p:cNvPr id="9" name="Picture 8" descr="alice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8216" y="5305440"/>
              <a:ext cx="1115568" cy="89789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28764" y="5523556"/>
              <a:ext cx="1000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Peggy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34" grpId="0"/>
      <p:bldP spid="36" grpId="0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472190" y="1182349"/>
            <a:ext cx="3232879" cy="5455171"/>
          </a:xfrm>
          <a:custGeom>
            <a:avLst/>
            <a:gdLst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9" fmla="*/ 1798820 w 3232879"/>
              <a:gd name="connsiteY9" fmla="*/ 49967 h 5681272"/>
              <a:gd name="connsiteX0" fmla="*/ 1798820 w 3232879"/>
              <a:gd name="connsiteY0" fmla="*/ 44970 h 5676275"/>
              <a:gd name="connsiteX1" fmla="*/ 419725 w 3232879"/>
              <a:gd name="connsiteY1" fmla="*/ 314793 h 5676275"/>
              <a:gd name="connsiteX2" fmla="*/ 29980 w 3232879"/>
              <a:gd name="connsiteY2" fmla="*/ 1843790 h 5676275"/>
              <a:gd name="connsiteX3" fmla="*/ 239843 w 3232879"/>
              <a:gd name="connsiteY3" fmla="*/ 4062334 h 5676275"/>
              <a:gd name="connsiteX4" fmla="*/ 1109272 w 3232879"/>
              <a:gd name="connsiteY4" fmla="*/ 5321508 h 5676275"/>
              <a:gd name="connsiteX5" fmla="*/ 2638269 w 3232879"/>
              <a:gd name="connsiteY5" fmla="*/ 5351488 h 5676275"/>
              <a:gd name="connsiteX6" fmla="*/ 3177915 w 3232879"/>
              <a:gd name="connsiteY6" fmla="*/ 3372786 h 5676275"/>
              <a:gd name="connsiteX7" fmla="*/ 2968053 w 3232879"/>
              <a:gd name="connsiteY7" fmla="*/ 554636 h 5676275"/>
              <a:gd name="connsiteX8" fmla="*/ 1798820 w 3232879"/>
              <a:gd name="connsiteY8" fmla="*/ 44970 h 5676275"/>
              <a:gd name="connsiteX0" fmla="*/ 1798820 w 3232879"/>
              <a:gd name="connsiteY0" fmla="*/ 44970 h 5498267"/>
              <a:gd name="connsiteX1" fmla="*/ 419725 w 3232879"/>
              <a:gd name="connsiteY1" fmla="*/ 314793 h 5498267"/>
              <a:gd name="connsiteX2" fmla="*/ 29980 w 3232879"/>
              <a:gd name="connsiteY2" fmla="*/ 1843790 h 5498267"/>
              <a:gd name="connsiteX3" fmla="*/ 239843 w 3232879"/>
              <a:gd name="connsiteY3" fmla="*/ 4062334 h 5498267"/>
              <a:gd name="connsiteX4" fmla="*/ 1109272 w 3232879"/>
              <a:gd name="connsiteY4" fmla="*/ 5321508 h 5498267"/>
              <a:gd name="connsiteX5" fmla="*/ 2638269 w 3232879"/>
              <a:gd name="connsiteY5" fmla="*/ 5122888 h 5498267"/>
              <a:gd name="connsiteX6" fmla="*/ 3177915 w 3232879"/>
              <a:gd name="connsiteY6" fmla="*/ 3372786 h 5498267"/>
              <a:gd name="connsiteX7" fmla="*/ 2968053 w 3232879"/>
              <a:gd name="connsiteY7" fmla="*/ 554636 h 5498267"/>
              <a:gd name="connsiteX8" fmla="*/ 1798820 w 3232879"/>
              <a:gd name="connsiteY8" fmla="*/ 44970 h 5498267"/>
              <a:gd name="connsiteX0" fmla="*/ 1836920 w 3270979"/>
              <a:gd name="connsiteY0" fmla="*/ 44970 h 5498267"/>
              <a:gd name="connsiteX1" fmla="*/ 686425 w 3270979"/>
              <a:gd name="connsiteY1" fmla="*/ 589431 h 5498267"/>
              <a:gd name="connsiteX2" fmla="*/ 68080 w 3270979"/>
              <a:gd name="connsiteY2" fmla="*/ 1843790 h 5498267"/>
              <a:gd name="connsiteX3" fmla="*/ 277943 w 3270979"/>
              <a:gd name="connsiteY3" fmla="*/ 4062334 h 5498267"/>
              <a:gd name="connsiteX4" fmla="*/ 1147372 w 3270979"/>
              <a:gd name="connsiteY4" fmla="*/ 5321508 h 5498267"/>
              <a:gd name="connsiteX5" fmla="*/ 2676369 w 3270979"/>
              <a:gd name="connsiteY5" fmla="*/ 5122888 h 5498267"/>
              <a:gd name="connsiteX6" fmla="*/ 3216015 w 3270979"/>
              <a:gd name="connsiteY6" fmla="*/ 3372786 h 5498267"/>
              <a:gd name="connsiteX7" fmla="*/ 3006153 w 3270979"/>
              <a:gd name="connsiteY7" fmla="*/ 554636 h 5498267"/>
              <a:gd name="connsiteX8" fmla="*/ 1836920 w 3270979"/>
              <a:gd name="connsiteY8" fmla="*/ 44970 h 5498267"/>
              <a:gd name="connsiteX0" fmla="*/ 1836920 w 3270979"/>
              <a:gd name="connsiteY0" fmla="*/ 39974 h 5493271"/>
              <a:gd name="connsiteX1" fmla="*/ 686425 w 3270979"/>
              <a:gd name="connsiteY1" fmla="*/ 584435 h 5493271"/>
              <a:gd name="connsiteX2" fmla="*/ 68080 w 3270979"/>
              <a:gd name="connsiteY2" fmla="*/ 1838794 h 5493271"/>
              <a:gd name="connsiteX3" fmla="*/ 277943 w 3270979"/>
              <a:gd name="connsiteY3" fmla="*/ 4057338 h 5493271"/>
              <a:gd name="connsiteX4" fmla="*/ 1147372 w 3270979"/>
              <a:gd name="connsiteY4" fmla="*/ 5316512 h 5493271"/>
              <a:gd name="connsiteX5" fmla="*/ 2676369 w 3270979"/>
              <a:gd name="connsiteY5" fmla="*/ 5117892 h 5493271"/>
              <a:gd name="connsiteX6" fmla="*/ 3216015 w 3270979"/>
              <a:gd name="connsiteY6" fmla="*/ 3367790 h 5493271"/>
              <a:gd name="connsiteX7" fmla="*/ 3006153 w 3270979"/>
              <a:gd name="connsiteY7" fmla="*/ 824278 h 5493271"/>
              <a:gd name="connsiteX8" fmla="*/ 1836920 w 3270979"/>
              <a:gd name="connsiteY8" fmla="*/ 39974 h 5493271"/>
              <a:gd name="connsiteX0" fmla="*/ 1836920 w 3270979"/>
              <a:gd name="connsiteY0" fmla="*/ 1874 h 5455171"/>
              <a:gd name="connsiteX1" fmla="*/ 686425 w 3270979"/>
              <a:gd name="connsiteY1" fmla="*/ 546335 h 5455171"/>
              <a:gd name="connsiteX2" fmla="*/ 68080 w 3270979"/>
              <a:gd name="connsiteY2" fmla="*/ 1800694 h 5455171"/>
              <a:gd name="connsiteX3" fmla="*/ 277943 w 3270979"/>
              <a:gd name="connsiteY3" fmla="*/ 4019238 h 5455171"/>
              <a:gd name="connsiteX4" fmla="*/ 1147372 w 3270979"/>
              <a:gd name="connsiteY4" fmla="*/ 5278412 h 5455171"/>
              <a:gd name="connsiteX5" fmla="*/ 2676369 w 3270979"/>
              <a:gd name="connsiteY5" fmla="*/ 5079792 h 5455171"/>
              <a:gd name="connsiteX6" fmla="*/ 3216015 w 3270979"/>
              <a:gd name="connsiteY6" fmla="*/ 3329690 h 5455171"/>
              <a:gd name="connsiteX7" fmla="*/ 3006153 w 3270979"/>
              <a:gd name="connsiteY7" fmla="*/ 557578 h 5455171"/>
              <a:gd name="connsiteX8" fmla="*/ 1836920 w 3270979"/>
              <a:gd name="connsiteY8" fmla="*/ 1874 h 5455171"/>
              <a:gd name="connsiteX0" fmla="*/ 1798820 w 3232879"/>
              <a:gd name="connsiteY0" fmla="*/ 1874 h 5455171"/>
              <a:gd name="connsiteX1" fmla="*/ 419725 w 3232879"/>
              <a:gd name="connsiteY1" fmla="*/ 546335 h 5455171"/>
              <a:gd name="connsiteX2" fmla="*/ 29980 w 3232879"/>
              <a:gd name="connsiteY2" fmla="*/ 1800694 h 5455171"/>
              <a:gd name="connsiteX3" fmla="*/ 239843 w 3232879"/>
              <a:gd name="connsiteY3" fmla="*/ 4019238 h 5455171"/>
              <a:gd name="connsiteX4" fmla="*/ 1109272 w 3232879"/>
              <a:gd name="connsiteY4" fmla="*/ 5278412 h 5455171"/>
              <a:gd name="connsiteX5" fmla="*/ 2638269 w 3232879"/>
              <a:gd name="connsiteY5" fmla="*/ 5079792 h 5455171"/>
              <a:gd name="connsiteX6" fmla="*/ 3177915 w 3232879"/>
              <a:gd name="connsiteY6" fmla="*/ 3329690 h 5455171"/>
              <a:gd name="connsiteX7" fmla="*/ 2968053 w 3232879"/>
              <a:gd name="connsiteY7" fmla="*/ 557578 h 5455171"/>
              <a:gd name="connsiteX8" fmla="*/ 1798820 w 3232879"/>
              <a:gd name="connsiteY8" fmla="*/ 1874 h 54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879" h="5455171">
                <a:moveTo>
                  <a:pt x="1798820" y="1874"/>
                </a:moveTo>
                <a:cubicBezTo>
                  <a:pt x="1374099" y="0"/>
                  <a:pt x="714532" y="246532"/>
                  <a:pt x="419725" y="546335"/>
                </a:cubicBezTo>
                <a:cubicBezTo>
                  <a:pt x="124918" y="846138"/>
                  <a:pt x="59960" y="1221877"/>
                  <a:pt x="29980" y="1800694"/>
                </a:cubicBezTo>
                <a:cubicBezTo>
                  <a:pt x="0" y="2379511"/>
                  <a:pt x="59961" y="3439618"/>
                  <a:pt x="239843" y="4019238"/>
                </a:cubicBezTo>
                <a:cubicBezTo>
                  <a:pt x="419725" y="4598858"/>
                  <a:pt x="709534" y="5101653"/>
                  <a:pt x="1109272" y="5278412"/>
                </a:cubicBezTo>
                <a:cubicBezTo>
                  <a:pt x="1509010" y="5455171"/>
                  <a:pt x="2293495" y="5404579"/>
                  <a:pt x="2638269" y="5079792"/>
                </a:cubicBezTo>
                <a:cubicBezTo>
                  <a:pt x="2983043" y="4755005"/>
                  <a:pt x="3122951" y="4083392"/>
                  <a:pt x="3177915" y="3329690"/>
                </a:cubicBezTo>
                <a:cubicBezTo>
                  <a:pt x="3232879" y="2575988"/>
                  <a:pt x="3197902" y="1112214"/>
                  <a:pt x="2968053" y="557578"/>
                </a:cubicBezTo>
                <a:cubicBezTo>
                  <a:pt x="2738204" y="2942"/>
                  <a:pt x="2223541" y="3748"/>
                  <a:pt x="1798820" y="1874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19987274">
            <a:off x="-121224" y="-350059"/>
            <a:ext cx="9752275" cy="6640667"/>
          </a:xfrm>
          <a:prstGeom prst="ellipse">
            <a:avLst/>
          </a:prstGeom>
          <a:gradFill flip="none" rotWithShape="0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purple put arrow"/>
          <p:cNvCxnSpPr>
            <a:stCxn id="9" idx="3"/>
            <a:endCxn id="29" idx="2"/>
          </p:cNvCxnSpPr>
          <p:nvPr/>
        </p:nvCxnSpPr>
        <p:spPr>
          <a:xfrm flipV="1">
            <a:off x="2843784" y="3213366"/>
            <a:ext cx="3998086" cy="254102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 rot="16200000">
            <a:off x="1677682" y="-231825"/>
            <a:ext cx="5787485" cy="8232342"/>
          </a:xfrm>
          <a:custGeom>
            <a:avLst/>
            <a:gdLst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9" fmla="*/ 1798820 w 3232879"/>
              <a:gd name="connsiteY9" fmla="*/ 49967 h 5681272"/>
              <a:gd name="connsiteX0" fmla="*/ 1798820 w 3232879"/>
              <a:gd name="connsiteY0" fmla="*/ 44970 h 5676275"/>
              <a:gd name="connsiteX1" fmla="*/ 419725 w 3232879"/>
              <a:gd name="connsiteY1" fmla="*/ 314793 h 5676275"/>
              <a:gd name="connsiteX2" fmla="*/ 29980 w 3232879"/>
              <a:gd name="connsiteY2" fmla="*/ 1843790 h 5676275"/>
              <a:gd name="connsiteX3" fmla="*/ 239843 w 3232879"/>
              <a:gd name="connsiteY3" fmla="*/ 4062334 h 5676275"/>
              <a:gd name="connsiteX4" fmla="*/ 1109272 w 3232879"/>
              <a:gd name="connsiteY4" fmla="*/ 5321508 h 5676275"/>
              <a:gd name="connsiteX5" fmla="*/ 2638269 w 3232879"/>
              <a:gd name="connsiteY5" fmla="*/ 5351488 h 5676275"/>
              <a:gd name="connsiteX6" fmla="*/ 3177915 w 3232879"/>
              <a:gd name="connsiteY6" fmla="*/ 3372786 h 5676275"/>
              <a:gd name="connsiteX7" fmla="*/ 2968053 w 3232879"/>
              <a:gd name="connsiteY7" fmla="*/ 554636 h 5676275"/>
              <a:gd name="connsiteX8" fmla="*/ 1798820 w 3232879"/>
              <a:gd name="connsiteY8" fmla="*/ 44970 h 5676275"/>
              <a:gd name="connsiteX0" fmla="*/ 1798820 w 3232879"/>
              <a:gd name="connsiteY0" fmla="*/ 44970 h 5498267"/>
              <a:gd name="connsiteX1" fmla="*/ 419725 w 3232879"/>
              <a:gd name="connsiteY1" fmla="*/ 314793 h 5498267"/>
              <a:gd name="connsiteX2" fmla="*/ 29980 w 3232879"/>
              <a:gd name="connsiteY2" fmla="*/ 1843790 h 5498267"/>
              <a:gd name="connsiteX3" fmla="*/ 239843 w 3232879"/>
              <a:gd name="connsiteY3" fmla="*/ 4062334 h 5498267"/>
              <a:gd name="connsiteX4" fmla="*/ 1109272 w 3232879"/>
              <a:gd name="connsiteY4" fmla="*/ 5321508 h 5498267"/>
              <a:gd name="connsiteX5" fmla="*/ 2638269 w 3232879"/>
              <a:gd name="connsiteY5" fmla="*/ 5122888 h 5498267"/>
              <a:gd name="connsiteX6" fmla="*/ 3177915 w 3232879"/>
              <a:gd name="connsiteY6" fmla="*/ 3372786 h 5498267"/>
              <a:gd name="connsiteX7" fmla="*/ 2968053 w 3232879"/>
              <a:gd name="connsiteY7" fmla="*/ 554636 h 5498267"/>
              <a:gd name="connsiteX8" fmla="*/ 1798820 w 3232879"/>
              <a:gd name="connsiteY8" fmla="*/ 44970 h 5498267"/>
              <a:gd name="connsiteX0" fmla="*/ 1836920 w 3270979"/>
              <a:gd name="connsiteY0" fmla="*/ 44970 h 5498267"/>
              <a:gd name="connsiteX1" fmla="*/ 686425 w 3270979"/>
              <a:gd name="connsiteY1" fmla="*/ 589431 h 5498267"/>
              <a:gd name="connsiteX2" fmla="*/ 68080 w 3270979"/>
              <a:gd name="connsiteY2" fmla="*/ 1843790 h 5498267"/>
              <a:gd name="connsiteX3" fmla="*/ 277943 w 3270979"/>
              <a:gd name="connsiteY3" fmla="*/ 4062334 h 5498267"/>
              <a:gd name="connsiteX4" fmla="*/ 1147372 w 3270979"/>
              <a:gd name="connsiteY4" fmla="*/ 5321508 h 5498267"/>
              <a:gd name="connsiteX5" fmla="*/ 2676369 w 3270979"/>
              <a:gd name="connsiteY5" fmla="*/ 5122888 h 5498267"/>
              <a:gd name="connsiteX6" fmla="*/ 3216015 w 3270979"/>
              <a:gd name="connsiteY6" fmla="*/ 3372786 h 5498267"/>
              <a:gd name="connsiteX7" fmla="*/ 3006153 w 3270979"/>
              <a:gd name="connsiteY7" fmla="*/ 554636 h 5498267"/>
              <a:gd name="connsiteX8" fmla="*/ 1836920 w 3270979"/>
              <a:gd name="connsiteY8" fmla="*/ 44970 h 5498267"/>
              <a:gd name="connsiteX0" fmla="*/ 1836920 w 3270979"/>
              <a:gd name="connsiteY0" fmla="*/ 39974 h 5493271"/>
              <a:gd name="connsiteX1" fmla="*/ 686425 w 3270979"/>
              <a:gd name="connsiteY1" fmla="*/ 584435 h 5493271"/>
              <a:gd name="connsiteX2" fmla="*/ 68080 w 3270979"/>
              <a:gd name="connsiteY2" fmla="*/ 1838794 h 5493271"/>
              <a:gd name="connsiteX3" fmla="*/ 277943 w 3270979"/>
              <a:gd name="connsiteY3" fmla="*/ 4057338 h 5493271"/>
              <a:gd name="connsiteX4" fmla="*/ 1147372 w 3270979"/>
              <a:gd name="connsiteY4" fmla="*/ 5316512 h 5493271"/>
              <a:gd name="connsiteX5" fmla="*/ 2676369 w 3270979"/>
              <a:gd name="connsiteY5" fmla="*/ 5117892 h 5493271"/>
              <a:gd name="connsiteX6" fmla="*/ 3216015 w 3270979"/>
              <a:gd name="connsiteY6" fmla="*/ 3367790 h 5493271"/>
              <a:gd name="connsiteX7" fmla="*/ 3006153 w 3270979"/>
              <a:gd name="connsiteY7" fmla="*/ 824278 h 5493271"/>
              <a:gd name="connsiteX8" fmla="*/ 1836920 w 3270979"/>
              <a:gd name="connsiteY8" fmla="*/ 39974 h 5493271"/>
              <a:gd name="connsiteX0" fmla="*/ 1836920 w 3270979"/>
              <a:gd name="connsiteY0" fmla="*/ 1874 h 5455171"/>
              <a:gd name="connsiteX1" fmla="*/ 686425 w 3270979"/>
              <a:gd name="connsiteY1" fmla="*/ 546335 h 5455171"/>
              <a:gd name="connsiteX2" fmla="*/ 68080 w 3270979"/>
              <a:gd name="connsiteY2" fmla="*/ 1800694 h 5455171"/>
              <a:gd name="connsiteX3" fmla="*/ 277943 w 3270979"/>
              <a:gd name="connsiteY3" fmla="*/ 4019238 h 5455171"/>
              <a:gd name="connsiteX4" fmla="*/ 1147372 w 3270979"/>
              <a:gd name="connsiteY4" fmla="*/ 5278412 h 5455171"/>
              <a:gd name="connsiteX5" fmla="*/ 2676369 w 3270979"/>
              <a:gd name="connsiteY5" fmla="*/ 5079792 h 5455171"/>
              <a:gd name="connsiteX6" fmla="*/ 3216015 w 3270979"/>
              <a:gd name="connsiteY6" fmla="*/ 3329690 h 5455171"/>
              <a:gd name="connsiteX7" fmla="*/ 3006153 w 3270979"/>
              <a:gd name="connsiteY7" fmla="*/ 557578 h 5455171"/>
              <a:gd name="connsiteX8" fmla="*/ 1836920 w 3270979"/>
              <a:gd name="connsiteY8" fmla="*/ 1874 h 5455171"/>
              <a:gd name="connsiteX0" fmla="*/ 1798820 w 3232879"/>
              <a:gd name="connsiteY0" fmla="*/ 1874 h 5455171"/>
              <a:gd name="connsiteX1" fmla="*/ 419725 w 3232879"/>
              <a:gd name="connsiteY1" fmla="*/ 546335 h 5455171"/>
              <a:gd name="connsiteX2" fmla="*/ 29980 w 3232879"/>
              <a:gd name="connsiteY2" fmla="*/ 1800694 h 5455171"/>
              <a:gd name="connsiteX3" fmla="*/ 239843 w 3232879"/>
              <a:gd name="connsiteY3" fmla="*/ 4019238 h 5455171"/>
              <a:gd name="connsiteX4" fmla="*/ 1109272 w 3232879"/>
              <a:gd name="connsiteY4" fmla="*/ 5278412 h 5455171"/>
              <a:gd name="connsiteX5" fmla="*/ 2638269 w 3232879"/>
              <a:gd name="connsiteY5" fmla="*/ 5079792 h 5455171"/>
              <a:gd name="connsiteX6" fmla="*/ 3177915 w 3232879"/>
              <a:gd name="connsiteY6" fmla="*/ 3329690 h 5455171"/>
              <a:gd name="connsiteX7" fmla="*/ 2968053 w 3232879"/>
              <a:gd name="connsiteY7" fmla="*/ 557578 h 5455171"/>
              <a:gd name="connsiteX8" fmla="*/ 1798820 w 3232879"/>
              <a:gd name="connsiteY8" fmla="*/ 1874 h 5455171"/>
              <a:gd name="connsiteX0" fmla="*/ 5124307 w 6558366"/>
              <a:gd name="connsiteY0" fmla="*/ 23008 h 5476305"/>
              <a:gd name="connsiteX1" fmla="*/ 294807 w 6558366"/>
              <a:gd name="connsiteY1" fmla="*/ 440666 h 5476305"/>
              <a:gd name="connsiteX2" fmla="*/ 3355467 w 6558366"/>
              <a:gd name="connsiteY2" fmla="*/ 1821828 h 5476305"/>
              <a:gd name="connsiteX3" fmla="*/ 3565330 w 6558366"/>
              <a:gd name="connsiteY3" fmla="*/ 4040372 h 5476305"/>
              <a:gd name="connsiteX4" fmla="*/ 4434759 w 6558366"/>
              <a:gd name="connsiteY4" fmla="*/ 5299546 h 5476305"/>
              <a:gd name="connsiteX5" fmla="*/ 5963756 w 6558366"/>
              <a:gd name="connsiteY5" fmla="*/ 5100926 h 5476305"/>
              <a:gd name="connsiteX6" fmla="*/ 6503402 w 6558366"/>
              <a:gd name="connsiteY6" fmla="*/ 3350824 h 5476305"/>
              <a:gd name="connsiteX7" fmla="*/ 6293540 w 6558366"/>
              <a:gd name="connsiteY7" fmla="*/ 578712 h 5476305"/>
              <a:gd name="connsiteX8" fmla="*/ 5124307 w 6558366"/>
              <a:gd name="connsiteY8" fmla="*/ 23008 h 5476305"/>
              <a:gd name="connsiteX0" fmla="*/ 5366766 w 6800825"/>
              <a:gd name="connsiteY0" fmla="*/ 23008 h 5476305"/>
              <a:gd name="connsiteX1" fmla="*/ 537266 w 6800825"/>
              <a:gd name="connsiteY1" fmla="*/ 440666 h 5476305"/>
              <a:gd name="connsiteX2" fmla="*/ 510110 w 6800825"/>
              <a:gd name="connsiteY2" fmla="*/ 1547900 h 5476305"/>
              <a:gd name="connsiteX3" fmla="*/ 3597926 w 6800825"/>
              <a:gd name="connsiteY3" fmla="*/ 1821828 h 5476305"/>
              <a:gd name="connsiteX4" fmla="*/ 3807789 w 6800825"/>
              <a:gd name="connsiteY4" fmla="*/ 4040372 h 5476305"/>
              <a:gd name="connsiteX5" fmla="*/ 4677218 w 6800825"/>
              <a:gd name="connsiteY5" fmla="*/ 5299546 h 5476305"/>
              <a:gd name="connsiteX6" fmla="*/ 6206215 w 6800825"/>
              <a:gd name="connsiteY6" fmla="*/ 5100926 h 5476305"/>
              <a:gd name="connsiteX7" fmla="*/ 6745861 w 6800825"/>
              <a:gd name="connsiteY7" fmla="*/ 3350824 h 5476305"/>
              <a:gd name="connsiteX8" fmla="*/ 6535999 w 6800825"/>
              <a:gd name="connsiteY8" fmla="*/ 578712 h 5476305"/>
              <a:gd name="connsiteX9" fmla="*/ 5366766 w 6800825"/>
              <a:gd name="connsiteY9" fmla="*/ 23008 h 5476305"/>
              <a:gd name="connsiteX0" fmla="*/ 5337953 w 6772012"/>
              <a:gd name="connsiteY0" fmla="*/ 23008 h 5476305"/>
              <a:gd name="connsiteX1" fmla="*/ 508453 w 6772012"/>
              <a:gd name="connsiteY1" fmla="*/ 440666 h 5476305"/>
              <a:gd name="connsiteX2" fmla="*/ 481297 w 6772012"/>
              <a:gd name="connsiteY2" fmla="*/ 1547900 h 5476305"/>
              <a:gd name="connsiteX3" fmla="*/ 3369780 w 6772012"/>
              <a:gd name="connsiteY3" fmla="*/ 2231784 h 5476305"/>
              <a:gd name="connsiteX4" fmla="*/ 3778976 w 6772012"/>
              <a:gd name="connsiteY4" fmla="*/ 4040372 h 5476305"/>
              <a:gd name="connsiteX5" fmla="*/ 4648405 w 6772012"/>
              <a:gd name="connsiteY5" fmla="*/ 5299546 h 5476305"/>
              <a:gd name="connsiteX6" fmla="*/ 6177402 w 6772012"/>
              <a:gd name="connsiteY6" fmla="*/ 5100926 h 5476305"/>
              <a:gd name="connsiteX7" fmla="*/ 6717048 w 6772012"/>
              <a:gd name="connsiteY7" fmla="*/ 3350824 h 5476305"/>
              <a:gd name="connsiteX8" fmla="*/ 6507186 w 6772012"/>
              <a:gd name="connsiteY8" fmla="*/ 578712 h 5476305"/>
              <a:gd name="connsiteX9" fmla="*/ 5337953 w 6772012"/>
              <a:gd name="connsiteY9" fmla="*/ 23008 h 5476305"/>
              <a:gd name="connsiteX0" fmla="*/ 5337953 w 6772012"/>
              <a:gd name="connsiteY0" fmla="*/ 23008 h 5476305"/>
              <a:gd name="connsiteX1" fmla="*/ 508453 w 6772012"/>
              <a:gd name="connsiteY1" fmla="*/ 440666 h 5476305"/>
              <a:gd name="connsiteX2" fmla="*/ 481297 w 6772012"/>
              <a:gd name="connsiteY2" fmla="*/ 1547900 h 5476305"/>
              <a:gd name="connsiteX3" fmla="*/ 3369780 w 6772012"/>
              <a:gd name="connsiteY3" fmla="*/ 2231784 h 5476305"/>
              <a:gd name="connsiteX4" fmla="*/ 3778976 w 6772012"/>
              <a:gd name="connsiteY4" fmla="*/ 4040372 h 5476305"/>
              <a:gd name="connsiteX5" fmla="*/ 4648405 w 6772012"/>
              <a:gd name="connsiteY5" fmla="*/ 5299546 h 5476305"/>
              <a:gd name="connsiteX6" fmla="*/ 6177402 w 6772012"/>
              <a:gd name="connsiteY6" fmla="*/ 5100926 h 5476305"/>
              <a:gd name="connsiteX7" fmla="*/ 6717048 w 6772012"/>
              <a:gd name="connsiteY7" fmla="*/ 3350824 h 5476305"/>
              <a:gd name="connsiteX8" fmla="*/ 6507186 w 6772012"/>
              <a:gd name="connsiteY8" fmla="*/ 578712 h 5476305"/>
              <a:gd name="connsiteX9" fmla="*/ 5337953 w 6772012"/>
              <a:gd name="connsiteY9" fmla="*/ 23008 h 5476305"/>
              <a:gd name="connsiteX0" fmla="*/ 5310917 w 6744976"/>
              <a:gd name="connsiteY0" fmla="*/ 1278 h 5454575"/>
              <a:gd name="connsiteX1" fmla="*/ 617179 w 6744976"/>
              <a:gd name="connsiteY1" fmla="*/ 549312 h 5454575"/>
              <a:gd name="connsiteX2" fmla="*/ 454261 w 6744976"/>
              <a:gd name="connsiteY2" fmla="*/ 1526170 h 5454575"/>
              <a:gd name="connsiteX3" fmla="*/ 3342744 w 6744976"/>
              <a:gd name="connsiteY3" fmla="*/ 2210054 h 5454575"/>
              <a:gd name="connsiteX4" fmla="*/ 3751940 w 6744976"/>
              <a:gd name="connsiteY4" fmla="*/ 4018642 h 5454575"/>
              <a:gd name="connsiteX5" fmla="*/ 4621369 w 6744976"/>
              <a:gd name="connsiteY5" fmla="*/ 5277816 h 5454575"/>
              <a:gd name="connsiteX6" fmla="*/ 6150366 w 6744976"/>
              <a:gd name="connsiteY6" fmla="*/ 5079196 h 5454575"/>
              <a:gd name="connsiteX7" fmla="*/ 6690012 w 6744976"/>
              <a:gd name="connsiteY7" fmla="*/ 3329094 h 5454575"/>
              <a:gd name="connsiteX8" fmla="*/ 6480150 w 6744976"/>
              <a:gd name="connsiteY8" fmla="*/ 556982 h 5454575"/>
              <a:gd name="connsiteX9" fmla="*/ 5310917 w 6744976"/>
              <a:gd name="connsiteY9" fmla="*/ 1278 h 5454575"/>
              <a:gd name="connsiteX0" fmla="*/ 5202191 w 6636250"/>
              <a:gd name="connsiteY0" fmla="*/ 1278 h 5454575"/>
              <a:gd name="connsiteX1" fmla="*/ 508453 w 6636250"/>
              <a:gd name="connsiteY1" fmla="*/ 549312 h 5454575"/>
              <a:gd name="connsiteX2" fmla="*/ 573949 w 6636250"/>
              <a:gd name="connsiteY2" fmla="*/ 1637867 h 5454575"/>
              <a:gd name="connsiteX3" fmla="*/ 3234018 w 6636250"/>
              <a:gd name="connsiteY3" fmla="*/ 2210054 h 5454575"/>
              <a:gd name="connsiteX4" fmla="*/ 3643214 w 6636250"/>
              <a:gd name="connsiteY4" fmla="*/ 4018642 h 5454575"/>
              <a:gd name="connsiteX5" fmla="*/ 4512643 w 6636250"/>
              <a:gd name="connsiteY5" fmla="*/ 5277816 h 5454575"/>
              <a:gd name="connsiteX6" fmla="*/ 6041640 w 6636250"/>
              <a:gd name="connsiteY6" fmla="*/ 5079196 h 5454575"/>
              <a:gd name="connsiteX7" fmla="*/ 6581286 w 6636250"/>
              <a:gd name="connsiteY7" fmla="*/ 3329094 h 5454575"/>
              <a:gd name="connsiteX8" fmla="*/ 6371424 w 6636250"/>
              <a:gd name="connsiteY8" fmla="*/ 556982 h 5454575"/>
              <a:gd name="connsiteX9" fmla="*/ 5202191 w 6636250"/>
              <a:gd name="connsiteY9" fmla="*/ 1278 h 5454575"/>
              <a:gd name="connsiteX0" fmla="*/ 5202191 w 6636250"/>
              <a:gd name="connsiteY0" fmla="*/ 1278 h 5454575"/>
              <a:gd name="connsiteX1" fmla="*/ 508453 w 6636250"/>
              <a:gd name="connsiteY1" fmla="*/ 549312 h 5454575"/>
              <a:gd name="connsiteX2" fmla="*/ 573949 w 6636250"/>
              <a:gd name="connsiteY2" fmla="*/ 1637867 h 5454575"/>
              <a:gd name="connsiteX3" fmla="*/ 3145944 w 6636250"/>
              <a:gd name="connsiteY3" fmla="*/ 2561576 h 5454575"/>
              <a:gd name="connsiteX4" fmla="*/ 3643214 w 6636250"/>
              <a:gd name="connsiteY4" fmla="*/ 4018642 h 5454575"/>
              <a:gd name="connsiteX5" fmla="*/ 4512643 w 6636250"/>
              <a:gd name="connsiteY5" fmla="*/ 5277816 h 5454575"/>
              <a:gd name="connsiteX6" fmla="*/ 6041640 w 6636250"/>
              <a:gd name="connsiteY6" fmla="*/ 5079196 h 5454575"/>
              <a:gd name="connsiteX7" fmla="*/ 6581286 w 6636250"/>
              <a:gd name="connsiteY7" fmla="*/ 3329094 h 5454575"/>
              <a:gd name="connsiteX8" fmla="*/ 6371424 w 6636250"/>
              <a:gd name="connsiteY8" fmla="*/ 556982 h 5454575"/>
              <a:gd name="connsiteX9" fmla="*/ 5202191 w 6636250"/>
              <a:gd name="connsiteY9" fmla="*/ 1278 h 5454575"/>
              <a:gd name="connsiteX0" fmla="*/ 5202191 w 6636250"/>
              <a:gd name="connsiteY0" fmla="*/ 1278 h 5454575"/>
              <a:gd name="connsiteX1" fmla="*/ 508453 w 6636250"/>
              <a:gd name="connsiteY1" fmla="*/ 549312 h 5454575"/>
              <a:gd name="connsiteX2" fmla="*/ 573949 w 6636250"/>
              <a:gd name="connsiteY2" fmla="*/ 1637867 h 5454575"/>
              <a:gd name="connsiteX3" fmla="*/ 3145944 w 6636250"/>
              <a:gd name="connsiteY3" fmla="*/ 2561576 h 5454575"/>
              <a:gd name="connsiteX4" fmla="*/ 3643214 w 6636250"/>
              <a:gd name="connsiteY4" fmla="*/ 4018642 h 5454575"/>
              <a:gd name="connsiteX5" fmla="*/ 4512643 w 6636250"/>
              <a:gd name="connsiteY5" fmla="*/ 5277816 h 5454575"/>
              <a:gd name="connsiteX6" fmla="*/ 6041640 w 6636250"/>
              <a:gd name="connsiteY6" fmla="*/ 5079196 h 5454575"/>
              <a:gd name="connsiteX7" fmla="*/ 6581286 w 6636250"/>
              <a:gd name="connsiteY7" fmla="*/ 3329094 h 5454575"/>
              <a:gd name="connsiteX8" fmla="*/ 6371424 w 6636250"/>
              <a:gd name="connsiteY8" fmla="*/ 556982 h 5454575"/>
              <a:gd name="connsiteX9" fmla="*/ 5202191 w 6636250"/>
              <a:gd name="connsiteY9" fmla="*/ 1278 h 5454575"/>
              <a:gd name="connsiteX0" fmla="*/ 5202191 w 6636250"/>
              <a:gd name="connsiteY0" fmla="*/ 3690 h 5456987"/>
              <a:gd name="connsiteX1" fmla="*/ 508453 w 6636250"/>
              <a:gd name="connsiteY1" fmla="*/ 551724 h 5456987"/>
              <a:gd name="connsiteX2" fmla="*/ 573949 w 6636250"/>
              <a:gd name="connsiteY2" fmla="*/ 1640279 h 5456987"/>
              <a:gd name="connsiteX3" fmla="*/ 3145944 w 6636250"/>
              <a:gd name="connsiteY3" fmla="*/ 2563988 h 5456987"/>
              <a:gd name="connsiteX4" fmla="*/ 3643214 w 6636250"/>
              <a:gd name="connsiteY4" fmla="*/ 4021054 h 5456987"/>
              <a:gd name="connsiteX5" fmla="*/ 4512643 w 6636250"/>
              <a:gd name="connsiteY5" fmla="*/ 5280228 h 5456987"/>
              <a:gd name="connsiteX6" fmla="*/ 6041640 w 6636250"/>
              <a:gd name="connsiteY6" fmla="*/ 5081608 h 5456987"/>
              <a:gd name="connsiteX7" fmla="*/ 6581286 w 6636250"/>
              <a:gd name="connsiteY7" fmla="*/ 3331506 h 5456987"/>
              <a:gd name="connsiteX8" fmla="*/ 6371424 w 6636250"/>
              <a:gd name="connsiteY8" fmla="*/ 559394 h 5456987"/>
              <a:gd name="connsiteX9" fmla="*/ 5202191 w 6636250"/>
              <a:gd name="connsiteY9" fmla="*/ 3690 h 5456987"/>
              <a:gd name="connsiteX0" fmla="*/ 5202191 w 6636250"/>
              <a:gd name="connsiteY0" fmla="*/ 3690 h 5456987"/>
              <a:gd name="connsiteX1" fmla="*/ 508453 w 6636250"/>
              <a:gd name="connsiteY1" fmla="*/ 551724 h 5456987"/>
              <a:gd name="connsiteX2" fmla="*/ 573949 w 6636250"/>
              <a:gd name="connsiteY2" fmla="*/ 1640279 h 5456987"/>
              <a:gd name="connsiteX3" fmla="*/ 3145944 w 6636250"/>
              <a:gd name="connsiteY3" fmla="*/ 2563988 h 5456987"/>
              <a:gd name="connsiteX4" fmla="*/ 3643214 w 6636250"/>
              <a:gd name="connsiteY4" fmla="*/ 4021054 h 5456987"/>
              <a:gd name="connsiteX5" fmla="*/ 4512643 w 6636250"/>
              <a:gd name="connsiteY5" fmla="*/ 5280228 h 5456987"/>
              <a:gd name="connsiteX6" fmla="*/ 6041640 w 6636250"/>
              <a:gd name="connsiteY6" fmla="*/ 5081608 h 5456987"/>
              <a:gd name="connsiteX7" fmla="*/ 6581286 w 6636250"/>
              <a:gd name="connsiteY7" fmla="*/ 3331506 h 5456987"/>
              <a:gd name="connsiteX8" fmla="*/ 6371424 w 6636250"/>
              <a:gd name="connsiteY8" fmla="*/ 559394 h 5456987"/>
              <a:gd name="connsiteX9" fmla="*/ 5202191 w 6636250"/>
              <a:gd name="connsiteY9" fmla="*/ 3690 h 5456987"/>
              <a:gd name="connsiteX0" fmla="*/ 5202191 w 6636250"/>
              <a:gd name="connsiteY0" fmla="*/ 3690 h 5456987"/>
              <a:gd name="connsiteX1" fmla="*/ 508453 w 6636250"/>
              <a:gd name="connsiteY1" fmla="*/ 551724 h 5456987"/>
              <a:gd name="connsiteX2" fmla="*/ 573949 w 6636250"/>
              <a:gd name="connsiteY2" fmla="*/ 1640279 h 5456987"/>
              <a:gd name="connsiteX3" fmla="*/ 3145944 w 6636250"/>
              <a:gd name="connsiteY3" fmla="*/ 2563988 h 5456987"/>
              <a:gd name="connsiteX4" fmla="*/ 3643214 w 6636250"/>
              <a:gd name="connsiteY4" fmla="*/ 4021054 h 5456987"/>
              <a:gd name="connsiteX5" fmla="*/ 4512643 w 6636250"/>
              <a:gd name="connsiteY5" fmla="*/ 5280228 h 5456987"/>
              <a:gd name="connsiteX6" fmla="*/ 6041640 w 6636250"/>
              <a:gd name="connsiteY6" fmla="*/ 5081608 h 5456987"/>
              <a:gd name="connsiteX7" fmla="*/ 6581286 w 6636250"/>
              <a:gd name="connsiteY7" fmla="*/ 3331506 h 5456987"/>
              <a:gd name="connsiteX8" fmla="*/ 6371424 w 6636250"/>
              <a:gd name="connsiteY8" fmla="*/ 559394 h 5456987"/>
              <a:gd name="connsiteX9" fmla="*/ 5202191 w 6636250"/>
              <a:gd name="connsiteY9" fmla="*/ 3690 h 5456987"/>
              <a:gd name="connsiteX0" fmla="*/ 5202191 w 6636250"/>
              <a:gd name="connsiteY0" fmla="*/ 3690 h 5456987"/>
              <a:gd name="connsiteX1" fmla="*/ 508453 w 6636250"/>
              <a:gd name="connsiteY1" fmla="*/ 551724 h 5456987"/>
              <a:gd name="connsiteX2" fmla="*/ 573949 w 6636250"/>
              <a:gd name="connsiteY2" fmla="*/ 1640279 h 5456987"/>
              <a:gd name="connsiteX3" fmla="*/ 3145944 w 6636250"/>
              <a:gd name="connsiteY3" fmla="*/ 2563988 h 5456987"/>
              <a:gd name="connsiteX4" fmla="*/ 3643214 w 6636250"/>
              <a:gd name="connsiteY4" fmla="*/ 4021054 h 5456987"/>
              <a:gd name="connsiteX5" fmla="*/ 4512643 w 6636250"/>
              <a:gd name="connsiteY5" fmla="*/ 5280228 h 5456987"/>
              <a:gd name="connsiteX6" fmla="*/ 6041640 w 6636250"/>
              <a:gd name="connsiteY6" fmla="*/ 5081608 h 5456987"/>
              <a:gd name="connsiteX7" fmla="*/ 6581286 w 6636250"/>
              <a:gd name="connsiteY7" fmla="*/ 3331506 h 5456987"/>
              <a:gd name="connsiteX8" fmla="*/ 6371424 w 6636250"/>
              <a:gd name="connsiteY8" fmla="*/ 559394 h 5456987"/>
              <a:gd name="connsiteX9" fmla="*/ 5202191 w 6636250"/>
              <a:gd name="connsiteY9" fmla="*/ 3690 h 5456987"/>
              <a:gd name="connsiteX0" fmla="*/ 5202191 w 6636250"/>
              <a:gd name="connsiteY0" fmla="*/ 3690 h 5456987"/>
              <a:gd name="connsiteX1" fmla="*/ 508453 w 6636250"/>
              <a:gd name="connsiteY1" fmla="*/ 551724 h 5456987"/>
              <a:gd name="connsiteX2" fmla="*/ 573949 w 6636250"/>
              <a:gd name="connsiteY2" fmla="*/ 1640279 h 5456987"/>
              <a:gd name="connsiteX3" fmla="*/ 3145944 w 6636250"/>
              <a:gd name="connsiteY3" fmla="*/ 2563988 h 5456987"/>
              <a:gd name="connsiteX4" fmla="*/ 3643214 w 6636250"/>
              <a:gd name="connsiteY4" fmla="*/ 4021054 h 5456987"/>
              <a:gd name="connsiteX5" fmla="*/ 4512643 w 6636250"/>
              <a:gd name="connsiteY5" fmla="*/ 5280228 h 5456987"/>
              <a:gd name="connsiteX6" fmla="*/ 6041640 w 6636250"/>
              <a:gd name="connsiteY6" fmla="*/ 5081608 h 5456987"/>
              <a:gd name="connsiteX7" fmla="*/ 6581286 w 6636250"/>
              <a:gd name="connsiteY7" fmla="*/ 3331506 h 5456987"/>
              <a:gd name="connsiteX8" fmla="*/ 6371424 w 6636250"/>
              <a:gd name="connsiteY8" fmla="*/ 559394 h 5456987"/>
              <a:gd name="connsiteX9" fmla="*/ 5202191 w 6636250"/>
              <a:gd name="connsiteY9" fmla="*/ 3690 h 545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36250" h="5456987">
                <a:moveTo>
                  <a:pt x="5202191" y="3690"/>
                </a:moveTo>
                <a:cubicBezTo>
                  <a:pt x="4342040" y="7380"/>
                  <a:pt x="803260" y="251921"/>
                  <a:pt x="508453" y="551724"/>
                </a:cubicBezTo>
                <a:cubicBezTo>
                  <a:pt x="0" y="749227"/>
                  <a:pt x="134367" y="1304902"/>
                  <a:pt x="573949" y="1640279"/>
                </a:cubicBezTo>
                <a:cubicBezTo>
                  <a:pt x="1013531" y="1975656"/>
                  <a:pt x="2634400" y="2167192"/>
                  <a:pt x="3145944" y="2563988"/>
                </a:cubicBezTo>
                <a:cubicBezTo>
                  <a:pt x="3657488" y="2960784"/>
                  <a:pt x="3358140" y="3231308"/>
                  <a:pt x="3643214" y="4021054"/>
                </a:cubicBezTo>
                <a:cubicBezTo>
                  <a:pt x="3928288" y="4810800"/>
                  <a:pt x="4112905" y="5103469"/>
                  <a:pt x="4512643" y="5280228"/>
                </a:cubicBezTo>
                <a:cubicBezTo>
                  <a:pt x="4912381" y="5456987"/>
                  <a:pt x="5696866" y="5406395"/>
                  <a:pt x="6041640" y="5081608"/>
                </a:cubicBezTo>
                <a:cubicBezTo>
                  <a:pt x="6386414" y="4756821"/>
                  <a:pt x="6526322" y="4085208"/>
                  <a:pt x="6581286" y="3331506"/>
                </a:cubicBezTo>
                <a:cubicBezTo>
                  <a:pt x="6636250" y="2577804"/>
                  <a:pt x="6485015" y="860995"/>
                  <a:pt x="6371424" y="559394"/>
                </a:cubicBezTo>
                <a:cubicBezTo>
                  <a:pt x="6257833" y="257793"/>
                  <a:pt x="6062342" y="0"/>
                  <a:pt x="5202191" y="3690"/>
                </a:cubicBezTo>
                <a:close/>
              </a:path>
            </a:pathLst>
          </a:cu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green put arrow"/>
          <p:cNvCxnSpPr>
            <a:stCxn id="9" idx="3"/>
            <a:endCxn id="29" idx="2"/>
          </p:cNvCxnSpPr>
          <p:nvPr/>
        </p:nvCxnSpPr>
        <p:spPr>
          <a:xfrm flipV="1">
            <a:off x="2843784" y="3213366"/>
            <a:ext cx="3998086" cy="254102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 proliferation</a:t>
            </a:r>
            <a:endParaRPr lang="en-US" dirty="0"/>
          </a:p>
        </p:txBody>
      </p:sp>
      <p:pic>
        <p:nvPicPr>
          <p:cNvPr id="7" name="Picture 6" descr="openid_big_logo_text.pn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03" y="1352000"/>
            <a:ext cx="2464594" cy="982265"/>
          </a:xfrm>
          <a:prstGeom prst="rect">
            <a:avLst/>
          </a:prstGeom>
        </p:spPr>
      </p:pic>
      <p:pic>
        <p:nvPicPr>
          <p:cNvPr id="8" name="Picture 7" descr="mit-redgrey-header3.gif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1403395"/>
            <a:ext cx="1543050" cy="876300"/>
          </a:xfrm>
          <a:prstGeom prst="rect">
            <a:avLst/>
          </a:prstGeom>
          <a:ln>
            <a:noFill/>
            <a:tailEnd type="none"/>
          </a:ln>
        </p:spPr>
      </p:pic>
      <p:sp>
        <p:nvSpPr>
          <p:cNvPr id="10" name="TextBox 9"/>
          <p:cNvSpPr txBox="1"/>
          <p:nvPr/>
        </p:nvSpPr>
        <p:spPr>
          <a:xfrm>
            <a:off x="984850" y="4419599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2"/>
                </a:solidFill>
                <a:latin typeface="Candara" pitchFamily="34" charset="0"/>
                <a:cs typeface="Tahoma" pitchFamily="34" charset="0"/>
              </a:rPr>
              <a:t>“Peggy”</a:t>
            </a:r>
            <a:endParaRPr lang="en-US" sz="2400" dirty="0">
              <a:solidFill>
                <a:schemeClr val="accent2"/>
              </a:solidFill>
              <a:latin typeface="Candara" pitchFamily="34" charset="0"/>
              <a:cs typeface="Tahoma" pitchFamily="34" charset="0"/>
            </a:endParaRPr>
          </a:p>
        </p:txBody>
      </p:sp>
      <p:cxnSp>
        <p:nvCxnSpPr>
          <p:cNvPr id="20" name="Straight Arrow Connector 19"/>
          <p:cNvCxnSpPr>
            <a:stCxn id="8" idx="2"/>
            <a:endCxn id="9" idx="0"/>
          </p:cNvCxnSpPr>
          <p:nvPr/>
        </p:nvCxnSpPr>
        <p:spPr>
          <a:xfrm rot="5400000">
            <a:off x="773128" y="3792567"/>
            <a:ext cx="3025745" cy="1588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4"/>
          <p:cNvGrpSpPr/>
          <p:nvPr/>
        </p:nvGrpSpPr>
        <p:grpSpPr>
          <a:xfrm>
            <a:off x="806169" y="2237947"/>
            <a:ext cx="2037615" cy="923925"/>
            <a:chOff x="2943021" y="3397204"/>
            <a:chExt cx="2037615" cy="923925"/>
          </a:xfrm>
        </p:grpSpPr>
        <p:sp>
          <p:nvSpPr>
            <p:cNvPr id="5" name="TextBox 4"/>
            <p:cNvSpPr txBox="1"/>
            <p:nvPr/>
          </p:nvSpPr>
          <p:spPr>
            <a:xfrm>
              <a:off x="2943021" y="3659120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Carol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pic>
          <p:nvPicPr>
            <p:cNvPr id="6" name="Picture 5" descr="caro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6211" y="3397204"/>
              <a:ext cx="1114425" cy="923925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>
            <a:stCxn id="6" idx="2"/>
            <a:endCxn id="9" idx="0"/>
          </p:cNvCxnSpPr>
          <p:nvPr/>
        </p:nvCxnSpPr>
        <p:spPr>
          <a:xfrm rot="5400000">
            <a:off x="1214502" y="4233370"/>
            <a:ext cx="2143568" cy="57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1"/>
            <a:endCxn id="8" idx="3"/>
          </p:cNvCxnSpPr>
          <p:nvPr/>
        </p:nvCxnSpPr>
        <p:spPr>
          <a:xfrm rot="10800000">
            <a:off x="3057525" y="1841545"/>
            <a:ext cx="2568178" cy="1588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5"/>
          <p:cNvGrpSpPr/>
          <p:nvPr/>
        </p:nvGrpSpPr>
        <p:grpSpPr>
          <a:xfrm>
            <a:off x="6283764" y="2186452"/>
            <a:ext cx="2200162" cy="1026914"/>
            <a:chOff x="5766494" y="3294215"/>
            <a:chExt cx="2200162" cy="1026914"/>
          </a:xfrm>
        </p:grpSpPr>
        <p:pic>
          <p:nvPicPr>
            <p:cNvPr id="29" name="Picture 28" descr="bob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6494" y="3294215"/>
              <a:ext cx="1116211" cy="102691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82705" y="3659120"/>
              <a:ext cx="1083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Victor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33" name="Straight Arrow Connector 32"/>
          <p:cNvCxnSpPr>
            <a:stCxn id="29" idx="1"/>
          </p:cNvCxnSpPr>
          <p:nvPr/>
        </p:nvCxnSpPr>
        <p:spPr>
          <a:xfrm rot="10800000">
            <a:off x="2847610" y="2699909"/>
            <a:ext cx="3436155" cy="1588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71703" y="2237947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Candara" pitchFamily="34" charset="0"/>
                <a:cs typeface="Tahoma" pitchFamily="34" charset="0"/>
              </a:rPr>
              <a:t>“MIT”</a:t>
            </a:r>
            <a:endParaRPr lang="en-US" sz="2400" dirty="0">
              <a:solidFill>
                <a:schemeClr val="accent2"/>
              </a:solidFill>
              <a:latin typeface="Candar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47658" y="5562600"/>
            <a:ext cx="1048685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</a:t>
            </a:r>
          </a:p>
        </p:txBody>
      </p:sp>
      <p:cxnSp>
        <p:nvCxnSpPr>
          <p:cNvPr id="37" name="Straight Arrow Connector 36"/>
          <p:cNvCxnSpPr>
            <a:stCxn id="29" idx="1"/>
          </p:cNvCxnSpPr>
          <p:nvPr/>
        </p:nvCxnSpPr>
        <p:spPr>
          <a:xfrm rot="10800000" flipV="1">
            <a:off x="2847610" y="2699908"/>
            <a:ext cx="3436154" cy="2606325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34371" y="3810001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2"/>
                </a:solidFill>
                <a:latin typeface="Candara" pitchFamily="34" charset="0"/>
                <a:cs typeface="Tahoma" pitchFamily="34" charset="0"/>
              </a:rPr>
              <a:t>“</a:t>
            </a:r>
            <a:r>
              <a:rPr lang="en-US" sz="2400" dirty="0" err="1" smtClean="0">
                <a:solidFill>
                  <a:schemeClr val="accent2"/>
                </a:solidFill>
                <a:latin typeface="Candara" pitchFamily="34" charset="0"/>
                <a:cs typeface="Tahoma" pitchFamily="34" charset="0"/>
              </a:rPr>
              <a:t>Peggy@MIT</a:t>
            </a:r>
            <a:r>
              <a:rPr lang="en-US" sz="2400" dirty="0" smtClean="0">
                <a:solidFill>
                  <a:schemeClr val="accent2"/>
                </a:solidFill>
                <a:latin typeface="Candara" pitchFamily="34" charset="0"/>
                <a:cs typeface="Tahoma" pitchFamily="34" charset="0"/>
              </a:rPr>
              <a:t>”</a:t>
            </a:r>
            <a:endParaRPr lang="en-US" sz="2400" dirty="0">
              <a:solidFill>
                <a:schemeClr val="accent2"/>
              </a:solidFill>
              <a:latin typeface="Candara" pitchFamily="34" charset="0"/>
              <a:cs typeface="Tahoma" pitchFamily="34" charset="0"/>
            </a:endParaRPr>
          </a:p>
        </p:txBody>
      </p:sp>
      <p:pic>
        <p:nvPicPr>
          <p:cNvPr id="28" name="Picture 27" descr="yahoo.pn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5953" y="426674"/>
            <a:ext cx="1288108" cy="755675"/>
          </a:xfrm>
          <a:prstGeom prst="rect">
            <a:avLst/>
          </a:prstGeom>
        </p:spPr>
      </p:pic>
      <p:pic>
        <p:nvPicPr>
          <p:cNvPr id="40" name="aws" descr="aw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5953" y="1929873"/>
            <a:ext cx="1518047" cy="616148"/>
          </a:xfrm>
          <a:prstGeom prst="rect">
            <a:avLst/>
          </a:prstGeom>
        </p:spPr>
      </p:pic>
      <p:pic>
        <p:nvPicPr>
          <p:cNvPr id="41" name="Picture 40" descr="facebook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9975" y="1314812"/>
            <a:ext cx="1400175" cy="526733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stCxn id="28" idx="1"/>
          </p:cNvCxnSpPr>
          <p:nvPr/>
        </p:nvCxnSpPr>
        <p:spPr>
          <a:xfrm rot="10800000" flipV="1">
            <a:off x="2847609" y="804512"/>
            <a:ext cx="4778345" cy="4300888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1"/>
          </p:cNvCxnSpPr>
          <p:nvPr/>
        </p:nvCxnSpPr>
        <p:spPr>
          <a:xfrm rot="10800000" flipV="1">
            <a:off x="3270851" y="1578178"/>
            <a:ext cx="4129125" cy="3303085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1"/>
          </p:cNvCxnSpPr>
          <p:nvPr/>
        </p:nvCxnSpPr>
        <p:spPr>
          <a:xfrm rot="10800000" flipV="1">
            <a:off x="3000011" y="2237946"/>
            <a:ext cx="4625943" cy="3068287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47658" y="5562600"/>
            <a:ext cx="104868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28764" y="5305440"/>
            <a:ext cx="2115020" cy="897897"/>
            <a:chOff x="728764" y="5305440"/>
            <a:chExt cx="2115020" cy="897897"/>
          </a:xfrm>
        </p:grpSpPr>
        <p:pic>
          <p:nvPicPr>
            <p:cNvPr id="9" name="Picture 8" descr="alice.g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28216" y="5305440"/>
              <a:ext cx="1115568" cy="897897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28764" y="5523556"/>
              <a:ext cx="1000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Peggy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4" grpId="0" animBg="1"/>
      <p:bldP spid="36" grpId="1" animBg="1"/>
      <p:bldP spid="36" grpId="2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472190" y="1182349"/>
            <a:ext cx="3232879" cy="5455171"/>
          </a:xfrm>
          <a:custGeom>
            <a:avLst/>
            <a:gdLst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9" fmla="*/ 1798820 w 3232879"/>
              <a:gd name="connsiteY9" fmla="*/ 49967 h 5681272"/>
              <a:gd name="connsiteX0" fmla="*/ 1798820 w 3232879"/>
              <a:gd name="connsiteY0" fmla="*/ 44970 h 5676275"/>
              <a:gd name="connsiteX1" fmla="*/ 419725 w 3232879"/>
              <a:gd name="connsiteY1" fmla="*/ 314793 h 5676275"/>
              <a:gd name="connsiteX2" fmla="*/ 29980 w 3232879"/>
              <a:gd name="connsiteY2" fmla="*/ 1843790 h 5676275"/>
              <a:gd name="connsiteX3" fmla="*/ 239843 w 3232879"/>
              <a:gd name="connsiteY3" fmla="*/ 4062334 h 5676275"/>
              <a:gd name="connsiteX4" fmla="*/ 1109272 w 3232879"/>
              <a:gd name="connsiteY4" fmla="*/ 5321508 h 5676275"/>
              <a:gd name="connsiteX5" fmla="*/ 2638269 w 3232879"/>
              <a:gd name="connsiteY5" fmla="*/ 5351488 h 5676275"/>
              <a:gd name="connsiteX6" fmla="*/ 3177915 w 3232879"/>
              <a:gd name="connsiteY6" fmla="*/ 3372786 h 5676275"/>
              <a:gd name="connsiteX7" fmla="*/ 2968053 w 3232879"/>
              <a:gd name="connsiteY7" fmla="*/ 554636 h 5676275"/>
              <a:gd name="connsiteX8" fmla="*/ 1798820 w 3232879"/>
              <a:gd name="connsiteY8" fmla="*/ 44970 h 5676275"/>
              <a:gd name="connsiteX0" fmla="*/ 1798820 w 3232879"/>
              <a:gd name="connsiteY0" fmla="*/ 44970 h 5498267"/>
              <a:gd name="connsiteX1" fmla="*/ 419725 w 3232879"/>
              <a:gd name="connsiteY1" fmla="*/ 314793 h 5498267"/>
              <a:gd name="connsiteX2" fmla="*/ 29980 w 3232879"/>
              <a:gd name="connsiteY2" fmla="*/ 1843790 h 5498267"/>
              <a:gd name="connsiteX3" fmla="*/ 239843 w 3232879"/>
              <a:gd name="connsiteY3" fmla="*/ 4062334 h 5498267"/>
              <a:gd name="connsiteX4" fmla="*/ 1109272 w 3232879"/>
              <a:gd name="connsiteY4" fmla="*/ 5321508 h 5498267"/>
              <a:gd name="connsiteX5" fmla="*/ 2638269 w 3232879"/>
              <a:gd name="connsiteY5" fmla="*/ 5122888 h 5498267"/>
              <a:gd name="connsiteX6" fmla="*/ 3177915 w 3232879"/>
              <a:gd name="connsiteY6" fmla="*/ 3372786 h 5498267"/>
              <a:gd name="connsiteX7" fmla="*/ 2968053 w 3232879"/>
              <a:gd name="connsiteY7" fmla="*/ 554636 h 5498267"/>
              <a:gd name="connsiteX8" fmla="*/ 1798820 w 3232879"/>
              <a:gd name="connsiteY8" fmla="*/ 44970 h 5498267"/>
              <a:gd name="connsiteX0" fmla="*/ 1836920 w 3270979"/>
              <a:gd name="connsiteY0" fmla="*/ 44970 h 5498267"/>
              <a:gd name="connsiteX1" fmla="*/ 686425 w 3270979"/>
              <a:gd name="connsiteY1" fmla="*/ 589431 h 5498267"/>
              <a:gd name="connsiteX2" fmla="*/ 68080 w 3270979"/>
              <a:gd name="connsiteY2" fmla="*/ 1843790 h 5498267"/>
              <a:gd name="connsiteX3" fmla="*/ 277943 w 3270979"/>
              <a:gd name="connsiteY3" fmla="*/ 4062334 h 5498267"/>
              <a:gd name="connsiteX4" fmla="*/ 1147372 w 3270979"/>
              <a:gd name="connsiteY4" fmla="*/ 5321508 h 5498267"/>
              <a:gd name="connsiteX5" fmla="*/ 2676369 w 3270979"/>
              <a:gd name="connsiteY5" fmla="*/ 5122888 h 5498267"/>
              <a:gd name="connsiteX6" fmla="*/ 3216015 w 3270979"/>
              <a:gd name="connsiteY6" fmla="*/ 3372786 h 5498267"/>
              <a:gd name="connsiteX7" fmla="*/ 3006153 w 3270979"/>
              <a:gd name="connsiteY7" fmla="*/ 554636 h 5498267"/>
              <a:gd name="connsiteX8" fmla="*/ 1836920 w 3270979"/>
              <a:gd name="connsiteY8" fmla="*/ 44970 h 5498267"/>
              <a:gd name="connsiteX0" fmla="*/ 1836920 w 3270979"/>
              <a:gd name="connsiteY0" fmla="*/ 39974 h 5493271"/>
              <a:gd name="connsiteX1" fmla="*/ 686425 w 3270979"/>
              <a:gd name="connsiteY1" fmla="*/ 584435 h 5493271"/>
              <a:gd name="connsiteX2" fmla="*/ 68080 w 3270979"/>
              <a:gd name="connsiteY2" fmla="*/ 1838794 h 5493271"/>
              <a:gd name="connsiteX3" fmla="*/ 277943 w 3270979"/>
              <a:gd name="connsiteY3" fmla="*/ 4057338 h 5493271"/>
              <a:gd name="connsiteX4" fmla="*/ 1147372 w 3270979"/>
              <a:gd name="connsiteY4" fmla="*/ 5316512 h 5493271"/>
              <a:gd name="connsiteX5" fmla="*/ 2676369 w 3270979"/>
              <a:gd name="connsiteY5" fmla="*/ 5117892 h 5493271"/>
              <a:gd name="connsiteX6" fmla="*/ 3216015 w 3270979"/>
              <a:gd name="connsiteY6" fmla="*/ 3367790 h 5493271"/>
              <a:gd name="connsiteX7" fmla="*/ 3006153 w 3270979"/>
              <a:gd name="connsiteY7" fmla="*/ 824278 h 5493271"/>
              <a:gd name="connsiteX8" fmla="*/ 1836920 w 3270979"/>
              <a:gd name="connsiteY8" fmla="*/ 39974 h 5493271"/>
              <a:gd name="connsiteX0" fmla="*/ 1836920 w 3270979"/>
              <a:gd name="connsiteY0" fmla="*/ 1874 h 5455171"/>
              <a:gd name="connsiteX1" fmla="*/ 686425 w 3270979"/>
              <a:gd name="connsiteY1" fmla="*/ 546335 h 5455171"/>
              <a:gd name="connsiteX2" fmla="*/ 68080 w 3270979"/>
              <a:gd name="connsiteY2" fmla="*/ 1800694 h 5455171"/>
              <a:gd name="connsiteX3" fmla="*/ 277943 w 3270979"/>
              <a:gd name="connsiteY3" fmla="*/ 4019238 h 5455171"/>
              <a:gd name="connsiteX4" fmla="*/ 1147372 w 3270979"/>
              <a:gd name="connsiteY4" fmla="*/ 5278412 h 5455171"/>
              <a:gd name="connsiteX5" fmla="*/ 2676369 w 3270979"/>
              <a:gd name="connsiteY5" fmla="*/ 5079792 h 5455171"/>
              <a:gd name="connsiteX6" fmla="*/ 3216015 w 3270979"/>
              <a:gd name="connsiteY6" fmla="*/ 3329690 h 5455171"/>
              <a:gd name="connsiteX7" fmla="*/ 3006153 w 3270979"/>
              <a:gd name="connsiteY7" fmla="*/ 557578 h 5455171"/>
              <a:gd name="connsiteX8" fmla="*/ 1836920 w 3270979"/>
              <a:gd name="connsiteY8" fmla="*/ 1874 h 5455171"/>
              <a:gd name="connsiteX0" fmla="*/ 1798820 w 3232879"/>
              <a:gd name="connsiteY0" fmla="*/ 1874 h 5455171"/>
              <a:gd name="connsiteX1" fmla="*/ 419725 w 3232879"/>
              <a:gd name="connsiteY1" fmla="*/ 546335 h 5455171"/>
              <a:gd name="connsiteX2" fmla="*/ 29980 w 3232879"/>
              <a:gd name="connsiteY2" fmla="*/ 1800694 h 5455171"/>
              <a:gd name="connsiteX3" fmla="*/ 239843 w 3232879"/>
              <a:gd name="connsiteY3" fmla="*/ 4019238 h 5455171"/>
              <a:gd name="connsiteX4" fmla="*/ 1109272 w 3232879"/>
              <a:gd name="connsiteY4" fmla="*/ 5278412 h 5455171"/>
              <a:gd name="connsiteX5" fmla="*/ 2638269 w 3232879"/>
              <a:gd name="connsiteY5" fmla="*/ 5079792 h 5455171"/>
              <a:gd name="connsiteX6" fmla="*/ 3177915 w 3232879"/>
              <a:gd name="connsiteY6" fmla="*/ 3329690 h 5455171"/>
              <a:gd name="connsiteX7" fmla="*/ 2968053 w 3232879"/>
              <a:gd name="connsiteY7" fmla="*/ 557578 h 5455171"/>
              <a:gd name="connsiteX8" fmla="*/ 1798820 w 3232879"/>
              <a:gd name="connsiteY8" fmla="*/ 1874 h 54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879" h="5455171">
                <a:moveTo>
                  <a:pt x="1798820" y="1874"/>
                </a:moveTo>
                <a:cubicBezTo>
                  <a:pt x="1374099" y="0"/>
                  <a:pt x="714532" y="246532"/>
                  <a:pt x="419725" y="546335"/>
                </a:cubicBezTo>
                <a:cubicBezTo>
                  <a:pt x="124918" y="846138"/>
                  <a:pt x="59960" y="1221877"/>
                  <a:pt x="29980" y="1800694"/>
                </a:cubicBezTo>
                <a:cubicBezTo>
                  <a:pt x="0" y="2379511"/>
                  <a:pt x="59961" y="3439618"/>
                  <a:pt x="239843" y="4019238"/>
                </a:cubicBezTo>
                <a:cubicBezTo>
                  <a:pt x="419725" y="4598858"/>
                  <a:pt x="709534" y="5101653"/>
                  <a:pt x="1109272" y="5278412"/>
                </a:cubicBezTo>
                <a:cubicBezTo>
                  <a:pt x="1509010" y="5455171"/>
                  <a:pt x="2293495" y="5404579"/>
                  <a:pt x="2638269" y="5079792"/>
                </a:cubicBezTo>
                <a:cubicBezTo>
                  <a:pt x="2983043" y="4755005"/>
                  <a:pt x="3122951" y="4083392"/>
                  <a:pt x="3177915" y="3329690"/>
                </a:cubicBezTo>
                <a:cubicBezTo>
                  <a:pt x="3232879" y="2575988"/>
                  <a:pt x="3197902" y="1112214"/>
                  <a:pt x="2968053" y="557578"/>
                </a:cubicBezTo>
                <a:cubicBezTo>
                  <a:pt x="2738204" y="2942"/>
                  <a:pt x="2223541" y="3748"/>
                  <a:pt x="1798820" y="1874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6200000">
            <a:off x="3162304" y="-1714501"/>
            <a:ext cx="2819399" cy="8229603"/>
          </a:xfrm>
          <a:custGeom>
            <a:avLst/>
            <a:gdLst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9" fmla="*/ 1798820 w 3232879"/>
              <a:gd name="connsiteY9" fmla="*/ 49967 h 5681272"/>
              <a:gd name="connsiteX0" fmla="*/ 1798820 w 3232879"/>
              <a:gd name="connsiteY0" fmla="*/ 44970 h 5676275"/>
              <a:gd name="connsiteX1" fmla="*/ 419725 w 3232879"/>
              <a:gd name="connsiteY1" fmla="*/ 314793 h 5676275"/>
              <a:gd name="connsiteX2" fmla="*/ 29980 w 3232879"/>
              <a:gd name="connsiteY2" fmla="*/ 1843790 h 5676275"/>
              <a:gd name="connsiteX3" fmla="*/ 239843 w 3232879"/>
              <a:gd name="connsiteY3" fmla="*/ 4062334 h 5676275"/>
              <a:gd name="connsiteX4" fmla="*/ 1109272 w 3232879"/>
              <a:gd name="connsiteY4" fmla="*/ 5321508 h 5676275"/>
              <a:gd name="connsiteX5" fmla="*/ 2638269 w 3232879"/>
              <a:gd name="connsiteY5" fmla="*/ 5351488 h 5676275"/>
              <a:gd name="connsiteX6" fmla="*/ 3177915 w 3232879"/>
              <a:gd name="connsiteY6" fmla="*/ 3372786 h 5676275"/>
              <a:gd name="connsiteX7" fmla="*/ 2968053 w 3232879"/>
              <a:gd name="connsiteY7" fmla="*/ 554636 h 5676275"/>
              <a:gd name="connsiteX8" fmla="*/ 1798820 w 3232879"/>
              <a:gd name="connsiteY8" fmla="*/ 44970 h 5676275"/>
              <a:gd name="connsiteX0" fmla="*/ 1798820 w 3232879"/>
              <a:gd name="connsiteY0" fmla="*/ 44970 h 5498267"/>
              <a:gd name="connsiteX1" fmla="*/ 419725 w 3232879"/>
              <a:gd name="connsiteY1" fmla="*/ 314793 h 5498267"/>
              <a:gd name="connsiteX2" fmla="*/ 29980 w 3232879"/>
              <a:gd name="connsiteY2" fmla="*/ 1843790 h 5498267"/>
              <a:gd name="connsiteX3" fmla="*/ 239843 w 3232879"/>
              <a:gd name="connsiteY3" fmla="*/ 4062334 h 5498267"/>
              <a:gd name="connsiteX4" fmla="*/ 1109272 w 3232879"/>
              <a:gd name="connsiteY4" fmla="*/ 5321508 h 5498267"/>
              <a:gd name="connsiteX5" fmla="*/ 2638269 w 3232879"/>
              <a:gd name="connsiteY5" fmla="*/ 5122888 h 5498267"/>
              <a:gd name="connsiteX6" fmla="*/ 3177915 w 3232879"/>
              <a:gd name="connsiteY6" fmla="*/ 3372786 h 5498267"/>
              <a:gd name="connsiteX7" fmla="*/ 2968053 w 3232879"/>
              <a:gd name="connsiteY7" fmla="*/ 554636 h 5498267"/>
              <a:gd name="connsiteX8" fmla="*/ 1798820 w 3232879"/>
              <a:gd name="connsiteY8" fmla="*/ 44970 h 5498267"/>
              <a:gd name="connsiteX0" fmla="*/ 1836920 w 3270979"/>
              <a:gd name="connsiteY0" fmla="*/ 44970 h 5498267"/>
              <a:gd name="connsiteX1" fmla="*/ 686425 w 3270979"/>
              <a:gd name="connsiteY1" fmla="*/ 589431 h 5498267"/>
              <a:gd name="connsiteX2" fmla="*/ 68080 w 3270979"/>
              <a:gd name="connsiteY2" fmla="*/ 1843790 h 5498267"/>
              <a:gd name="connsiteX3" fmla="*/ 277943 w 3270979"/>
              <a:gd name="connsiteY3" fmla="*/ 4062334 h 5498267"/>
              <a:gd name="connsiteX4" fmla="*/ 1147372 w 3270979"/>
              <a:gd name="connsiteY4" fmla="*/ 5321508 h 5498267"/>
              <a:gd name="connsiteX5" fmla="*/ 2676369 w 3270979"/>
              <a:gd name="connsiteY5" fmla="*/ 5122888 h 5498267"/>
              <a:gd name="connsiteX6" fmla="*/ 3216015 w 3270979"/>
              <a:gd name="connsiteY6" fmla="*/ 3372786 h 5498267"/>
              <a:gd name="connsiteX7" fmla="*/ 3006153 w 3270979"/>
              <a:gd name="connsiteY7" fmla="*/ 554636 h 5498267"/>
              <a:gd name="connsiteX8" fmla="*/ 1836920 w 3270979"/>
              <a:gd name="connsiteY8" fmla="*/ 44970 h 5498267"/>
              <a:gd name="connsiteX0" fmla="*/ 1836920 w 3270979"/>
              <a:gd name="connsiteY0" fmla="*/ 39974 h 5493271"/>
              <a:gd name="connsiteX1" fmla="*/ 686425 w 3270979"/>
              <a:gd name="connsiteY1" fmla="*/ 584435 h 5493271"/>
              <a:gd name="connsiteX2" fmla="*/ 68080 w 3270979"/>
              <a:gd name="connsiteY2" fmla="*/ 1838794 h 5493271"/>
              <a:gd name="connsiteX3" fmla="*/ 277943 w 3270979"/>
              <a:gd name="connsiteY3" fmla="*/ 4057338 h 5493271"/>
              <a:gd name="connsiteX4" fmla="*/ 1147372 w 3270979"/>
              <a:gd name="connsiteY4" fmla="*/ 5316512 h 5493271"/>
              <a:gd name="connsiteX5" fmla="*/ 2676369 w 3270979"/>
              <a:gd name="connsiteY5" fmla="*/ 5117892 h 5493271"/>
              <a:gd name="connsiteX6" fmla="*/ 3216015 w 3270979"/>
              <a:gd name="connsiteY6" fmla="*/ 3367790 h 5493271"/>
              <a:gd name="connsiteX7" fmla="*/ 3006153 w 3270979"/>
              <a:gd name="connsiteY7" fmla="*/ 824278 h 5493271"/>
              <a:gd name="connsiteX8" fmla="*/ 1836920 w 3270979"/>
              <a:gd name="connsiteY8" fmla="*/ 39974 h 5493271"/>
              <a:gd name="connsiteX0" fmla="*/ 1836920 w 3270979"/>
              <a:gd name="connsiteY0" fmla="*/ 1874 h 5455171"/>
              <a:gd name="connsiteX1" fmla="*/ 686425 w 3270979"/>
              <a:gd name="connsiteY1" fmla="*/ 546335 h 5455171"/>
              <a:gd name="connsiteX2" fmla="*/ 68080 w 3270979"/>
              <a:gd name="connsiteY2" fmla="*/ 1800694 h 5455171"/>
              <a:gd name="connsiteX3" fmla="*/ 277943 w 3270979"/>
              <a:gd name="connsiteY3" fmla="*/ 4019238 h 5455171"/>
              <a:gd name="connsiteX4" fmla="*/ 1147372 w 3270979"/>
              <a:gd name="connsiteY4" fmla="*/ 5278412 h 5455171"/>
              <a:gd name="connsiteX5" fmla="*/ 2676369 w 3270979"/>
              <a:gd name="connsiteY5" fmla="*/ 5079792 h 5455171"/>
              <a:gd name="connsiteX6" fmla="*/ 3216015 w 3270979"/>
              <a:gd name="connsiteY6" fmla="*/ 3329690 h 5455171"/>
              <a:gd name="connsiteX7" fmla="*/ 3006153 w 3270979"/>
              <a:gd name="connsiteY7" fmla="*/ 557578 h 5455171"/>
              <a:gd name="connsiteX8" fmla="*/ 1836920 w 3270979"/>
              <a:gd name="connsiteY8" fmla="*/ 1874 h 5455171"/>
              <a:gd name="connsiteX0" fmla="*/ 1798820 w 3232879"/>
              <a:gd name="connsiteY0" fmla="*/ 1874 h 5455171"/>
              <a:gd name="connsiteX1" fmla="*/ 419725 w 3232879"/>
              <a:gd name="connsiteY1" fmla="*/ 546335 h 5455171"/>
              <a:gd name="connsiteX2" fmla="*/ 29980 w 3232879"/>
              <a:gd name="connsiteY2" fmla="*/ 1800694 h 5455171"/>
              <a:gd name="connsiteX3" fmla="*/ 239843 w 3232879"/>
              <a:gd name="connsiteY3" fmla="*/ 4019238 h 5455171"/>
              <a:gd name="connsiteX4" fmla="*/ 1109272 w 3232879"/>
              <a:gd name="connsiteY4" fmla="*/ 5278412 h 5455171"/>
              <a:gd name="connsiteX5" fmla="*/ 2638269 w 3232879"/>
              <a:gd name="connsiteY5" fmla="*/ 5079792 h 5455171"/>
              <a:gd name="connsiteX6" fmla="*/ 3177915 w 3232879"/>
              <a:gd name="connsiteY6" fmla="*/ 3329690 h 5455171"/>
              <a:gd name="connsiteX7" fmla="*/ 2968053 w 3232879"/>
              <a:gd name="connsiteY7" fmla="*/ 557578 h 5455171"/>
              <a:gd name="connsiteX8" fmla="*/ 1798820 w 3232879"/>
              <a:gd name="connsiteY8" fmla="*/ 1874 h 54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879" h="5455171">
                <a:moveTo>
                  <a:pt x="1798820" y="1874"/>
                </a:moveTo>
                <a:cubicBezTo>
                  <a:pt x="1374099" y="0"/>
                  <a:pt x="714532" y="246532"/>
                  <a:pt x="419725" y="546335"/>
                </a:cubicBezTo>
                <a:cubicBezTo>
                  <a:pt x="124918" y="846138"/>
                  <a:pt x="59960" y="1221877"/>
                  <a:pt x="29980" y="1800694"/>
                </a:cubicBezTo>
                <a:cubicBezTo>
                  <a:pt x="0" y="2379511"/>
                  <a:pt x="59961" y="3439618"/>
                  <a:pt x="239843" y="4019238"/>
                </a:cubicBezTo>
                <a:cubicBezTo>
                  <a:pt x="419725" y="4598858"/>
                  <a:pt x="709534" y="5101653"/>
                  <a:pt x="1109272" y="5278412"/>
                </a:cubicBezTo>
                <a:cubicBezTo>
                  <a:pt x="1509010" y="5455171"/>
                  <a:pt x="2293495" y="5404579"/>
                  <a:pt x="2638269" y="5079792"/>
                </a:cubicBezTo>
                <a:cubicBezTo>
                  <a:pt x="2983043" y="4755005"/>
                  <a:pt x="3122951" y="4083392"/>
                  <a:pt x="3177915" y="3329690"/>
                </a:cubicBezTo>
                <a:cubicBezTo>
                  <a:pt x="3232879" y="2575988"/>
                  <a:pt x="3197902" y="1112214"/>
                  <a:pt x="2968053" y="557578"/>
                </a:cubicBezTo>
                <a:cubicBezTo>
                  <a:pt x="2738204" y="2942"/>
                  <a:pt x="2223541" y="3748"/>
                  <a:pt x="1798820" y="1874"/>
                </a:cubicBezTo>
                <a:close/>
              </a:path>
            </a:pathLst>
          </a:cu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  <a:alpha val="28000"/>
                </a:schemeClr>
              </a:gs>
            </a:gsLst>
          </a:gradFill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 proliferation</a:t>
            </a:r>
            <a:endParaRPr lang="en-US" dirty="0"/>
          </a:p>
        </p:txBody>
      </p:sp>
      <p:pic>
        <p:nvPicPr>
          <p:cNvPr id="7" name="Picture 6" descr="openid_big_logo_text.pn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03" y="1352000"/>
            <a:ext cx="2464594" cy="982265"/>
          </a:xfrm>
          <a:prstGeom prst="rect">
            <a:avLst/>
          </a:prstGeom>
        </p:spPr>
      </p:pic>
      <p:pic>
        <p:nvPicPr>
          <p:cNvPr id="8" name="Picture 7" descr="mit-redgrey-header3.gif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1403395"/>
            <a:ext cx="1543050" cy="876300"/>
          </a:xfrm>
          <a:prstGeom prst="rect">
            <a:avLst/>
          </a:prstGeom>
          <a:ln>
            <a:noFill/>
            <a:tailEnd type="none"/>
          </a:ln>
        </p:spPr>
      </p:pic>
      <p:sp>
        <p:nvSpPr>
          <p:cNvPr id="10" name="TextBox 9"/>
          <p:cNvSpPr txBox="1"/>
          <p:nvPr/>
        </p:nvSpPr>
        <p:spPr>
          <a:xfrm>
            <a:off x="984850" y="4419599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2"/>
                </a:solidFill>
                <a:latin typeface="Candara" pitchFamily="34" charset="0"/>
                <a:cs typeface="Tahoma" pitchFamily="34" charset="0"/>
              </a:rPr>
              <a:t>“Peggy”</a:t>
            </a:r>
            <a:endParaRPr lang="en-US" sz="2400" dirty="0">
              <a:solidFill>
                <a:schemeClr val="accent2"/>
              </a:solidFill>
              <a:latin typeface="Candara" pitchFamily="34" charset="0"/>
              <a:cs typeface="Tahoma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806169" y="2237947"/>
            <a:ext cx="2037615" cy="923925"/>
            <a:chOff x="2943021" y="3397204"/>
            <a:chExt cx="2037615" cy="923925"/>
          </a:xfrm>
        </p:grpSpPr>
        <p:sp>
          <p:nvSpPr>
            <p:cNvPr id="5" name="TextBox 4"/>
            <p:cNvSpPr txBox="1"/>
            <p:nvPr/>
          </p:nvSpPr>
          <p:spPr>
            <a:xfrm>
              <a:off x="2943021" y="3659120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Carol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pic>
          <p:nvPicPr>
            <p:cNvPr id="6" name="Picture 5" descr="caro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6211" y="3397204"/>
              <a:ext cx="1114425" cy="923925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/>
          <p:nvPr/>
        </p:nvCxnSpPr>
        <p:spPr>
          <a:xfrm rot="5400000">
            <a:off x="1213136" y="4233370"/>
            <a:ext cx="2143568" cy="57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1"/>
            <a:endCxn id="8" idx="3"/>
          </p:cNvCxnSpPr>
          <p:nvPr/>
        </p:nvCxnSpPr>
        <p:spPr>
          <a:xfrm rot="10800000">
            <a:off x="3057525" y="1841545"/>
            <a:ext cx="2568178" cy="1588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15"/>
          <p:cNvGrpSpPr/>
          <p:nvPr/>
        </p:nvGrpSpPr>
        <p:grpSpPr>
          <a:xfrm>
            <a:off x="6283764" y="2186452"/>
            <a:ext cx="2200162" cy="1026914"/>
            <a:chOff x="5766494" y="3294215"/>
            <a:chExt cx="2200162" cy="1026914"/>
          </a:xfrm>
        </p:grpSpPr>
        <p:pic>
          <p:nvPicPr>
            <p:cNvPr id="29" name="Picture 28" descr="bob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6494" y="3294215"/>
              <a:ext cx="1116211" cy="102691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82705" y="3659120"/>
              <a:ext cx="1083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Victor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33" name="Straight Arrow Connector 32"/>
          <p:cNvCxnSpPr>
            <a:stCxn id="29" idx="1"/>
          </p:cNvCxnSpPr>
          <p:nvPr/>
        </p:nvCxnSpPr>
        <p:spPr>
          <a:xfrm rot="10800000">
            <a:off x="2847610" y="2699909"/>
            <a:ext cx="3436155" cy="1588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71703" y="2237947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Candara" pitchFamily="34" charset="0"/>
                <a:cs typeface="Tahoma" pitchFamily="34" charset="0"/>
              </a:rPr>
              <a:t>“MIT”</a:t>
            </a:r>
            <a:endParaRPr lang="en-US" sz="2400" dirty="0">
              <a:solidFill>
                <a:schemeClr val="accent2"/>
              </a:solidFill>
              <a:latin typeface="Candara" pitchFamily="34" charset="0"/>
              <a:cs typeface="Tahoma" pitchFamily="34" charset="0"/>
            </a:endParaRPr>
          </a:p>
        </p:txBody>
      </p:sp>
      <p:cxnSp>
        <p:nvCxnSpPr>
          <p:cNvPr id="35" name="Shape 34"/>
          <p:cNvCxnSpPr>
            <a:stCxn id="9" idx="3"/>
            <a:endCxn id="29" idx="2"/>
          </p:cNvCxnSpPr>
          <p:nvPr/>
        </p:nvCxnSpPr>
        <p:spPr>
          <a:xfrm flipV="1">
            <a:off x="2843784" y="3213366"/>
            <a:ext cx="3998086" cy="254102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Cloud Callout 38"/>
          <p:cNvSpPr/>
          <p:nvPr/>
        </p:nvSpPr>
        <p:spPr>
          <a:xfrm>
            <a:off x="7997273" y="3213366"/>
            <a:ext cx="690323" cy="609598"/>
          </a:xfrm>
          <a:prstGeom prst="cloudCallout">
            <a:avLst>
              <a:gd name="adj1" fmla="val -120721"/>
              <a:gd name="adj2" fmla="val -752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Schoolbook" pitchFamily="18" charset="0"/>
              </a:rPr>
              <a:t>?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7399975" y="3161872"/>
            <a:ext cx="1677197" cy="1206233"/>
          </a:xfrm>
          <a:prstGeom prst="cloudCallout">
            <a:avLst>
              <a:gd name="adj1" fmla="val -47433"/>
              <a:gd name="adj2" fmla="val -7023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ndara" pitchFamily="34" charset="0"/>
              </a:rPr>
              <a:t>MIT! 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628744" y="2827670"/>
            <a:ext cx="3391056" cy="2313956"/>
          </a:xfrm>
          <a:custGeom>
            <a:avLst/>
            <a:gdLst>
              <a:gd name="connsiteX0" fmla="*/ 189876 w 3127948"/>
              <a:gd name="connsiteY0" fmla="*/ 2293495 h 2293495"/>
              <a:gd name="connsiteX1" fmla="*/ 489679 w 3127948"/>
              <a:gd name="connsiteY1" fmla="*/ 374754 h 2293495"/>
              <a:gd name="connsiteX2" fmla="*/ 3127948 w 3127948"/>
              <a:gd name="connsiteY2" fmla="*/ 44971 h 2293495"/>
              <a:gd name="connsiteX0" fmla="*/ 189876 w 3127948"/>
              <a:gd name="connsiteY0" fmla="*/ 2293495 h 2293495"/>
              <a:gd name="connsiteX1" fmla="*/ 489679 w 3127948"/>
              <a:gd name="connsiteY1" fmla="*/ 374754 h 2293495"/>
              <a:gd name="connsiteX2" fmla="*/ 3127948 w 3127948"/>
              <a:gd name="connsiteY2" fmla="*/ 44971 h 2293495"/>
              <a:gd name="connsiteX0" fmla="*/ 189876 w 3127948"/>
              <a:gd name="connsiteY0" fmla="*/ 2293495 h 2293495"/>
              <a:gd name="connsiteX1" fmla="*/ 489679 w 3127948"/>
              <a:gd name="connsiteY1" fmla="*/ 374754 h 2293495"/>
              <a:gd name="connsiteX2" fmla="*/ 3127948 w 3127948"/>
              <a:gd name="connsiteY2" fmla="*/ 44971 h 2293495"/>
              <a:gd name="connsiteX0" fmla="*/ 19505 w 2957577"/>
              <a:gd name="connsiteY0" fmla="*/ 2313956 h 2313956"/>
              <a:gd name="connsiteX1" fmla="*/ 489679 w 2957577"/>
              <a:gd name="connsiteY1" fmla="*/ 374754 h 2313956"/>
              <a:gd name="connsiteX2" fmla="*/ 2957577 w 2957577"/>
              <a:gd name="connsiteY2" fmla="*/ 65432 h 23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7577" h="2313956">
                <a:moveTo>
                  <a:pt x="19505" y="2313956"/>
                </a:moveTo>
                <a:cubicBezTo>
                  <a:pt x="79527" y="977335"/>
                  <a:pt x="0" y="749508"/>
                  <a:pt x="489679" y="374754"/>
                </a:cubicBezTo>
                <a:cubicBezTo>
                  <a:pt x="979358" y="0"/>
                  <a:pt x="1883282" y="42946"/>
                  <a:pt x="2957577" y="65432"/>
                </a:cubicBezTo>
              </a:path>
            </a:pathLst>
          </a:custGeom>
          <a:ln w="762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47658" y="5562600"/>
            <a:ext cx="104868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56384" y="3268966"/>
            <a:ext cx="1048685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28764" y="5305440"/>
            <a:ext cx="2115020" cy="897897"/>
            <a:chOff x="728764" y="5305440"/>
            <a:chExt cx="2115020" cy="897897"/>
          </a:xfrm>
        </p:grpSpPr>
        <p:pic>
          <p:nvPicPr>
            <p:cNvPr id="9" name="Picture 8" descr="alice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8216" y="5305440"/>
              <a:ext cx="1115568" cy="89789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728764" y="5523556"/>
              <a:ext cx="1000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Peggy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1965E-6 C -0.02344 -0.02057 -0.11528 -0.0682 -0.14097 -0.123 C -0.16667 -0.1778 -0.15139 -0.28554 -0.15417 -0.32832 " pathEditMode="relative" rAng="0" ptsTypes="aaa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2" grpId="0" animBg="1"/>
      <p:bldP spid="44" grpId="0" animBg="1"/>
      <p:bldP spid="44" grpId="1" animBg="1"/>
      <p:bldP spid="36" grpId="0" animBg="1"/>
      <p:bldP spid="36" grpId="1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472190" y="1182349"/>
            <a:ext cx="3232879" cy="5455171"/>
          </a:xfrm>
          <a:custGeom>
            <a:avLst/>
            <a:gdLst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9" fmla="*/ 1798820 w 3232879"/>
              <a:gd name="connsiteY9" fmla="*/ 49967 h 5681272"/>
              <a:gd name="connsiteX0" fmla="*/ 1798820 w 3232879"/>
              <a:gd name="connsiteY0" fmla="*/ 44970 h 5676275"/>
              <a:gd name="connsiteX1" fmla="*/ 419725 w 3232879"/>
              <a:gd name="connsiteY1" fmla="*/ 314793 h 5676275"/>
              <a:gd name="connsiteX2" fmla="*/ 29980 w 3232879"/>
              <a:gd name="connsiteY2" fmla="*/ 1843790 h 5676275"/>
              <a:gd name="connsiteX3" fmla="*/ 239843 w 3232879"/>
              <a:gd name="connsiteY3" fmla="*/ 4062334 h 5676275"/>
              <a:gd name="connsiteX4" fmla="*/ 1109272 w 3232879"/>
              <a:gd name="connsiteY4" fmla="*/ 5321508 h 5676275"/>
              <a:gd name="connsiteX5" fmla="*/ 2638269 w 3232879"/>
              <a:gd name="connsiteY5" fmla="*/ 5351488 h 5676275"/>
              <a:gd name="connsiteX6" fmla="*/ 3177915 w 3232879"/>
              <a:gd name="connsiteY6" fmla="*/ 3372786 h 5676275"/>
              <a:gd name="connsiteX7" fmla="*/ 2968053 w 3232879"/>
              <a:gd name="connsiteY7" fmla="*/ 554636 h 5676275"/>
              <a:gd name="connsiteX8" fmla="*/ 1798820 w 3232879"/>
              <a:gd name="connsiteY8" fmla="*/ 44970 h 5676275"/>
              <a:gd name="connsiteX0" fmla="*/ 1798820 w 3232879"/>
              <a:gd name="connsiteY0" fmla="*/ 44970 h 5498267"/>
              <a:gd name="connsiteX1" fmla="*/ 419725 w 3232879"/>
              <a:gd name="connsiteY1" fmla="*/ 314793 h 5498267"/>
              <a:gd name="connsiteX2" fmla="*/ 29980 w 3232879"/>
              <a:gd name="connsiteY2" fmla="*/ 1843790 h 5498267"/>
              <a:gd name="connsiteX3" fmla="*/ 239843 w 3232879"/>
              <a:gd name="connsiteY3" fmla="*/ 4062334 h 5498267"/>
              <a:gd name="connsiteX4" fmla="*/ 1109272 w 3232879"/>
              <a:gd name="connsiteY4" fmla="*/ 5321508 h 5498267"/>
              <a:gd name="connsiteX5" fmla="*/ 2638269 w 3232879"/>
              <a:gd name="connsiteY5" fmla="*/ 5122888 h 5498267"/>
              <a:gd name="connsiteX6" fmla="*/ 3177915 w 3232879"/>
              <a:gd name="connsiteY6" fmla="*/ 3372786 h 5498267"/>
              <a:gd name="connsiteX7" fmla="*/ 2968053 w 3232879"/>
              <a:gd name="connsiteY7" fmla="*/ 554636 h 5498267"/>
              <a:gd name="connsiteX8" fmla="*/ 1798820 w 3232879"/>
              <a:gd name="connsiteY8" fmla="*/ 44970 h 5498267"/>
              <a:gd name="connsiteX0" fmla="*/ 1836920 w 3270979"/>
              <a:gd name="connsiteY0" fmla="*/ 44970 h 5498267"/>
              <a:gd name="connsiteX1" fmla="*/ 686425 w 3270979"/>
              <a:gd name="connsiteY1" fmla="*/ 589431 h 5498267"/>
              <a:gd name="connsiteX2" fmla="*/ 68080 w 3270979"/>
              <a:gd name="connsiteY2" fmla="*/ 1843790 h 5498267"/>
              <a:gd name="connsiteX3" fmla="*/ 277943 w 3270979"/>
              <a:gd name="connsiteY3" fmla="*/ 4062334 h 5498267"/>
              <a:gd name="connsiteX4" fmla="*/ 1147372 w 3270979"/>
              <a:gd name="connsiteY4" fmla="*/ 5321508 h 5498267"/>
              <a:gd name="connsiteX5" fmla="*/ 2676369 w 3270979"/>
              <a:gd name="connsiteY5" fmla="*/ 5122888 h 5498267"/>
              <a:gd name="connsiteX6" fmla="*/ 3216015 w 3270979"/>
              <a:gd name="connsiteY6" fmla="*/ 3372786 h 5498267"/>
              <a:gd name="connsiteX7" fmla="*/ 3006153 w 3270979"/>
              <a:gd name="connsiteY7" fmla="*/ 554636 h 5498267"/>
              <a:gd name="connsiteX8" fmla="*/ 1836920 w 3270979"/>
              <a:gd name="connsiteY8" fmla="*/ 44970 h 5498267"/>
              <a:gd name="connsiteX0" fmla="*/ 1836920 w 3270979"/>
              <a:gd name="connsiteY0" fmla="*/ 39974 h 5493271"/>
              <a:gd name="connsiteX1" fmla="*/ 686425 w 3270979"/>
              <a:gd name="connsiteY1" fmla="*/ 584435 h 5493271"/>
              <a:gd name="connsiteX2" fmla="*/ 68080 w 3270979"/>
              <a:gd name="connsiteY2" fmla="*/ 1838794 h 5493271"/>
              <a:gd name="connsiteX3" fmla="*/ 277943 w 3270979"/>
              <a:gd name="connsiteY3" fmla="*/ 4057338 h 5493271"/>
              <a:gd name="connsiteX4" fmla="*/ 1147372 w 3270979"/>
              <a:gd name="connsiteY4" fmla="*/ 5316512 h 5493271"/>
              <a:gd name="connsiteX5" fmla="*/ 2676369 w 3270979"/>
              <a:gd name="connsiteY5" fmla="*/ 5117892 h 5493271"/>
              <a:gd name="connsiteX6" fmla="*/ 3216015 w 3270979"/>
              <a:gd name="connsiteY6" fmla="*/ 3367790 h 5493271"/>
              <a:gd name="connsiteX7" fmla="*/ 3006153 w 3270979"/>
              <a:gd name="connsiteY7" fmla="*/ 824278 h 5493271"/>
              <a:gd name="connsiteX8" fmla="*/ 1836920 w 3270979"/>
              <a:gd name="connsiteY8" fmla="*/ 39974 h 5493271"/>
              <a:gd name="connsiteX0" fmla="*/ 1836920 w 3270979"/>
              <a:gd name="connsiteY0" fmla="*/ 1874 h 5455171"/>
              <a:gd name="connsiteX1" fmla="*/ 686425 w 3270979"/>
              <a:gd name="connsiteY1" fmla="*/ 546335 h 5455171"/>
              <a:gd name="connsiteX2" fmla="*/ 68080 w 3270979"/>
              <a:gd name="connsiteY2" fmla="*/ 1800694 h 5455171"/>
              <a:gd name="connsiteX3" fmla="*/ 277943 w 3270979"/>
              <a:gd name="connsiteY3" fmla="*/ 4019238 h 5455171"/>
              <a:gd name="connsiteX4" fmla="*/ 1147372 w 3270979"/>
              <a:gd name="connsiteY4" fmla="*/ 5278412 h 5455171"/>
              <a:gd name="connsiteX5" fmla="*/ 2676369 w 3270979"/>
              <a:gd name="connsiteY5" fmla="*/ 5079792 h 5455171"/>
              <a:gd name="connsiteX6" fmla="*/ 3216015 w 3270979"/>
              <a:gd name="connsiteY6" fmla="*/ 3329690 h 5455171"/>
              <a:gd name="connsiteX7" fmla="*/ 3006153 w 3270979"/>
              <a:gd name="connsiteY7" fmla="*/ 557578 h 5455171"/>
              <a:gd name="connsiteX8" fmla="*/ 1836920 w 3270979"/>
              <a:gd name="connsiteY8" fmla="*/ 1874 h 5455171"/>
              <a:gd name="connsiteX0" fmla="*/ 1798820 w 3232879"/>
              <a:gd name="connsiteY0" fmla="*/ 1874 h 5455171"/>
              <a:gd name="connsiteX1" fmla="*/ 419725 w 3232879"/>
              <a:gd name="connsiteY1" fmla="*/ 546335 h 5455171"/>
              <a:gd name="connsiteX2" fmla="*/ 29980 w 3232879"/>
              <a:gd name="connsiteY2" fmla="*/ 1800694 h 5455171"/>
              <a:gd name="connsiteX3" fmla="*/ 239843 w 3232879"/>
              <a:gd name="connsiteY3" fmla="*/ 4019238 h 5455171"/>
              <a:gd name="connsiteX4" fmla="*/ 1109272 w 3232879"/>
              <a:gd name="connsiteY4" fmla="*/ 5278412 h 5455171"/>
              <a:gd name="connsiteX5" fmla="*/ 2638269 w 3232879"/>
              <a:gd name="connsiteY5" fmla="*/ 5079792 h 5455171"/>
              <a:gd name="connsiteX6" fmla="*/ 3177915 w 3232879"/>
              <a:gd name="connsiteY6" fmla="*/ 3329690 h 5455171"/>
              <a:gd name="connsiteX7" fmla="*/ 2968053 w 3232879"/>
              <a:gd name="connsiteY7" fmla="*/ 557578 h 5455171"/>
              <a:gd name="connsiteX8" fmla="*/ 1798820 w 3232879"/>
              <a:gd name="connsiteY8" fmla="*/ 1874 h 54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879" h="5455171">
                <a:moveTo>
                  <a:pt x="1798820" y="1874"/>
                </a:moveTo>
                <a:cubicBezTo>
                  <a:pt x="1374099" y="0"/>
                  <a:pt x="714532" y="246532"/>
                  <a:pt x="419725" y="546335"/>
                </a:cubicBezTo>
                <a:cubicBezTo>
                  <a:pt x="124918" y="846138"/>
                  <a:pt x="59960" y="1221877"/>
                  <a:pt x="29980" y="1800694"/>
                </a:cubicBezTo>
                <a:cubicBezTo>
                  <a:pt x="0" y="2379511"/>
                  <a:pt x="59961" y="3439618"/>
                  <a:pt x="239843" y="4019238"/>
                </a:cubicBezTo>
                <a:cubicBezTo>
                  <a:pt x="419725" y="4598858"/>
                  <a:pt x="709534" y="5101653"/>
                  <a:pt x="1109272" y="5278412"/>
                </a:cubicBezTo>
                <a:cubicBezTo>
                  <a:pt x="1509010" y="5455171"/>
                  <a:pt x="2293495" y="5404579"/>
                  <a:pt x="2638269" y="5079792"/>
                </a:cubicBezTo>
                <a:cubicBezTo>
                  <a:pt x="2983043" y="4755005"/>
                  <a:pt x="3122951" y="4083392"/>
                  <a:pt x="3177915" y="3329690"/>
                </a:cubicBezTo>
                <a:cubicBezTo>
                  <a:pt x="3232879" y="2575988"/>
                  <a:pt x="3197902" y="1112214"/>
                  <a:pt x="2968053" y="557578"/>
                </a:cubicBezTo>
                <a:cubicBezTo>
                  <a:pt x="2738204" y="2942"/>
                  <a:pt x="2223541" y="3748"/>
                  <a:pt x="1798820" y="1874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6200000">
            <a:off x="3162304" y="-1714501"/>
            <a:ext cx="2819399" cy="8229603"/>
          </a:xfrm>
          <a:custGeom>
            <a:avLst/>
            <a:gdLst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0" fmla="*/ 1798820 w 3232879"/>
              <a:gd name="connsiteY0" fmla="*/ 49967 h 5681272"/>
              <a:gd name="connsiteX1" fmla="*/ 419725 w 3232879"/>
              <a:gd name="connsiteY1" fmla="*/ 319790 h 5681272"/>
              <a:gd name="connsiteX2" fmla="*/ 29980 w 3232879"/>
              <a:gd name="connsiteY2" fmla="*/ 1848787 h 5681272"/>
              <a:gd name="connsiteX3" fmla="*/ 239843 w 3232879"/>
              <a:gd name="connsiteY3" fmla="*/ 4067331 h 5681272"/>
              <a:gd name="connsiteX4" fmla="*/ 1109272 w 3232879"/>
              <a:gd name="connsiteY4" fmla="*/ 5326505 h 5681272"/>
              <a:gd name="connsiteX5" fmla="*/ 2638269 w 3232879"/>
              <a:gd name="connsiteY5" fmla="*/ 5356485 h 5681272"/>
              <a:gd name="connsiteX6" fmla="*/ 3177915 w 3232879"/>
              <a:gd name="connsiteY6" fmla="*/ 3377783 h 5681272"/>
              <a:gd name="connsiteX7" fmla="*/ 2968053 w 3232879"/>
              <a:gd name="connsiteY7" fmla="*/ 559633 h 5681272"/>
              <a:gd name="connsiteX8" fmla="*/ 2428407 w 3232879"/>
              <a:gd name="connsiteY8" fmla="*/ 19987 h 5681272"/>
              <a:gd name="connsiteX9" fmla="*/ 1798820 w 3232879"/>
              <a:gd name="connsiteY9" fmla="*/ 49967 h 5681272"/>
              <a:gd name="connsiteX0" fmla="*/ 1798820 w 3232879"/>
              <a:gd name="connsiteY0" fmla="*/ 44970 h 5676275"/>
              <a:gd name="connsiteX1" fmla="*/ 419725 w 3232879"/>
              <a:gd name="connsiteY1" fmla="*/ 314793 h 5676275"/>
              <a:gd name="connsiteX2" fmla="*/ 29980 w 3232879"/>
              <a:gd name="connsiteY2" fmla="*/ 1843790 h 5676275"/>
              <a:gd name="connsiteX3" fmla="*/ 239843 w 3232879"/>
              <a:gd name="connsiteY3" fmla="*/ 4062334 h 5676275"/>
              <a:gd name="connsiteX4" fmla="*/ 1109272 w 3232879"/>
              <a:gd name="connsiteY4" fmla="*/ 5321508 h 5676275"/>
              <a:gd name="connsiteX5" fmla="*/ 2638269 w 3232879"/>
              <a:gd name="connsiteY5" fmla="*/ 5351488 h 5676275"/>
              <a:gd name="connsiteX6" fmla="*/ 3177915 w 3232879"/>
              <a:gd name="connsiteY6" fmla="*/ 3372786 h 5676275"/>
              <a:gd name="connsiteX7" fmla="*/ 2968053 w 3232879"/>
              <a:gd name="connsiteY7" fmla="*/ 554636 h 5676275"/>
              <a:gd name="connsiteX8" fmla="*/ 1798820 w 3232879"/>
              <a:gd name="connsiteY8" fmla="*/ 44970 h 5676275"/>
              <a:gd name="connsiteX0" fmla="*/ 1798820 w 3232879"/>
              <a:gd name="connsiteY0" fmla="*/ 44970 h 5498267"/>
              <a:gd name="connsiteX1" fmla="*/ 419725 w 3232879"/>
              <a:gd name="connsiteY1" fmla="*/ 314793 h 5498267"/>
              <a:gd name="connsiteX2" fmla="*/ 29980 w 3232879"/>
              <a:gd name="connsiteY2" fmla="*/ 1843790 h 5498267"/>
              <a:gd name="connsiteX3" fmla="*/ 239843 w 3232879"/>
              <a:gd name="connsiteY3" fmla="*/ 4062334 h 5498267"/>
              <a:gd name="connsiteX4" fmla="*/ 1109272 w 3232879"/>
              <a:gd name="connsiteY4" fmla="*/ 5321508 h 5498267"/>
              <a:gd name="connsiteX5" fmla="*/ 2638269 w 3232879"/>
              <a:gd name="connsiteY5" fmla="*/ 5122888 h 5498267"/>
              <a:gd name="connsiteX6" fmla="*/ 3177915 w 3232879"/>
              <a:gd name="connsiteY6" fmla="*/ 3372786 h 5498267"/>
              <a:gd name="connsiteX7" fmla="*/ 2968053 w 3232879"/>
              <a:gd name="connsiteY7" fmla="*/ 554636 h 5498267"/>
              <a:gd name="connsiteX8" fmla="*/ 1798820 w 3232879"/>
              <a:gd name="connsiteY8" fmla="*/ 44970 h 5498267"/>
              <a:gd name="connsiteX0" fmla="*/ 1836920 w 3270979"/>
              <a:gd name="connsiteY0" fmla="*/ 44970 h 5498267"/>
              <a:gd name="connsiteX1" fmla="*/ 686425 w 3270979"/>
              <a:gd name="connsiteY1" fmla="*/ 589431 h 5498267"/>
              <a:gd name="connsiteX2" fmla="*/ 68080 w 3270979"/>
              <a:gd name="connsiteY2" fmla="*/ 1843790 h 5498267"/>
              <a:gd name="connsiteX3" fmla="*/ 277943 w 3270979"/>
              <a:gd name="connsiteY3" fmla="*/ 4062334 h 5498267"/>
              <a:gd name="connsiteX4" fmla="*/ 1147372 w 3270979"/>
              <a:gd name="connsiteY4" fmla="*/ 5321508 h 5498267"/>
              <a:gd name="connsiteX5" fmla="*/ 2676369 w 3270979"/>
              <a:gd name="connsiteY5" fmla="*/ 5122888 h 5498267"/>
              <a:gd name="connsiteX6" fmla="*/ 3216015 w 3270979"/>
              <a:gd name="connsiteY6" fmla="*/ 3372786 h 5498267"/>
              <a:gd name="connsiteX7" fmla="*/ 3006153 w 3270979"/>
              <a:gd name="connsiteY7" fmla="*/ 554636 h 5498267"/>
              <a:gd name="connsiteX8" fmla="*/ 1836920 w 3270979"/>
              <a:gd name="connsiteY8" fmla="*/ 44970 h 5498267"/>
              <a:gd name="connsiteX0" fmla="*/ 1836920 w 3270979"/>
              <a:gd name="connsiteY0" fmla="*/ 39974 h 5493271"/>
              <a:gd name="connsiteX1" fmla="*/ 686425 w 3270979"/>
              <a:gd name="connsiteY1" fmla="*/ 584435 h 5493271"/>
              <a:gd name="connsiteX2" fmla="*/ 68080 w 3270979"/>
              <a:gd name="connsiteY2" fmla="*/ 1838794 h 5493271"/>
              <a:gd name="connsiteX3" fmla="*/ 277943 w 3270979"/>
              <a:gd name="connsiteY3" fmla="*/ 4057338 h 5493271"/>
              <a:gd name="connsiteX4" fmla="*/ 1147372 w 3270979"/>
              <a:gd name="connsiteY4" fmla="*/ 5316512 h 5493271"/>
              <a:gd name="connsiteX5" fmla="*/ 2676369 w 3270979"/>
              <a:gd name="connsiteY5" fmla="*/ 5117892 h 5493271"/>
              <a:gd name="connsiteX6" fmla="*/ 3216015 w 3270979"/>
              <a:gd name="connsiteY6" fmla="*/ 3367790 h 5493271"/>
              <a:gd name="connsiteX7" fmla="*/ 3006153 w 3270979"/>
              <a:gd name="connsiteY7" fmla="*/ 824278 h 5493271"/>
              <a:gd name="connsiteX8" fmla="*/ 1836920 w 3270979"/>
              <a:gd name="connsiteY8" fmla="*/ 39974 h 5493271"/>
              <a:gd name="connsiteX0" fmla="*/ 1836920 w 3270979"/>
              <a:gd name="connsiteY0" fmla="*/ 1874 h 5455171"/>
              <a:gd name="connsiteX1" fmla="*/ 686425 w 3270979"/>
              <a:gd name="connsiteY1" fmla="*/ 546335 h 5455171"/>
              <a:gd name="connsiteX2" fmla="*/ 68080 w 3270979"/>
              <a:gd name="connsiteY2" fmla="*/ 1800694 h 5455171"/>
              <a:gd name="connsiteX3" fmla="*/ 277943 w 3270979"/>
              <a:gd name="connsiteY3" fmla="*/ 4019238 h 5455171"/>
              <a:gd name="connsiteX4" fmla="*/ 1147372 w 3270979"/>
              <a:gd name="connsiteY4" fmla="*/ 5278412 h 5455171"/>
              <a:gd name="connsiteX5" fmla="*/ 2676369 w 3270979"/>
              <a:gd name="connsiteY5" fmla="*/ 5079792 h 5455171"/>
              <a:gd name="connsiteX6" fmla="*/ 3216015 w 3270979"/>
              <a:gd name="connsiteY6" fmla="*/ 3329690 h 5455171"/>
              <a:gd name="connsiteX7" fmla="*/ 3006153 w 3270979"/>
              <a:gd name="connsiteY7" fmla="*/ 557578 h 5455171"/>
              <a:gd name="connsiteX8" fmla="*/ 1836920 w 3270979"/>
              <a:gd name="connsiteY8" fmla="*/ 1874 h 5455171"/>
              <a:gd name="connsiteX0" fmla="*/ 1798820 w 3232879"/>
              <a:gd name="connsiteY0" fmla="*/ 1874 h 5455171"/>
              <a:gd name="connsiteX1" fmla="*/ 419725 w 3232879"/>
              <a:gd name="connsiteY1" fmla="*/ 546335 h 5455171"/>
              <a:gd name="connsiteX2" fmla="*/ 29980 w 3232879"/>
              <a:gd name="connsiteY2" fmla="*/ 1800694 h 5455171"/>
              <a:gd name="connsiteX3" fmla="*/ 239843 w 3232879"/>
              <a:gd name="connsiteY3" fmla="*/ 4019238 h 5455171"/>
              <a:gd name="connsiteX4" fmla="*/ 1109272 w 3232879"/>
              <a:gd name="connsiteY4" fmla="*/ 5278412 h 5455171"/>
              <a:gd name="connsiteX5" fmla="*/ 2638269 w 3232879"/>
              <a:gd name="connsiteY5" fmla="*/ 5079792 h 5455171"/>
              <a:gd name="connsiteX6" fmla="*/ 3177915 w 3232879"/>
              <a:gd name="connsiteY6" fmla="*/ 3329690 h 5455171"/>
              <a:gd name="connsiteX7" fmla="*/ 2968053 w 3232879"/>
              <a:gd name="connsiteY7" fmla="*/ 557578 h 5455171"/>
              <a:gd name="connsiteX8" fmla="*/ 1798820 w 3232879"/>
              <a:gd name="connsiteY8" fmla="*/ 1874 h 54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879" h="5455171">
                <a:moveTo>
                  <a:pt x="1798820" y="1874"/>
                </a:moveTo>
                <a:cubicBezTo>
                  <a:pt x="1374099" y="0"/>
                  <a:pt x="714532" y="246532"/>
                  <a:pt x="419725" y="546335"/>
                </a:cubicBezTo>
                <a:cubicBezTo>
                  <a:pt x="124918" y="846138"/>
                  <a:pt x="59960" y="1221877"/>
                  <a:pt x="29980" y="1800694"/>
                </a:cubicBezTo>
                <a:cubicBezTo>
                  <a:pt x="0" y="2379511"/>
                  <a:pt x="59961" y="3439618"/>
                  <a:pt x="239843" y="4019238"/>
                </a:cubicBezTo>
                <a:cubicBezTo>
                  <a:pt x="419725" y="4598858"/>
                  <a:pt x="709534" y="5101653"/>
                  <a:pt x="1109272" y="5278412"/>
                </a:cubicBezTo>
                <a:cubicBezTo>
                  <a:pt x="1509010" y="5455171"/>
                  <a:pt x="2293495" y="5404579"/>
                  <a:pt x="2638269" y="5079792"/>
                </a:cubicBezTo>
                <a:cubicBezTo>
                  <a:pt x="2983043" y="4755005"/>
                  <a:pt x="3122951" y="4083392"/>
                  <a:pt x="3177915" y="3329690"/>
                </a:cubicBezTo>
                <a:cubicBezTo>
                  <a:pt x="3232879" y="2575988"/>
                  <a:pt x="3197902" y="1112214"/>
                  <a:pt x="2968053" y="557578"/>
                </a:cubicBezTo>
                <a:cubicBezTo>
                  <a:pt x="2738204" y="2942"/>
                  <a:pt x="2223541" y="3748"/>
                  <a:pt x="1798820" y="1874"/>
                </a:cubicBezTo>
                <a:close/>
              </a:path>
            </a:pathLst>
          </a:cu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  <a:alpha val="28000"/>
                </a:schemeClr>
              </a:gs>
            </a:gsLst>
          </a:gradFill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</a:t>
            </a:r>
            <a:endParaRPr lang="en-US" dirty="0"/>
          </a:p>
        </p:txBody>
      </p:sp>
      <p:pic>
        <p:nvPicPr>
          <p:cNvPr id="7" name="Picture 6" descr="openid_big_logo_text.pn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03" y="1352000"/>
            <a:ext cx="2464594" cy="982265"/>
          </a:xfrm>
          <a:prstGeom prst="rect">
            <a:avLst/>
          </a:prstGeom>
        </p:spPr>
      </p:pic>
      <p:pic>
        <p:nvPicPr>
          <p:cNvPr id="8" name="Picture 7" descr="mit-redgrey-header3.gif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1403395"/>
            <a:ext cx="1543050" cy="876300"/>
          </a:xfrm>
          <a:prstGeom prst="rect">
            <a:avLst/>
          </a:prstGeom>
          <a:ln>
            <a:noFill/>
            <a:tailEnd type="none"/>
          </a:ln>
        </p:spPr>
      </p:pic>
      <p:sp>
        <p:nvSpPr>
          <p:cNvPr id="10" name="TextBox 9"/>
          <p:cNvSpPr txBox="1"/>
          <p:nvPr/>
        </p:nvSpPr>
        <p:spPr>
          <a:xfrm>
            <a:off x="984850" y="4419599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2"/>
                </a:solidFill>
                <a:latin typeface="Candara" pitchFamily="34" charset="0"/>
                <a:cs typeface="Tahoma" pitchFamily="34" charset="0"/>
              </a:rPr>
              <a:t>“Peggy”</a:t>
            </a:r>
            <a:endParaRPr lang="en-US" sz="2400" dirty="0">
              <a:solidFill>
                <a:schemeClr val="accent2"/>
              </a:solidFill>
              <a:latin typeface="Candara" pitchFamily="34" charset="0"/>
              <a:cs typeface="Tahoma" pitchFamily="34" charset="0"/>
            </a:endParaRPr>
          </a:p>
        </p:txBody>
      </p:sp>
      <p:cxnSp>
        <p:nvCxnSpPr>
          <p:cNvPr id="20" name="Straight Arrow Connector 19"/>
          <p:cNvCxnSpPr>
            <a:stCxn id="8" idx="2"/>
            <a:endCxn id="9" idx="0"/>
          </p:cNvCxnSpPr>
          <p:nvPr/>
        </p:nvCxnSpPr>
        <p:spPr>
          <a:xfrm rot="5400000">
            <a:off x="773128" y="3792567"/>
            <a:ext cx="3025745" cy="1588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4"/>
          <p:cNvGrpSpPr/>
          <p:nvPr/>
        </p:nvGrpSpPr>
        <p:grpSpPr>
          <a:xfrm>
            <a:off x="806169" y="2237947"/>
            <a:ext cx="2037615" cy="923925"/>
            <a:chOff x="2943021" y="3397204"/>
            <a:chExt cx="2037615" cy="923925"/>
          </a:xfrm>
        </p:grpSpPr>
        <p:sp>
          <p:nvSpPr>
            <p:cNvPr id="5" name="TextBox 4"/>
            <p:cNvSpPr txBox="1"/>
            <p:nvPr/>
          </p:nvSpPr>
          <p:spPr>
            <a:xfrm>
              <a:off x="2943021" y="3659120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Carol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pic>
          <p:nvPicPr>
            <p:cNvPr id="6" name="Picture 5" descr="caro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6211" y="3397204"/>
              <a:ext cx="1114425" cy="923925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>
            <a:stCxn id="6" idx="2"/>
            <a:endCxn id="9" idx="0"/>
          </p:cNvCxnSpPr>
          <p:nvPr/>
        </p:nvCxnSpPr>
        <p:spPr>
          <a:xfrm rot="5400000">
            <a:off x="1214502" y="4233370"/>
            <a:ext cx="2143568" cy="57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1"/>
            <a:endCxn id="8" idx="3"/>
          </p:cNvCxnSpPr>
          <p:nvPr/>
        </p:nvCxnSpPr>
        <p:spPr>
          <a:xfrm rot="10800000">
            <a:off x="3057525" y="1841545"/>
            <a:ext cx="2568178" cy="1588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5"/>
          <p:cNvGrpSpPr/>
          <p:nvPr/>
        </p:nvGrpSpPr>
        <p:grpSpPr>
          <a:xfrm>
            <a:off x="6283764" y="2186452"/>
            <a:ext cx="2200162" cy="1026914"/>
            <a:chOff x="5766494" y="3294215"/>
            <a:chExt cx="2200162" cy="1026914"/>
          </a:xfrm>
        </p:grpSpPr>
        <p:pic>
          <p:nvPicPr>
            <p:cNvPr id="29" name="Picture 28" descr="bob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6494" y="3294215"/>
              <a:ext cx="1116211" cy="102691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82705" y="3659120"/>
              <a:ext cx="1083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Victor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33" name="Straight Arrow Connector 32"/>
          <p:cNvCxnSpPr>
            <a:stCxn id="29" idx="1"/>
          </p:cNvCxnSpPr>
          <p:nvPr/>
        </p:nvCxnSpPr>
        <p:spPr>
          <a:xfrm rot="10800000">
            <a:off x="2847610" y="2699909"/>
            <a:ext cx="3436155" cy="1588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71703" y="2237947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Candara" pitchFamily="34" charset="0"/>
                <a:cs typeface="Tahoma" pitchFamily="34" charset="0"/>
              </a:rPr>
              <a:t>“MIT”</a:t>
            </a:r>
            <a:endParaRPr lang="en-US" sz="2400" dirty="0">
              <a:solidFill>
                <a:schemeClr val="accent2"/>
              </a:solidFill>
              <a:latin typeface="Candara" pitchFamily="34" charset="0"/>
              <a:cs typeface="Tahoma" pitchFamily="34" charset="0"/>
            </a:endParaRPr>
          </a:p>
        </p:txBody>
      </p:sp>
      <p:cxnSp>
        <p:nvCxnSpPr>
          <p:cNvPr id="35" name="Shape 34"/>
          <p:cNvCxnSpPr>
            <a:stCxn id="9" idx="3"/>
            <a:endCxn id="29" idx="2"/>
          </p:cNvCxnSpPr>
          <p:nvPr/>
        </p:nvCxnSpPr>
        <p:spPr>
          <a:xfrm flipV="1">
            <a:off x="2843784" y="3213366"/>
            <a:ext cx="3998086" cy="254102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47658" y="5562600"/>
            <a:ext cx="104868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</a:t>
            </a:r>
          </a:p>
        </p:txBody>
      </p:sp>
      <p:sp>
        <p:nvSpPr>
          <p:cNvPr id="39" name="Cloud Callout 38"/>
          <p:cNvSpPr/>
          <p:nvPr/>
        </p:nvSpPr>
        <p:spPr>
          <a:xfrm>
            <a:off x="7997273" y="3213366"/>
            <a:ext cx="690323" cy="609598"/>
          </a:xfrm>
          <a:prstGeom prst="cloudCallout">
            <a:avLst>
              <a:gd name="adj1" fmla="val -120721"/>
              <a:gd name="adj2" fmla="val -752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Schoolbook" pitchFamily="18" charset="0"/>
              </a:rPr>
              <a:t>?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41" name="Folded Corner 40"/>
          <p:cNvSpPr/>
          <p:nvPr/>
        </p:nvSpPr>
        <p:spPr>
          <a:xfrm>
            <a:off x="2494926" y="3312826"/>
            <a:ext cx="1552732" cy="909792"/>
          </a:xfrm>
          <a:prstGeom prst="foldedCorner">
            <a:avLst>
              <a:gd name="adj" fmla="val 1640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accent4"/>
                </a:solidFill>
                <a:latin typeface="Consolas" pitchFamily="49" charset="0"/>
              </a:rPr>
              <a:t>DSA for Dummies</a:t>
            </a:r>
            <a:endParaRPr lang="en-US" sz="2000" b="1" i="1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7399975" y="3161872"/>
            <a:ext cx="1677197" cy="1206233"/>
          </a:xfrm>
          <a:prstGeom prst="cloudCallout">
            <a:avLst>
              <a:gd name="adj1" fmla="val -47433"/>
              <a:gd name="adj2" fmla="val -7023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andara" pitchFamily="34" charset="0"/>
              </a:rPr>
              <a:t>Peggy@MIT</a:t>
            </a:r>
            <a:r>
              <a:rPr lang="en-US" sz="2000" dirty="0" smtClean="0">
                <a:latin typeface="Candara" pitchFamily="34" charset="0"/>
              </a:rPr>
              <a:t>! 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628744" y="2827670"/>
            <a:ext cx="3391056" cy="2313956"/>
          </a:xfrm>
          <a:custGeom>
            <a:avLst/>
            <a:gdLst>
              <a:gd name="connsiteX0" fmla="*/ 189876 w 3127948"/>
              <a:gd name="connsiteY0" fmla="*/ 2293495 h 2293495"/>
              <a:gd name="connsiteX1" fmla="*/ 489679 w 3127948"/>
              <a:gd name="connsiteY1" fmla="*/ 374754 h 2293495"/>
              <a:gd name="connsiteX2" fmla="*/ 3127948 w 3127948"/>
              <a:gd name="connsiteY2" fmla="*/ 44971 h 2293495"/>
              <a:gd name="connsiteX0" fmla="*/ 189876 w 3127948"/>
              <a:gd name="connsiteY0" fmla="*/ 2293495 h 2293495"/>
              <a:gd name="connsiteX1" fmla="*/ 489679 w 3127948"/>
              <a:gd name="connsiteY1" fmla="*/ 374754 h 2293495"/>
              <a:gd name="connsiteX2" fmla="*/ 3127948 w 3127948"/>
              <a:gd name="connsiteY2" fmla="*/ 44971 h 2293495"/>
              <a:gd name="connsiteX0" fmla="*/ 189876 w 3127948"/>
              <a:gd name="connsiteY0" fmla="*/ 2293495 h 2293495"/>
              <a:gd name="connsiteX1" fmla="*/ 489679 w 3127948"/>
              <a:gd name="connsiteY1" fmla="*/ 374754 h 2293495"/>
              <a:gd name="connsiteX2" fmla="*/ 3127948 w 3127948"/>
              <a:gd name="connsiteY2" fmla="*/ 44971 h 2293495"/>
              <a:gd name="connsiteX0" fmla="*/ 19505 w 2957577"/>
              <a:gd name="connsiteY0" fmla="*/ 2313956 h 2313956"/>
              <a:gd name="connsiteX1" fmla="*/ 489679 w 2957577"/>
              <a:gd name="connsiteY1" fmla="*/ 374754 h 2313956"/>
              <a:gd name="connsiteX2" fmla="*/ 2957577 w 2957577"/>
              <a:gd name="connsiteY2" fmla="*/ 65432 h 23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7577" h="2313956">
                <a:moveTo>
                  <a:pt x="19505" y="2313956"/>
                </a:moveTo>
                <a:cubicBezTo>
                  <a:pt x="79527" y="977335"/>
                  <a:pt x="0" y="749508"/>
                  <a:pt x="489679" y="374754"/>
                </a:cubicBezTo>
                <a:cubicBezTo>
                  <a:pt x="979358" y="0"/>
                  <a:pt x="1883282" y="42946"/>
                  <a:pt x="2957577" y="65432"/>
                </a:cubicBezTo>
              </a:path>
            </a:pathLst>
          </a:custGeom>
          <a:ln w="762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02131" y="4659903"/>
            <a:ext cx="453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How do we build this?</a:t>
            </a:r>
            <a:endParaRPr lang="en-US" sz="36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728764" y="5305440"/>
            <a:ext cx="2115020" cy="897897"/>
            <a:chOff x="728764" y="5305440"/>
            <a:chExt cx="2115020" cy="897897"/>
          </a:xfrm>
        </p:grpSpPr>
        <p:pic>
          <p:nvPicPr>
            <p:cNvPr id="9" name="Picture 8" descr="alice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8216" y="5305440"/>
              <a:ext cx="1115568" cy="89789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28764" y="5523556"/>
              <a:ext cx="1000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Peggy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948E-6 L -2.5E-6 0.1442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14427 C 0.05295 0.15653 0.10608 0.16901 0.15417 0.14427 C 0.20226 0.11953 0.24532 0.05757 0.28854 -0.00417 " pathEditMode="relative" rAng="0" ptsTypes="aaA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1965E-6 C 0.02135 -0.00971 0.0908 -0.02751 0.12795 -0.05757 C 0.1651 -0.08763 0.20313 -0.15445 0.22292 -0.17988 " pathEditMode="relative" rAng="0" ptsTypes="aaa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/>
      <p:bldP spid="39" grpId="1" animBg="1"/>
      <p:bldP spid="41" grpId="0" animBg="1"/>
      <p:bldP spid="41" grpId="1" animBg="1"/>
      <p:bldP spid="41" grpId="2" animBg="1"/>
      <p:bldP spid="42" grpId="0" animBg="1"/>
      <p:bldP spid="44" grpId="1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system: Alpaca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Logic-based authentication framework</a:t>
            </a:r>
          </a:p>
          <a:p>
            <a:r>
              <a:rPr lang="en-US" dirty="0" smtClean="0"/>
              <a:t>Bridges </a:t>
            </a:r>
            <a:r>
              <a:rPr lang="en-US" dirty="0" smtClean="0"/>
              <a:t>the gaps between </a:t>
            </a:r>
            <a:r>
              <a:rPr lang="en-US" dirty="0" smtClean="0"/>
              <a:t>PKIs</a:t>
            </a:r>
          </a:p>
          <a:p>
            <a:pPr lvl="1"/>
            <a:r>
              <a:rPr lang="en-US" dirty="0" smtClean="0"/>
              <a:t>Verifier doesn’t know details of </a:t>
            </a:r>
            <a:r>
              <a:rPr lang="en-US" dirty="0" err="1" smtClean="0"/>
              <a:t>prover’s</a:t>
            </a:r>
            <a:r>
              <a:rPr lang="en-US" dirty="0" smtClean="0"/>
              <a:t> PKI</a:t>
            </a:r>
            <a:endParaRPr lang="en-US" dirty="0"/>
          </a:p>
        </p:txBody>
      </p:sp>
      <p:pic>
        <p:nvPicPr>
          <p:cNvPr id="12" name="Picture 11" descr="ali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16" y="5754388"/>
            <a:ext cx="1115568" cy="897897"/>
          </a:xfrm>
          <a:prstGeom prst="rect">
            <a:avLst/>
          </a:prstGeom>
        </p:spPr>
      </p:pic>
      <p:grpSp>
        <p:nvGrpSpPr>
          <p:cNvPr id="13" name="Group 14"/>
          <p:cNvGrpSpPr/>
          <p:nvPr/>
        </p:nvGrpSpPr>
        <p:grpSpPr>
          <a:xfrm>
            <a:off x="1729359" y="3222885"/>
            <a:ext cx="1114425" cy="1278969"/>
            <a:chOff x="3866211" y="3042160"/>
            <a:chExt cx="1114425" cy="1278969"/>
          </a:xfrm>
        </p:grpSpPr>
        <p:sp>
          <p:nvSpPr>
            <p:cNvPr id="14" name="TextBox 13"/>
            <p:cNvSpPr txBox="1"/>
            <p:nvPr/>
          </p:nvSpPr>
          <p:spPr>
            <a:xfrm>
              <a:off x="3961828" y="3042160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Carol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pic>
          <p:nvPicPr>
            <p:cNvPr id="15" name="Picture 14" descr="carol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6211" y="3397204"/>
              <a:ext cx="1114425" cy="923925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>
            <a:stCxn id="15" idx="2"/>
            <a:endCxn id="27" idx="0"/>
          </p:cNvCxnSpPr>
          <p:nvPr/>
        </p:nvCxnSpPr>
        <p:spPr>
          <a:xfrm rot="5400000">
            <a:off x="1831775" y="4956651"/>
            <a:ext cx="909595" cy="1588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5"/>
          <p:cNvGrpSpPr/>
          <p:nvPr/>
        </p:nvGrpSpPr>
        <p:grpSpPr>
          <a:xfrm>
            <a:off x="6283764" y="3222885"/>
            <a:ext cx="1116211" cy="1330463"/>
            <a:chOff x="5766494" y="2990666"/>
            <a:chExt cx="1116211" cy="1330463"/>
          </a:xfrm>
        </p:grpSpPr>
        <p:pic>
          <p:nvPicPr>
            <p:cNvPr id="18" name="Picture 17" descr="bob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6494" y="3294215"/>
              <a:ext cx="1116211" cy="102691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66494" y="2990666"/>
              <a:ext cx="1083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Comic Sans MS" pitchFamily="66" charset="0"/>
                </a:rPr>
                <a:t>Victor</a:t>
              </a:r>
              <a:endParaRPr lang="en-US" sz="24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10800000">
            <a:off x="2847610" y="4039891"/>
            <a:ext cx="3436155" cy="1588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12" idx="3"/>
            <a:endCxn id="18" idx="2"/>
          </p:cNvCxnSpPr>
          <p:nvPr/>
        </p:nvCxnSpPr>
        <p:spPr>
          <a:xfrm flipV="1">
            <a:off x="2843784" y="4553348"/>
            <a:ext cx="3998086" cy="1649989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47658" y="6018671"/>
            <a:ext cx="1048685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put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86274" y="5411449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Peggy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3" name="Folded Corner 22"/>
          <p:cNvSpPr/>
          <p:nvPr/>
        </p:nvSpPr>
        <p:spPr>
          <a:xfrm>
            <a:off x="2494926" y="4501854"/>
            <a:ext cx="2229474" cy="1060746"/>
          </a:xfrm>
          <a:prstGeom prst="foldedCorner">
            <a:avLst>
              <a:gd name="adj" fmla="val 1640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accent4"/>
                </a:solidFill>
                <a:latin typeface="Consolas" pitchFamily="49" charset="0"/>
              </a:rPr>
              <a:t>DSA for Dummies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Consolas" pitchFamily="49" charset="0"/>
              </a:rPr>
              <a:t>put(</a:t>
            </a:r>
            <a:r>
              <a:rPr lang="en-US" i="1" dirty="0" smtClean="0">
                <a:solidFill>
                  <a:schemeClr val="accent4"/>
                </a:solidFill>
                <a:latin typeface="Consolas" pitchFamily="49" charset="0"/>
              </a:rPr>
              <a:t>x</a:t>
            </a:r>
            <a:r>
              <a:rPr lang="en-US" dirty="0" smtClean="0">
                <a:solidFill>
                  <a:schemeClr val="accent4"/>
                </a:solidFill>
                <a:latin typeface="Consolas" pitchFamily="49" charset="0"/>
              </a:rPr>
              <a:t>)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sym typeface="Symbol"/>
              </a:rPr>
              <a:t>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</a:rPr>
              <a:t>put(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</a:rPr>
              <a:t>x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</a:rPr>
              <a:t>)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nsolas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323266" y="4696084"/>
            <a:ext cx="2578518" cy="1929567"/>
            <a:chOff x="2323266" y="4696084"/>
            <a:chExt cx="2578518" cy="1929567"/>
          </a:xfrm>
        </p:grpSpPr>
        <p:sp>
          <p:nvSpPr>
            <p:cNvPr id="31" name="TextBox 30"/>
            <p:cNvSpPr txBox="1"/>
            <p:nvPr/>
          </p:nvSpPr>
          <p:spPr>
            <a:xfrm>
              <a:off x="2323266" y="4696084"/>
              <a:ext cx="2578518" cy="192956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t" anchorCtr="1">
              <a:noAutofit/>
            </a:bodyPr>
            <a:lstStyle/>
            <a:p>
              <a:r>
                <a:rPr lang="en-US" dirty="0" smtClean="0">
                  <a:latin typeface="Consolas" pitchFamily="49" charset="0"/>
                </a:rPr>
                <a:t>put</a:t>
              </a:r>
              <a:r>
                <a:rPr lang="en-US" dirty="0" smtClean="0">
                  <a:latin typeface="Consolas" pitchFamily="49" charset="0"/>
                </a:rPr>
                <a:t>(</a:t>
              </a:r>
              <a:r>
                <a:rPr lang="en-US" dirty="0" smtClean="0">
                  <a:latin typeface="Consolas" pitchFamily="49" charset="0"/>
                  <a:sym typeface="Webdings"/>
                </a:rPr>
                <a:t></a:t>
              </a:r>
              <a:r>
                <a:rPr lang="en-US" dirty="0" smtClean="0">
                  <a:latin typeface="Consolas" pitchFamily="49" charset="0"/>
                </a:rPr>
                <a:t>)</a:t>
              </a:r>
            </a:p>
          </p:txBody>
        </p:sp>
        <p:sp>
          <p:nvSpPr>
            <p:cNvPr id="29" name="Folded Corner 28"/>
            <p:cNvSpPr/>
            <p:nvPr/>
          </p:nvSpPr>
          <p:spPr>
            <a:xfrm>
              <a:off x="2494926" y="5065417"/>
              <a:ext cx="2229474" cy="1060746"/>
            </a:xfrm>
            <a:prstGeom prst="foldedCorner">
              <a:avLst>
                <a:gd name="adj" fmla="val 16403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solidFill>
                    <a:schemeClr val="accent4"/>
                  </a:solidFill>
                  <a:latin typeface="Consolas" pitchFamily="49" charset="0"/>
                </a:rPr>
                <a:t>DSA for Dummies</a:t>
              </a:r>
            </a:p>
            <a:p>
              <a:pPr algn="ctr"/>
              <a:r>
                <a:rPr lang="en-US" dirty="0" smtClean="0">
                  <a:solidFill>
                    <a:schemeClr val="accent4"/>
                  </a:solidFill>
                  <a:latin typeface="Consolas" pitchFamily="49" charset="0"/>
                </a:rPr>
                <a:t>put(</a:t>
              </a:r>
              <a:r>
                <a:rPr lang="en-US" i="1" dirty="0" smtClean="0">
                  <a:solidFill>
                    <a:schemeClr val="accent4"/>
                  </a:solidFill>
                  <a:latin typeface="Consolas" pitchFamily="49" charset="0"/>
                </a:rPr>
                <a:t>x</a:t>
              </a:r>
              <a:r>
                <a:rPr lang="en-US" dirty="0" smtClean="0">
                  <a:solidFill>
                    <a:schemeClr val="accent4"/>
                  </a:solidFill>
                  <a:latin typeface="Consolas" pitchFamily="49" charset="0"/>
                </a:rPr>
                <a:t>)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  <a:latin typeface="Consolas" pitchFamily="49" charset="0"/>
                  <a:sym typeface="Symbol"/>
                </a:rPr>
                <a:t>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  <a:latin typeface="Consolas" pitchFamily="49" charset="0"/>
                </a:rPr>
                <a:t>put(</a:t>
              </a:r>
              <a:r>
                <a:rPr lang="en-US" i="1" dirty="0" smtClean="0">
                  <a:solidFill>
                    <a:schemeClr val="accent3">
                      <a:lumMod val="50000"/>
                    </a:schemeClr>
                  </a:solidFill>
                  <a:latin typeface="Consolas" pitchFamily="49" charset="0"/>
                </a:rPr>
                <a:t>x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  <a:latin typeface="Consolas" pitchFamily="49" charset="0"/>
                </a:rPr>
                <a:t>)</a:t>
              </a:r>
              <a:endParaRPr lang="en-US" dirty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94926" y="6126163"/>
              <a:ext cx="1048685" cy="3693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nsolas" pitchFamily="49" charset="0"/>
                </a:rPr>
                <a:t>put</a:t>
              </a:r>
              <a:r>
                <a:rPr lang="en-US" dirty="0" smtClean="0">
                  <a:latin typeface="Consolas" pitchFamily="49" charset="0"/>
                </a:rPr>
                <a:t>(</a:t>
              </a:r>
              <a:r>
                <a:rPr lang="en-US" dirty="0" smtClean="0">
                  <a:latin typeface="Consolas" pitchFamily="49" charset="0"/>
                  <a:sym typeface="Webdings"/>
                </a:rPr>
                <a:t></a:t>
              </a:r>
              <a:r>
                <a:rPr lang="en-US" dirty="0" smtClean="0">
                  <a:latin typeface="Consolas" pitchFamily="49" charset="0"/>
                </a:rPr>
                <a:t>)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880628" y="4287187"/>
            <a:ext cx="1048685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itchFamily="49" charset="0"/>
              </a:rPr>
              <a:t>put</a:t>
            </a:r>
            <a:r>
              <a:rPr lang="en-US" b="1" dirty="0" smtClean="0">
                <a:latin typeface="Consolas" pitchFamily="49" charset="0"/>
              </a:rPr>
              <a:t>(</a:t>
            </a:r>
            <a:r>
              <a:rPr lang="en-US" b="1" dirty="0" smtClean="0">
                <a:latin typeface="Consolas" pitchFamily="49" charset="0"/>
                <a:sym typeface="Webdings"/>
              </a:rPr>
              <a:t></a:t>
            </a:r>
            <a:r>
              <a:rPr lang="en-US" b="1" dirty="0" smtClean="0">
                <a:latin typeface="Consolas" pitchFamily="49" charset="0"/>
              </a:rPr>
              <a:t>)</a:t>
            </a:r>
          </a:p>
        </p:txBody>
      </p:sp>
      <p:sp>
        <p:nvSpPr>
          <p:cNvPr id="35" name="Pentagon 34"/>
          <p:cNvSpPr/>
          <p:nvPr/>
        </p:nvSpPr>
        <p:spPr>
          <a:xfrm>
            <a:off x="4982043" y="4696083"/>
            <a:ext cx="228600" cy="266161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184 L 3.88889E-6 0.0846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0116E-6 L -0.17378 0.0157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64162E-6 C 0.0776 0.00509 0.15521 0.01018 0.2066 -3.64162E-6 C 0.25799 -0.01017 0.28299 -0.0356 0.30816 -0.06104 " pathEditMode="relative" ptsTypes="aaA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60116E-6 L 0.03125 0.0781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07815 L 0.0066 0.1546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15468 L 0.06771 -0.0485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1" animBg="1"/>
      <p:bldP spid="23" grpId="3" animBg="1"/>
      <p:bldP spid="23" grpId="4" animBg="1"/>
      <p:bldP spid="33" grpId="0" animBg="1"/>
      <p:bldP spid="35" grpId="0" animBg="1"/>
      <p:bldP spid="35" grpId="1" animBg="1"/>
      <p:bldP spid="35" grpId="2" animBg="1"/>
      <p:bldP spid="3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Proof-carrying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712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Appel</a:t>
            </a:r>
            <a:r>
              <a:rPr lang="en-US" sz="3200" dirty="0" smtClean="0"/>
              <a:t>, </a:t>
            </a:r>
            <a:r>
              <a:rPr lang="en-US" sz="3200" dirty="0" err="1" smtClean="0"/>
              <a:t>Felten</a:t>
            </a:r>
            <a:r>
              <a:rPr lang="en-US" sz="3200" dirty="0" smtClean="0"/>
              <a:t>. </a:t>
            </a:r>
            <a:r>
              <a:rPr lang="en-US" sz="3200" i="1" dirty="0" smtClean="0"/>
              <a:t>PCA</a:t>
            </a:r>
            <a:r>
              <a:rPr lang="en-US" sz="3200" dirty="0" smtClean="0"/>
              <a:t>. In CCS 1999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Requests are logical formulas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Credentials </a:t>
            </a:r>
            <a:r>
              <a:rPr lang="en-US" sz="3200" dirty="0" smtClean="0"/>
              <a:t>are proofs of logical </a:t>
            </a:r>
            <a:r>
              <a:rPr lang="en-US" sz="3200" dirty="0" smtClean="0"/>
              <a:t>formulas</a:t>
            </a:r>
          </a:p>
          <a:p>
            <a:pPr marL="742950" lvl="2" indent="-342900"/>
            <a:r>
              <a:rPr lang="en-US" sz="2800" dirty="0" smtClean="0"/>
              <a:t>flexible certificates, delegation policy</a:t>
            </a:r>
            <a:endParaRPr lang="en-US" sz="2800" dirty="0" smtClean="0"/>
          </a:p>
        </p:txBody>
      </p:sp>
      <p:pic>
        <p:nvPicPr>
          <p:cNvPr id="14" name="Picture 13" descr="bo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294" y="4267200"/>
            <a:ext cx="1116211" cy="10269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95294" y="3987384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Victor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8" name="Picture 17" descr="alic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38637"/>
            <a:ext cx="1098352" cy="8840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26304" y="4413825"/>
            <a:ext cx="4988454" cy="73366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itchFamily="49" charset="0"/>
              </a:rPr>
              <a:t>request:</a:t>
            </a:r>
            <a:r>
              <a:rPr lang="en-US" i="1" dirty="0" smtClean="0">
                <a:latin typeface="Consolas" pitchFamily="49" charset="0"/>
              </a:rPr>
              <a:t> formula </a:t>
            </a:r>
            <a:r>
              <a:rPr lang="en-US" dirty="0" smtClean="0">
                <a:latin typeface="Consolas" pitchFamily="49" charset="0"/>
              </a:rPr>
              <a:t>[</a:t>
            </a:r>
            <a:r>
              <a:rPr lang="en-US" dirty="0" smtClean="0">
                <a:latin typeface="Consolas" pitchFamily="49" charset="0"/>
              </a:rPr>
              <a:t>Peggy </a:t>
            </a:r>
            <a:r>
              <a:rPr lang="en-US" b="1" dirty="0" smtClean="0">
                <a:latin typeface="Consolas" pitchFamily="49" charset="0"/>
              </a:rPr>
              <a:t>says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)]</a:t>
            </a:r>
            <a:endParaRPr lang="en-US" dirty="0" smtClean="0">
              <a:latin typeface="Consolas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90600" y="5314057"/>
            <a:ext cx="7164388" cy="1311595"/>
            <a:chOff x="990600" y="5314057"/>
            <a:chExt cx="7164388" cy="4267200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-1142206" y="7446863"/>
              <a:ext cx="426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020594" y="7446863"/>
              <a:ext cx="426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91891" y="398738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Peggy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161657"/>
            <a:ext cx="5333998" cy="369332"/>
          </a:xfrm>
          <a:prstGeom prst="wedgeRectCallout">
            <a:avLst>
              <a:gd name="adj1" fmla="val -6902"/>
              <a:gd name="adj2" fmla="val -961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nsolas" pitchFamily="49" charset="0"/>
              </a:rPr>
              <a:t>(says </a:t>
            </a:r>
            <a:r>
              <a:rPr lang="en-US" i="1" dirty="0" smtClean="0">
                <a:latin typeface="Consolas" pitchFamily="49" charset="0"/>
              </a:rPr>
              <a:t>Peggy</a:t>
            </a:r>
            <a:r>
              <a:rPr lang="en-US" dirty="0" smtClean="0">
                <a:latin typeface="Consolas" pitchFamily="49" charset="0"/>
              </a:rPr>
              <a:t> (apply </a:t>
            </a:r>
            <a:r>
              <a:rPr lang="en-US" dirty="0" smtClean="0">
                <a:latin typeface="Consolas" pitchFamily="49" charset="0"/>
              </a:rPr>
              <a:t>‘put</a:t>
            </a:r>
            <a:r>
              <a:rPr lang="en-US" dirty="0" smtClean="0">
                <a:latin typeface="Consolas" pitchFamily="49" charset="0"/>
                <a:sym typeface="Symbol"/>
              </a:rPr>
              <a:t> </a:t>
            </a:r>
            <a:r>
              <a:rPr lang="en-US" dirty="0" smtClean="0">
                <a:latin typeface="Consolas" pitchFamily="49" charset="0"/>
                <a:sym typeface="Symbol"/>
              </a:rPr>
              <a:t></a:t>
            </a:r>
            <a:r>
              <a:rPr lang="en-US" dirty="0" smtClean="0">
                <a:latin typeface="Consolas" pitchFamily="49" charset="0"/>
                <a:sym typeface="Symbol"/>
              </a:rPr>
              <a:t>bytes</a:t>
            </a:r>
            <a:r>
              <a:rPr lang="en-US" baseline="-25000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  <a:sym typeface="Symbol"/>
              </a:rPr>
              <a:t></a:t>
            </a:r>
            <a:r>
              <a:rPr lang="en-US" dirty="0" smtClean="0">
                <a:latin typeface="Consolas" pitchFamily="49" charset="0"/>
                <a:sym typeface="Symbol"/>
              </a:rPr>
              <a:t>))</a:t>
            </a:r>
            <a:endParaRPr lang="en-US" dirty="0" smtClean="0">
              <a:latin typeface="Consolas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6304" y="5491880"/>
            <a:ext cx="5509700" cy="73366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itchFamily="49" charset="0"/>
              </a:rPr>
              <a:t>credential:</a:t>
            </a:r>
            <a:r>
              <a:rPr lang="en-US" i="1" dirty="0" smtClean="0">
                <a:latin typeface="Consolas" pitchFamily="49" charset="0"/>
              </a:rPr>
              <a:t> </a:t>
            </a:r>
            <a:r>
              <a:rPr lang="en-US" i="1" dirty="0" smtClean="0">
                <a:latin typeface="Consolas" pitchFamily="49" charset="0"/>
                <a:sym typeface="Symbol"/>
              </a:rPr>
              <a:t>proof of </a:t>
            </a:r>
            <a:r>
              <a:rPr lang="en-US" dirty="0" smtClean="0">
                <a:latin typeface="Consolas" pitchFamily="49" charset="0"/>
              </a:rPr>
              <a:t>[Peggy </a:t>
            </a:r>
            <a:r>
              <a:rPr lang="en-US" b="1" dirty="0" smtClean="0">
                <a:latin typeface="Consolas" pitchFamily="49" charset="0"/>
              </a:rPr>
              <a:t>says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)]</a:t>
            </a:r>
            <a:endParaRPr lang="en-US" baseline="-25000" dirty="0" smtClean="0">
              <a:latin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5796" y="6225543"/>
            <a:ext cx="5800304" cy="400110"/>
          </a:xfrm>
          <a:prstGeom prst="wedgeRectCallout">
            <a:avLst>
              <a:gd name="adj1" fmla="val -7178"/>
              <a:gd name="adj2" fmla="val -9465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2000" dirty="0" smtClean="0">
                <a:latin typeface="Consolas" pitchFamily="49" charset="0"/>
              </a:rPr>
              <a:t>(speaks-for-</a:t>
            </a:r>
            <a:r>
              <a:rPr lang="en-US" sz="2000" dirty="0" err="1" smtClean="0">
                <a:latin typeface="Consolas" pitchFamily="49" charset="0"/>
              </a:rPr>
              <a:t>elim</a:t>
            </a:r>
            <a:r>
              <a:rPr lang="en-US" sz="2000" dirty="0" smtClean="0">
                <a:latin typeface="Consolas" pitchFamily="49" charset="0"/>
              </a:rPr>
              <a:t> (axiom </a:t>
            </a:r>
            <a:r>
              <a:rPr lang="en-US" sz="2000" dirty="0" smtClean="0">
                <a:latin typeface="Consolas" pitchFamily="49" charset="0"/>
                <a:sym typeface="Symbol"/>
              </a:rPr>
              <a:t></a:t>
            </a:r>
            <a:r>
              <a:rPr lang="en-US" sz="2000" i="1" dirty="0" err="1" smtClean="0">
                <a:latin typeface="Consolas" pitchFamily="49" charset="0"/>
              </a:rPr>
              <a:t>p</a:t>
            </a:r>
            <a:r>
              <a:rPr lang="en-US" sz="2000" dirty="0" err="1" smtClean="0">
                <a:latin typeface="Consolas" pitchFamily="49" charset="0"/>
              </a:rPr>
              <a:t>.K</a:t>
            </a:r>
            <a:r>
              <a:rPr lang="en-US" sz="2000" baseline="-25000" dirty="0" err="1" smtClean="0">
                <a:latin typeface="Consolas" pitchFamily="49" charset="0"/>
              </a:rPr>
              <a:t>ca</a:t>
            </a:r>
            <a:r>
              <a:rPr lang="en-US" sz="2000" dirty="0" err="1" smtClean="0">
                <a:latin typeface="Consolas" pitchFamily="49" charset="0"/>
                <a:sym typeface="Symbol"/>
              </a:rPr>
              <a:t></a:t>
            </a:r>
            <a:r>
              <a:rPr lang="en-US" sz="2000" i="1" dirty="0" err="1" smtClean="0">
                <a:latin typeface="Consolas" pitchFamily="49" charset="0"/>
              </a:rPr>
              <a:t>p</a:t>
            </a:r>
            <a:r>
              <a:rPr lang="en-US" sz="2000" dirty="0" smtClean="0">
                <a:latin typeface="Consolas" pitchFamily="49" charset="0"/>
              </a:rPr>
              <a:t>) (…) 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95810" y="6258866"/>
            <a:ext cx="2378588" cy="333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1">
            <a:noAutofit/>
          </a:bodyPr>
          <a:lstStyle/>
          <a:p>
            <a:r>
              <a:rPr lang="en-US" sz="2000" dirty="0" smtClean="0">
                <a:latin typeface="Consolas" pitchFamily="49" charset="0"/>
              </a:rPr>
              <a:t>(axiom </a:t>
            </a:r>
            <a:r>
              <a:rPr lang="en-US" sz="2000" dirty="0" smtClean="0">
                <a:latin typeface="Consolas" pitchFamily="49" charset="0"/>
                <a:sym typeface="Symbol"/>
              </a:rPr>
              <a:t></a:t>
            </a:r>
            <a:r>
              <a:rPr lang="en-US" sz="2000" i="1" dirty="0" err="1" smtClean="0">
                <a:latin typeface="Consolas" pitchFamily="49" charset="0"/>
              </a:rPr>
              <a:t>p</a:t>
            </a:r>
            <a:r>
              <a:rPr lang="en-US" sz="2000" dirty="0" err="1" smtClean="0">
                <a:latin typeface="Consolas" pitchFamily="49" charset="0"/>
              </a:rPr>
              <a:t>.K</a:t>
            </a:r>
            <a:r>
              <a:rPr lang="en-US" sz="2000" baseline="-25000" dirty="0" err="1" smtClean="0">
                <a:latin typeface="Consolas" pitchFamily="49" charset="0"/>
              </a:rPr>
              <a:t>ca</a:t>
            </a:r>
            <a:r>
              <a:rPr lang="en-US" sz="2000" dirty="0" err="1" smtClean="0">
                <a:latin typeface="Consolas" pitchFamily="49" charset="0"/>
                <a:sym typeface="Symbol"/>
              </a:rPr>
              <a:t></a:t>
            </a:r>
            <a:r>
              <a:rPr lang="en-US" sz="2000" i="1" dirty="0" err="1" smtClean="0">
                <a:latin typeface="Consolas" pitchFamily="49" charset="0"/>
              </a:rPr>
              <a:t>p</a:t>
            </a:r>
            <a:r>
              <a:rPr lang="en-US" sz="2000" dirty="0" smtClean="0">
                <a:latin typeface="Consolas" pitchFamily="49" charset="0"/>
              </a:rPr>
              <a:t>)</a:t>
            </a:r>
            <a:endParaRPr lang="en-US" sz="2000" dirty="0"/>
          </a:p>
        </p:txBody>
      </p:sp>
      <p:sp>
        <p:nvSpPr>
          <p:cNvPr id="35" name="Rectangle 34"/>
          <p:cNvSpPr/>
          <p:nvPr/>
        </p:nvSpPr>
        <p:spPr>
          <a:xfrm>
            <a:off x="1575486" y="6258866"/>
            <a:ext cx="2186620" cy="333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1">
            <a:noAutofit/>
          </a:bodyPr>
          <a:lstStyle/>
          <a:p>
            <a:r>
              <a:rPr lang="en-US" sz="2000" dirty="0" smtClean="0">
                <a:latin typeface="Consolas" pitchFamily="49" charset="0"/>
              </a:rPr>
              <a:t>speaks-for-</a:t>
            </a:r>
            <a:r>
              <a:rPr lang="en-US" sz="2000" dirty="0" err="1" smtClean="0">
                <a:latin typeface="Consolas" pitchFamily="49" charset="0"/>
              </a:rPr>
              <a:t>elim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Alpaca’s new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7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en-US" dirty="0" smtClean="0"/>
              <a:t>Dynamic” principals defined by logical rules</a:t>
            </a:r>
          </a:p>
          <a:p>
            <a:r>
              <a:rPr lang="en-US" dirty="0" smtClean="0"/>
              <a:t>Signatures built from </a:t>
            </a:r>
            <a:r>
              <a:rPr lang="en-US" dirty="0" smtClean="0"/>
              <a:t>more elementary </a:t>
            </a:r>
            <a:r>
              <a:rPr lang="en-US" dirty="0" smtClean="0"/>
              <a:t>primitives</a:t>
            </a:r>
          </a:p>
          <a:p>
            <a:r>
              <a:rPr lang="en-US" dirty="0" smtClean="0"/>
              <a:t>Enables Victor’s Alpaca PKI to check foreign signatures and credentials</a:t>
            </a:r>
            <a:endParaRPr lang="en-US" dirty="0"/>
          </a:p>
        </p:txBody>
      </p:sp>
      <p:pic>
        <p:nvPicPr>
          <p:cNvPr id="14" name="Picture 13" descr="bo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294" y="4267200"/>
            <a:ext cx="1116211" cy="10269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95294" y="3987384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Victor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8" name="Picture 17" descr="alic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38637"/>
            <a:ext cx="1098352" cy="8840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26304" y="4413825"/>
            <a:ext cx="4988454" cy="73366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itchFamily="49" charset="0"/>
              </a:rPr>
              <a:t>request:</a:t>
            </a:r>
            <a:r>
              <a:rPr lang="en-US" i="1" dirty="0" smtClean="0">
                <a:latin typeface="Consolas" pitchFamily="49" charset="0"/>
              </a:rPr>
              <a:t> formula </a:t>
            </a:r>
            <a:r>
              <a:rPr lang="en-US" dirty="0" smtClean="0">
                <a:latin typeface="Consolas" pitchFamily="49" charset="0"/>
              </a:rPr>
              <a:t>[Peggy </a:t>
            </a:r>
            <a:r>
              <a:rPr lang="en-US" b="1" dirty="0" smtClean="0">
                <a:latin typeface="Consolas" pitchFamily="49" charset="0"/>
              </a:rPr>
              <a:t>says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)]</a:t>
            </a:r>
            <a:endParaRPr lang="en-US" dirty="0" smtClean="0">
              <a:latin typeface="Consolas" pitchFamily="49" charset="0"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990600" y="5314057"/>
            <a:ext cx="7164388" cy="1311595"/>
            <a:chOff x="990600" y="5314057"/>
            <a:chExt cx="7164388" cy="4267200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-1142206" y="7446863"/>
              <a:ext cx="426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020594" y="7446863"/>
              <a:ext cx="426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91891" y="398738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Peggy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161657"/>
            <a:ext cx="5333998" cy="369332"/>
          </a:xfrm>
          <a:prstGeom prst="wedgeRectCallout">
            <a:avLst>
              <a:gd name="adj1" fmla="val -6902"/>
              <a:gd name="adj2" fmla="val -961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nsolas" pitchFamily="49" charset="0"/>
              </a:rPr>
              <a:t>(says </a:t>
            </a:r>
            <a:r>
              <a:rPr lang="en-US" i="1" dirty="0" smtClean="0">
                <a:latin typeface="Consolas" pitchFamily="49" charset="0"/>
              </a:rPr>
              <a:t>Peggy</a:t>
            </a:r>
            <a:r>
              <a:rPr lang="en-US" dirty="0" smtClean="0">
                <a:latin typeface="Consolas" pitchFamily="49" charset="0"/>
              </a:rPr>
              <a:t> (apply </a:t>
            </a:r>
            <a:r>
              <a:rPr lang="en-US" dirty="0" smtClean="0">
                <a:latin typeface="Consolas" pitchFamily="49" charset="0"/>
              </a:rPr>
              <a:t>‘put</a:t>
            </a:r>
            <a:r>
              <a:rPr lang="en-US" dirty="0" smtClean="0">
                <a:latin typeface="Consolas" pitchFamily="49" charset="0"/>
                <a:sym typeface="Symbol"/>
              </a:rPr>
              <a:t> </a:t>
            </a:r>
            <a:r>
              <a:rPr lang="en-US" dirty="0" smtClean="0">
                <a:latin typeface="Consolas" pitchFamily="49" charset="0"/>
                <a:sym typeface="Symbol"/>
              </a:rPr>
              <a:t></a:t>
            </a:r>
            <a:r>
              <a:rPr lang="en-US" dirty="0" smtClean="0">
                <a:latin typeface="Consolas" pitchFamily="49" charset="0"/>
                <a:sym typeface="Symbol"/>
              </a:rPr>
              <a:t>bytes</a:t>
            </a:r>
            <a:r>
              <a:rPr lang="en-US" baseline="-25000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  <a:sym typeface="Symbol"/>
              </a:rPr>
              <a:t></a:t>
            </a:r>
            <a:r>
              <a:rPr lang="en-US" dirty="0" smtClean="0">
                <a:latin typeface="Consolas" pitchFamily="49" charset="0"/>
                <a:sym typeface="Symbol"/>
              </a:rPr>
              <a:t>))</a:t>
            </a:r>
            <a:endParaRPr lang="en-US" dirty="0" smtClean="0">
              <a:latin typeface="Consolas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6304" y="5491880"/>
            <a:ext cx="5509700" cy="73366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itchFamily="49" charset="0"/>
              </a:rPr>
              <a:t>credential:</a:t>
            </a:r>
            <a:r>
              <a:rPr lang="en-US" i="1" dirty="0" smtClean="0">
                <a:latin typeface="Consolas" pitchFamily="49" charset="0"/>
              </a:rPr>
              <a:t> </a:t>
            </a:r>
            <a:r>
              <a:rPr lang="en-US" i="1" dirty="0" smtClean="0">
                <a:latin typeface="Consolas" pitchFamily="49" charset="0"/>
                <a:sym typeface="Symbol"/>
              </a:rPr>
              <a:t>proof of </a:t>
            </a:r>
            <a:r>
              <a:rPr lang="en-US" dirty="0" smtClean="0">
                <a:latin typeface="Consolas" pitchFamily="49" charset="0"/>
              </a:rPr>
              <a:t>[Peggy </a:t>
            </a:r>
            <a:r>
              <a:rPr lang="en-US" b="1" dirty="0" smtClean="0">
                <a:latin typeface="Consolas" pitchFamily="49" charset="0"/>
              </a:rPr>
              <a:t>says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</a:rPr>
              <a:t>put(</a:t>
            </a:r>
            <a:r>
              <a:rPr lang="en-US" dirty="0" smtClean="0">
                <a:latin typeface="Consolas" pitchFamily="49" charset="0"/>
                <a:sym typeface="Webdings"/>
              </a:rPr>
              <a:t></a:t>
            </a:r>
            <a:r>
              <a:rPr lang="en-US" dirty="0" smtClean="0">
                <a:latin typeface="Consolas" pitchFamily="49" charset="0"/>
              </a:rPr>
              <a:t>)]</a:t>
            </a:r>
            <a:endParaRPr lang="en-US" baseline="-25000" dirty="0" smtClean="0">
              <a:latin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5796" y="6225543"/>
            <a:ext cx="5800304" cy="400110"/>
          </a:xfrm>
          <a:prstGeom prst="wedgeRectCallout">
            <a:avLst>
              <a:gd name="adj1" fmla="val -7178"/>
              <a:gd name="adj2" fmla="val -9465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2000" dirty="0" smtClean="0">
                <a:latin typeface="Consolas" pitchFamily="49" charset="0"/>
              </a:rPr>
              <a:t>(speaks-for-</a:t>
            </a:r>
            <a:r>
              <a:rPr lang="en-US" sz="2000" dirty="0" err="1" smtClean="0">
                <a:latin typeface="Consolas" pitchFamily="49" charset="0"/>
              </a:rPr>
              <a:t>elim</a:t>
            </a:r>
            <a:r>
              <a:rPr lang="en-US" sz="2000" dirty="0" smtClean="0">
                <a:latin typeface="Consolas" pitchFamily="49" charset="0"/>
              </a:rPr>
              <a:t> (axiom </a:t>
            </a:r>
            <a:r>
              <a:rPr lang="en-US" sz="2000" dirty="0" smtClean="0">
                <a:latin typeface="Consolas" pitchFamily="49" charset="0"/>
                <a:sym typeface="Symbol"/>
              </a:rPr>
              <a:t></a:t>
            </a:r>
            <a:r>
              <a:rPr lang="en-US" sz="2000" i="1" dirty="0" err="1" smtClean="0">
                <a:latin typeface="Consolas" pitchFamily="49" charset="0"/>
              </a:rPr>
              <a:t>p</a:t>
            </a:r>
            <a:r>
              <a:rPr lang="en-US" sz="2000" dirty="0" err="1" smtClean="0">
                <a:latin typeface="Consolas" pitchFamily="49" charset="0"/>
              </a:rPr>
              <a:t>.K</a:t>
            </a:r>
            <a:r>
              <a:rPr lang="en-US" sz="2000" baseline="-25000" dirty="0" err="1" smtClean="0">
                <a:latin typeface="Consolas" pitchFamily="49" charset="0"/>
              </a:rPr>
              <a:t>ca</a:t>
            </a:r>
            <a:r>
              <a:rPr lang="en-US" sz="2000" dirty="0" err="1" smtClean="0">
                <a:latin typeface="Consolas" pitchFamily="49" charset="0"/>
                <a:sym typeface="Symbol"/>
              </a:rPr>
              <a:t></a:t>
            </a:r>
            <a:r>
              <a:rPr lang="en-US" sz="2000" i="1" dirty="0" err="1" smtClean="0">
                <a:latin typeface="Consolas" pitchFamily="49" charset="0"/>
              </a:rPr>
              <a:t>p</a:t>
            </a:r>
            <a:r>
              <a:rPr lang="en-US" sz="2000" dirty="0" smtClean="0">
                <a:latin typeface="Consolas" pitchFamily="49" charset="0"/>
              </a:rPr>
              <a:t>) (…) 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33534" y="5161657"/>
            <a:ext cx="91440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onsolas" pitchFamily="49" charset="0"/>
              </a:rPr>
              <a:t>Peggy</a:t>
            </a:r>
            <a:endParaRPr lang="en-US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12677</TotalTime>
  <Words>1688</Words>
  <Application>Microsoft Office PowerPoint</Application>
  <PresentationFormat>On-screen Show (4:3)</PresentationFormat>
  <Paragraphs>350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Candara</vt:lpstr>
      <vt:lpstr>Tahoma</vt:lpstr>
      <vt:lpstr>Comic Sans MS</vt:lpstr>
      <vt:lpstr>Consolas</vt:lpstr>
      <vt:lpstr>Webdings</vt:lpstr>
      <vt:lpstr>Century Schoolbook</vt:lpstr>
      <vt:lpstr>Symbol</vt:lpstr>
      <vt:lpstr>Wingdings</vt:lpstr>
      <vt:lpstr>Cambria Math</vt:lpstr>
      <vt:lpstr>Office Theme</vt:lpstr>
      <vt:lpstr>Extensible proof-carrying authorization in Alpaca</vt:lpstr>
      <vt:lpstr>Authorization proliferation</vt:lpstr>
      <vt:lpstr>Authorization proliferation</vt:lpstr>
      <vt:lpstr>Authorization proliferation</vt:lpstr>
      <vt:lpstr>Authorization proliferation</vt:lpstr>
      <vt:lpstr>Solution approach</vt:lpstr>
      <vt:lpstr>Our system: Alpaca</vt:lpstr>
      <vt:lpstr>Proof-carrying authorization</vt:lpstr>
      <vt:lpstr>Alpaca’s new techniques</vt:lpstr>
      <vt:lpstr>Principals are name chains A/N/M</vt:lpstr>
      <vt:lpstr>Bootstrap familiar principals</vt:lpstr>
      <vt:lpstr>Key principals defined by rsa authority</vt:lpstr>
      <vt:lpstr>Key principals defined by rsa authority</vt:lpstr>
      <vt:lpstr>Credential = signature + proof tree</vt:lpstr>
      <vt:lpstr>Bootstrap other crypto from RSA</vt:lpstr>
      <vt:lpstr>Certificates and CAs</vt:lpstr>
      <vt:lpstr>Credential = signature + certificate + proof tree</vt:lpstr>
      <vt:lpstr>Policy in the logic: authorization</vt:lpstr>
      <vt:lpstr>Credential = signature + certificate + policy + proof tree</vt:lpstr>
      <vt:lpstr>Foreign credentials</vt:lpstr>
      <vt:lpstr>Alpaca can use foreign credentials</vt:lpstr>
      <vt:lpstr>Alpaca can use foreign credentials</vt:lpstr>
      <vt:lpstr>Other cool things Alpaca can do</vt:lpstr>
      <vt:lpstr>Implementation features (in paper)</vt:lpstr>
      <vt:lpstr>Future directions</vt:lpstr>
      <vt:lpstr>Related work</vt:lpstr>
      <vt:lpstr>Summary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CTL</dc:creator>
  <cp:lastModifiedBy>CTL</cp:lastModifiedBy>
  <cp:revision>372</cp:revision>
  <dcterms:created xsi:type="dcterms:W3CDTF">2007-10-08T18:49:50Z</dcterms:created>
  <dcterms:modified xsi:type="dcterms:W3CDTF">2007-10-31T16:14:44Z</dcterms:modified>
</cp:coreProperties>
</file>