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24" Type="http://schemas.openxmlformats.org/officeDocument/2006/relationships/slide" Target="slides/slide19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5e8eba8c5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55e8eba8c5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55e57bd14a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55e57bd14a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441b687e5b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441b687e5b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5e57bd14a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5e57bd14a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Sections are expanded by Coq extraction. Fundep needed to constraint too general type for F.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55e57bd14a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9" name="Google Shape;189;g55e57bd14a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55e57bd14a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55e57bd14a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5597a16318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3" name="Google Shape;203;g5597a16318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g5597a1631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2" name="Google Shape;222;g5597a1631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56a4c3000c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56a4c3000c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56a4c2fae7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56a4c2fae7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4503809afc_0_1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4503809afc_0_1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56a4c3000c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56a4c3000c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561d20840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561d20840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Show in contrib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4503809afc_0_2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4503809afc_0_2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Give hello world example,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4503809afc_0_3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4503809afc_0_3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4503809afc_0_4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4503809afc_0_4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4503809afc_0_2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4503809afc_0_2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5e74a514d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5e74a514d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elefthei@mit.edu" TargetMode="External"/><Relationship Id="rId4" Type="http://schemas.openxmlformats.org/officeDocument/2006/relationships/image" Target="../media/image1.png"/><Relationship Id="rId5" Type="http://schemas.openxmlformats.org/officeDocument/2006/relationships/image" Target="../media/image3.png"/><Relationship Id="rId6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Relationship Id="rId4" Type="http://schemas.openxmlformats.org/officeDocument/2006/relationships/image" Target="../media/image1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jpg"/><Relationship Id="rId4" Type="http://schemas.openxmlformats.org/officeDocument/2006/relationships/image" Target="../media/image1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3.png"/><Relationship Id="rId4" Type="http://schemas.openxmlformats.org/officeDocument/2006/relationships/image" Target="../media/image9.jpg"/><Relationship Id="rId5" Type="http://schemas.openxmlformats.org/officeDocument/2006/relationships/image" Target="../media/image1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s://github.com/mit-pdos/mcqc" TargetMode="Externa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Relationship Id="rId4" Type="http://schemas.openxmlformats.org/officeDocument/2006/relationships/image" Target="../media/image6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490451" y="2571749"/>
            <a:ext cx="4163100" cy="98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MCQC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1561950" y="3407675"/>
            <a:ext cx="6020100" cy="35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/>
              <a:t>Monadic Coq Compiler</a:t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rgbClr val="999999"/>
                </a:solidFill>
              </a:rPr>
              <a:t>Lef Ioannidis &lt;</a:t>
            </a:r>
            <a:r>
              <a:rPr lang="en-GB" sz="1800" u="sng">
                <a:solidFill>
                  <a:schemeClr val="hlink"/>
                </a:solidFill>
                <a:hlinkClick r:id="rId3"/>
              </a:rPr>
              <a:t>elefthei@mit.edu</a:t>
            </a:r>
            <a:r>
              <a:rPr lang="en-GB" sz="1800">
                <a:solidFill>
                  <a:srgbClr val="999999"/>
                </a:solidFill>
              </a:rPr>
              <a:t>&gt;</a:t>
            </a:r>
            <a:endParaRPr sz="1800">
              <a:solidFill>
                <a:srgbClr val="999999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875204" y="4210150"/>
            <a:ext cx="1187645" cy="837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92050" y="1122850"/>
            <a:ext cx="1559900" cy="155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58275" y="4316485"/>
            <a:ext cx="1187651" cy="614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Polymorphic ADTs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23"/>
          <p:cNvPicPr preferRelativeResize="0"/>
          <p:nvPr/>
        </p:nvPicPr>
        <p:blipFill rotWithShape="1">
          <a:blip r:embed="rId3">
            <a:alphaModFix/>
          </a:blip>
          <a:srcRect b="15899" l="1597" r="3875" t="8279"/>
          <a:stretch/>
        </p:blipFill>
        <p:spPr>
          <a:xfrm>
            <a:off x="0" y="316100"/>
            <a:ext cx="8795852" cy="484884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64" name="Google Shape;164;p23"/>
          <p:cNvGrpSpPr/>
          <p:nvPr/>
        </p:nvGrpSpPr>
        <p:grpSpPr>
          <a:xfrm>
            <a:off x="1263569" y="3474489"/>
            <a:ext cx="7431906" cy="1591199"/>
            <a:chOff x="1263600" y="3183725"/>
            <a:chExt cx="7420775" cy="1812300"/>
          </a:xfrm>
        </p:grpSpPr>
        <p:sp>
          <p:nvSpPr>
            <p:cNvPr id="165" name="Google Shape;165;p23"/>
            <p:cNvSpPr/>
            <p:nvPr/>
          </p:nvSpPr>
          <p:spPr>
            <a:xfrm>
              <a:off x="4504775" y="3183725"/>
              <a:ext cx="4179600" cy="1812300"/>
            </a:xfrm>
            <a:prstGeom prst="roundRect">
              <a:avLst>
                <a:gd fmla="val 11129" name="adj"/>
              </a:avLst>
            </a:prstGeom>
            <a:noFill/>
            <a:ln cap="flat" cmpd="sng" w="19050">
              <a:solidFill>
                <a:srgbClr val="99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6" name="Google Shape;166;p23"/>
            <p:cNvSpPr txBox="1"/>
            <p:nvPr/>
          </p:nvSpPr>
          <p:spPr>
            <a:xfrm>
              <a:off x="1263600" y="3309867"/>
              <a:ext cx="3425400" cy="1560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/>
                <a:t>Higher-order, polymorphic pattern matching</a:t>
              </a:r>
              <a:endParaRPr sz="1800"/>
            </a:p>
          </p:txBody>
        </p:sp>
      </p:grpSp>
      <p:grpSp>
        <p:nvGrpSpPr>
          <p:cNvPr id="167" name="Google Shape;167;p23"/>
          <p:cNvGrpSpPr/>
          <p:nvPr/>
        </p:nvGrpSpPr>
        <p:grpSpPr>
          <a:xfrm>
            <a:off x="1271089" y="1535889"/>
            <a:ext cx="7244985" cy="1064700"/>
            <a:chOff x="1271089" y="1367114"/>
            <a:chExt cx="7244985" cy="1064700"/>
          </a:xfrm>
        </p:grpSpPr>
        <p:sp>
          <p:nvSpPr>
            <p:cNvPr id="168" name="Google Shape;168;p23"/>
            <p:cNvSpPr/>
            <p:nvPr/>
          </p:nvSpPr>
          <p:spPr>
            <a:xfrm>
              <a:off x="4504774" y="1367126"/>
              <a:ext cx="4011300" cy="693600"/>
            </a:xfrm>
            <a:prstGeom prst="roundRect">
              <a:avLst>
                <a:gd fmla="val 16667" name="adj"/>
              </a:avLst>
            </a:prstGeom>
            <a:noFill/>
            <a:ln cap="flat" cmpd="sng" w="19050">
              <a:solidFill>
                <a:srgbClr val="99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9" name="Google Shape;169;p23"/>
            <p:cNvSpPr txBox="1"/>
            <p:nvPr/>
          </p:nvSpPr>
          <p:spPr>
            <a:xfrm>
              <a:off x="1271089" y="1367114"/>
              <a:ext cx="3410400" cy="1064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1800"/>
                <a:t>Reference-counted, tagged union</a:t>
              </a:r>
              <a:endParaRPr sz="1800"/>
            </a:p>
          </p:txBody>
        </p:sp>
      </p:grpSp>
      <p:grpSp>
        <p:nvGrpSpPr>
          <p:cNvPr id="170" name="Google Shape;170;p23"/>
          <p:cNvGrpSpPr/>
          <p:nvPr/>
        </p:nvGrpSpPr>
        <p:grpSpPr>
          <a:xfrm>
            <a:off x="1512863" y="-53850"/>
            <a:ext cx="6118275" cy="347600"/>
            <a:chOff x="1388300" y="-53850"/>
            <a:chExt cx="6118275" cy="347600"/>
          </a:xfrm>
        </p:grpSpPr>
        <p:pic>
          <p:nvPicPr>
            <p:cNvPr id="171" name="Google Shape;171;p2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388300" y="0"/>
              <a:ext cx="281775" cy="293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72" name="Google Shape;172;p23"/>
            <p:cNvSpPr txBox="1"/>
            <p:nvPr/>
          </p:nvSpPr>
          <p:spPr>
            <a:xfrm>
              <a:off x="6404975" y="-53850"/>
              <a:ext cx="1101600" cy="29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C++17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Higher-order logic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25"/>
          <p:cNvPicPr preferRelativeResize="0"/>
          <p:nvPr/>
        </p:nvPicPr>
        <p:blipFill rotWithShape="1">
          <a:blip r:embed="rId3">
            <a:alphaModFix/>
          </a:blip>
          <a:srcRect b="42481" l="0" r="4406" t="24185"/>
          <a:stretch/>
        </p:blipFill>
        <p:spPr>
          <a:xfrm>
            <a:off x="0" y="1243850"/>
            <a:ext cx="9144000" cy="219143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25"/>
          <p:cNvSpPr/>
          <p:nvPr/>
        </p:nvSpPr>
        <p:spPr>
          <a:xfrm>
            <a:off x="5972725" y="1736900"/>
            <a:ext cx="2398200" cy="246300"/>
          </a:xfrm>
          <a:prstGeom prst="roundRect">
            <a:avLst>
              <a:gd fmla="val 16667" name="adj"/>
            </a:avLst>
          </a:prstGeom>
          <a:noFill/>
          <a:ln cap="flat" cmpd="sng" w="19050">
            <a:solidFill>
              <a:srgbClr val="99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84" name="Google Shape;184;p25"/>
          <p:cNvGrpSpPr/>
          <p:nvPr/>
        </p:nvGrpSpPr>
        <p:grpSpPr>
          <a:xfrm>
            <a:off x="1512850" y="985075"/>
            <a:ext cx="6118275" cy="347600"/>
            <a:chOff x="1388300" y="-53850"/>
            <a:chExt cx="6118275" cy="347600"/>
          </a:xfrm>
        </p:grpSpPr>
        <p:pic>
          <p:nvPicPr>
            <p:cNvPr id="185" name="Google Shape;185;p25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388300" y="0"/>
              <a:ext cx="281775" cy="293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6" name="Google Shape;186;p25"/>
            <p:cNvSpPr txBox="1"/>
            <p:nvPr/>
          </p:nvSpPr>
          <p:spPr>
            <a:xfrm>
              <a:off x="6404975" y="-53850"/>
              <a:ext cx="1101600" cy="29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C++17</a:t>
              </a:r>
              <a:endParaRPr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IO Monad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6" name="Google Shape;196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6825" y="293750"/>
            <a:ext cx="3943550" cy="4803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7"/>
          <p:cNvPicPr preferRelativeResize="0"/>
          <p:nvPr/>
        </p:nvPicPr>
        <p:blipFill rotWithShape="1">
          <a:blip r:embed="rId4">
            <a:alphaModFix/>
          </a:blip>
          <a:srcRect b="50684" l="48115" r="7117" t="28588"/>
          <a:stretch/>
        </p:blipFill>
        <p:spPr>
          <a:xfrm>
            <a:off x="4572000" y="3711450"/>
            <a:ext cx="4355826" cy="13862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12863" y="0"/>
            <a:ext cx="281775" cy="293750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27"/>
          <p:cNvSpPr txBox="1"/>
          <p:nvPr/>
        </p:nvSpPr>
        <p:spPr>
          <a:xfrm>
            <a:off x="6538413" y="3510475"/>
            <a:ext cx="1101600" cy="29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C++17</a:t>
            </a:r>
            <a:endParaRPr/>
          </a:p>
        </p:txBody>
      </p:sp>
      <p:sp>
        <p:nvSpPr>
          <p:cNvPr id="200" name="Google Shape;200;p27"/>
          <p:cNvSpPr txBox="1"/>
          <p:nvPr/>
        </p:nvSpPr>
        <p:spPr>
          <a:xfrm>
            <a:off x="3686650" y="3315175"/>
            <a:ext cx="621900" cy="1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</a:t>
            </a:r>
            <a:r>
              <a:rPr lang="en-GB"/>
              <a:t>ib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" name="Google Shape;205;p28"/>
          <p:cNvGrpSpPr/>
          <p:nvPr/>
        </p:nvGrpSpPr>
        <p:grpSpPr>
          <a:xfrm>
            <a:off x="1951975" y="2043862"/>
            <a:ext cx="1166913" cy="603421"/>
            <a:chOff x="4116650" y="800925"/>
            <a:chExt cx="1166913" cy="820200"/>
          </a:xfrm>
        </p:grpSpPr>
        <p:sp>
          <p:nvSpPr>
            <p:cNvPr id="206" name="Google Shape;206;p28"/>
            <p:cNvSpPr/>
            <p:nvPr/>
          </p:nvSpPr>
          <p:spPr>
            <a:xfrm>
              <a:off x="4116650" y="800925"/>
              <a:ext cx="1063800" cy="820200"/>
            </a:xfrm>
            <a:prstGeom prst="wedgeRectCallout">
              <a:avLst>
                <a:gd fmla="val -20833" name="adj1"/>
                <a:gd fmla="val 625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07" name="Google Shape;207;p28"/>
            <p:cNvSpPr txBox="1"/>
            <p:nvPr/>
          </p:nvSpPr>
          <p:spPr>
            <a:xfrm>
              <a:off x="4132163" y="800941"/>
              <a:ext cx="1151400" cy="65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/>
                <a:t>1800 lines</a:t>
              </a:r>
              <a:r>
                <a:rPr lang="en-GB"/>
                <a:t> of Haskell</a:t>
              </a:r>
              <a:endParaRPr/>
            </a:p>
          </p:txBody>
        </p:sp>
      </p:grpSp>
      <p:sp>
        <p:nvSpPr>
          <p:cNvPr id="208" name="Google Shape;208;p28"/>
          <p:cNvSpPr txBox="1"/>
          <p:nvPr/>
        </p:nvSpPr>
        <p:spPr>
          <a:xfrm>
            <a:off x="1930613" y="2758238"/>
            <a:ext cx="10200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MCQC</a:t>
            </a:r>
            <a:endParaRPr b="1"/>
          </a:p>
        </p:txBody>
      </p:sp>
      <p:grpSp>
        <p:nvGrpSpPr>
          <p:cNvPr id="209" name="Google Shape;209;p28"/>
          <p:cNvGrpSpPr/>
          <p:nvPr/>
        </p:nvGrpSpPr>
        <p:grpSpPr>
          <a:xfrm>
            <a:off x="4028550" y="2044737"/>
            <a:ext cx="1166913" cy="603421"/>
            <a:chOff x="4116650" y="800925"/>
            <a:chExt cx="1166913" cy="820200"/>
          </a:xfrm>
        </p:grpSpPr>
        <p:sp>
          <p:nvSpPr>
            <p:cNvPr id="210" name="Google Shape;210;p28"/>
            <p:cNvSpPr/>
            <p:nvPr/>
          </p:nvSpPr>
          <p:spPr>
            <a:xfrm>
              <a:off x="4116650" y="800925"/>
              <a:ext cx="1063800" cy="820200"/>
            </a:xfrm>
            <a:prstGeom prst="wedgeRectCallout">
              <a:avLst>
                <a:gd fmla="val -20833" name="adj1"/>
                <a:gd fmla="val 625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1" name="Google Shape;211;p28"/>
            <p:cNvSpPr txBox="1"/>
            <p:nvPr/>
          </p:nvSpPr>
          <p:spPr>
            <a:xfrm>
              <a:off x="4132163" y="800941"/>
              <a:ext cx="1151400" cy="65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/>
                <a:t>200</a:t>
              </a:r>
              <a:r>
                <a:rPr b="1" lang="en-GB"/>
                <a:t> lines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of Coq</a:t>
              </a:r>
              <a:endParaRPr/>
            </a:p>
          </p:txBody>
        </p:sp>
      </p:grpSp>
      <p:sp>
        <p:nvSpPr>
          <p:cNvPr id="212" name="Google Shape;212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Implementation</a:t>
            </a:r>
            <a:endParaRPr/>
          </a:p>
        </p:txBody>
      </p:sp>
      <p:sp>
        <p:nvSpPr>
          <p:cNvPr id="213" name="Google Shape;213;p28"/>
          <p:cNvSpPr txBox="1"/>
          <p:nvPr/>
        </p:nvSpPr>
        <p:spPr>
          <a:xfrm>
            <a:off x="3948550" y="2758250"/>
            <a:ext cx="12468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typeclasses</a:t>
            </a:r>
            <a:endParaRPr b="1"/>
          </a:p>
        </p:txBody>
      </p:sp>
      <p:grpSp>
        <p:nvGrpSpPr>
          <p:cNvPr id="214" name="Google Shape;214;p28"/>
          <p:cNvGrpSpPr/>
          <p:nvPr/>
        </p:nvGrpSpPr>
        <p:grpSpPr>
          <a:xfrm>
            <a:off x="6046475" y="2044299"/>
            <a:ext cx="1166913" cy="603421"/>
            <a:chOff x="4116650" y="800925"/>
            <a:chExt cx="1166913" cy="820200"/>
          </a:xfrm>
        </p:grpSpPr>
        <p:sp>
          <p:nvSpPr>
            <p:cNvPr id="215" name="Google Shape;215;p28"/>
            <p:cNvSpPr/>
            <p:nvPr/>
          </p:nvSpPr>
          <p:spPr>
            <a:xfrm>
              <a:off x="4116650" y="800925"/>
              <a:ext cx="1063800" cy="820200"/>
            </a:xfrm>
            <a:prstGeom prst="wedgeRectCallout">
              <a:avLst>
                <a:gd fmla="val -20833" name="adj1"/>
                <a:gd fmla="val 62500" name="adj2"/>
              </a:avLst>
            </a:prstGeom>
            <a:solidFill>
              <a:schemeClr val="lt2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6" name="Google Shape;216;p28"/>
            <p:cNvSpPr txBox="1"/>
            <p:nvPr/>
          </p:nvSpPr>
          <p:spPr>
            <a:xfrm>
              <a:off x="4132163" y="800941"/>
              <a:ext cx="1151400" cy="658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/>
                <a:t>600</a:t>
              </a:r>
              <a:r>
                <a:rPr b="1" lang="en-GB"/>
                <a:t> lines</a:t>
              </a:r>
              <a:endParaRPr/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of C++17</a:t>
              </a:r>
              <a:endParaRPr/>
            </a:p>
          </p:txBody>
        </p:sp>
      </p:grpSp>
      <p:sp>
        <p:nvSpPr>
          <p:cNvPr id="217" name="Google Shape;217;p28"/>
          <p:cNvSpPr txBox="1"/>
          <p:nvPr/>
        </p:nvSpPr>
        <p:spPr>
          <a:xfrm>
            <a:off x="5966463" y="2757800"/>
            <a:ext cx="10200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library</a:t>
            </a:r>
            <a:endParaRPr b="1"/>
          </a:p>
        </p:txBody>
      </p:sp>
      <p:sp>
        <p:nvSpPr>
          <p:cNvPr id="218" name="Google Shape;218;p28"/>
          <p:cNvSpPr txBox="1"/>
          <p:nvPr/>
        </p:nvSpPr>
        <p:spPr>
          <a:xfrm>
            <a:off x="3276013" y="2234750"/>
            <a:ext cx="515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+</a:t>
            </a:r>
            <a:endParaRPr sz="3600"/>
          </a:p>
        </p:txBody>
      </p:sp>
      <p:sp>
        <p:nvSpPr>
          <p:cNvPr id="219" name="Google Shape;219;p28"/>
          <p:cNvSpPr txBox="1"/>
          <p:nvPr/>
        </p:nvSpPr>
        <p:spPr>
          <a:xfrm>
            <a:off x="5363275" y="2234750"/>
            <a:ext cx="515400" cy="52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/>
              <a:t>+</a:t>
            </a:r>
            <a:endParaRPr sz="36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29"/>
          <p:cNvSpPr txBox="1"/>
          <p:nvPr>
            <p:ph idx="4294967295"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Benchmarks</a:t>
            </a:r>
            <a:endParaRPr/>
          </a:p>
        </p:txBody>
      </p:sp>
      <p:sp>
        <p:nvSpPr>
          <p:cNvPr id="225" name="Google Shape;225;p29"/>
          <p:cNvSpPr txBox="1"/>
          <p:nvPr/>
        </p:nvSpPr>
        <p:spPr>
          <a:xfrm>
            <a:off x="355525" y="946650"/>
            <a:ext cx="7002900" cy="45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666666"/>
                </a:solidFill>
              </a:rPr>
              <a:t>MacOS 10.14 Mojave, Macbook Air 1.4 GHz, Intel Core i5, 4GB DDR3</a:t>
            </a:r>
            <a:endParaRPr sz="1200">
              <a:solidFill>
                <a:srgbClr val="666666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>
                <a:solidFill>
                  <a:srgbClr val="666666"/>
                </a:solidFill>
              </a:rPr>
              <a:t>Using </a:t>
            </a:r>
            <a:r>
              <a:rPr lang="en-GB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time</a:t>
            </a:r>
            <a:r>
              <a:rPr lang="en-GB" sz="1200">
                <a:solidFill>
                  <a:srgbClr val="666666"/>
                </a:solidFill>
              </a:rPr>
              <a:t>, </a:t>
            </a:r>
            <a:r>
              <a:rPr lang="en-GB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valgrind --tool=massif</a:t>
            </a:r>
            <a:r>
              <a:rPr lang="en-GB" sz="1200">
                <a:solidFill>
                  <a:srgbClr val="666666"/>
                </a:solidFill>
              </a:rPr>
              <a:t>, </a:t>
            </a:r>
            <a:r>
              <a:rPr lang="en-GB" sz="1200">
                <a:solidFill>
                  <a:srgbClr val="666666"/>
                </a:solidFill>
                <a:latin typeface="Courier New"/>
                <a:ea typeface="Courier New"/>
                <a:cs typeface="Courier New"/>
                <a:sym typeface="Courier New"/>
              </a:rPr>
              <a:t>ghc-prof-8.4.4</a:t>
            </a:r>
            <a:endParaRPr sz="1200">
              <a:solidFill>
                <a:srgbClr val="666666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226" name="Google Shape;226;p29" title="Chart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37" y="1808111"/>
            <a:ext cx="4618749" cy="28573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p29" title="Chart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69188" y="1839250"/>
            <a:ext cx="4424376" cy="27357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400" u="sng">
                <a:solidFill>
                  <a:schemeClr val="hlink"/>
                </a:solidFill>
                <a:hlinkClick r:id="rId3"/>
              </a:rPr>
              <a:t>https://github.com/mit-pdos/mcqc</a:t>
            </a:r>
            <a:endParaRPr sz="2400"/>
          </a:p>
        </p:txBody>
      </p:sp>
      <p:sp>
        <p:nvSpPr>
          <p:cNvPr id="233" name="Google Shape;233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Try MCQC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References</a:t>
            </a:r>
            <a:endParaRPr/>
          </a:p>
        </p:txBody>
      </p:sp>
      <p:sp>
        <p:nvSpPr>
          <p:cNvPr id="239" name="Google Shape;239;p31"/>
          <p:cNvSpPr txBox="1"/>
          <p:nvPr/>
        </p:nvSpPr>
        <p:spPr>
          <a:xfrm>
            <a:off x="174750" y="1017725"/>
            <a:ext cx="8794500" cy="41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[Ler+12] Leroy, Xavier. "The CompCert verified compiler." Documentation and user’s manual. INRIA Paris-Rocquencourt 53 (2012).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[Cho+17] Choi, Joonwon, et al. "Kami: a platform for high-level parametric hardware specification and its modular verification." Proceedings of the ACM on Programming Languages 1.ICFP (2017): 24.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[Our+08] Oury, Nicolas, and Wouter Swierstra. "The power of Pi." ICFP. Vol. 8. 2008.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[Let08] Letouzey, Pierre. "Extraction in coq: An overview." Conference on Computability in Europe. Springer, Berlin, Heidelberg, 2008.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[SPJ+93] Jones, SL Peyton, et al. "The Glasgow Haskell compiler: a technical overview." Proc. UK Joint Framework for Information Technology (JFIT) Technical Conference. Vol. 93. 1993.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[Ana+17] Anand, Abhishek, et al. "CertiCoq: A verified compiler for Coq." The Third International Workshop on Coq for Programming Languages (CoqPL). 2017.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[Mul+18] Mullen, Eric, et al. "Œuf: minimizing the Coq extraction TCB." Proceedings of the 7th ACM SIGPLAN International Conference on Certified Programs and Proofs. ACM, 2018.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[Jos03] Josuttis, Nicolai M. C++ Templates: The Complete Guide. Addison-Wesley Professional, 2003.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[Che+15] Chen, Haogang, et al. "Using Crash Hoare logic for certifying the FSCQ file system." Proceedings of the 25th Symposium on Operating Systems Principles. ACM, 2015.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[Wan+14] Wang, Xi, et al. "Jitk: A trustworthy in-kernel interpreter infrastructure." 11th USENIX Symposium on Operating Systems Design and Implementation (OSDI). 2014.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Motivation</a:t>
            </a:r>
            <a:endParaRPr/>
          </a:p>
        </p:txBody>
      </p:sp>
      <p:sp>
        <p:nvSpPr>
          <p:cNvPr id="64" name="Google Shape;64;p14"/>
          <p:cNvSpPr txBox="1"/>
          <p:nvPr/>
        </p:nvSpPr>
        <p:spPr>
          <a:xfrm>
            <a:off x="2117850" y="2992650"/>
            <a:ext cx="4908300" cy="1013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Make f</a:t>
            </a:r>
            <a:r>
              <a:rPr lang="en-GB" sz="1800"/>
              <a:t>ormally verified code fast and portable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Existing approaches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Deep Embeddings</a:t>
            </a:r>
            <a:endParaRPr/>
          </a:p>
        </p:txBody>
      </p:sp>
      <p:pic>
        <p:nvPicPr>
          <p:cNvPr id="75" name="Google Shape;7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755221" y="3545022"/>
            <a:ext cx="346450" cy="36115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16"/>
          <p:cNvSpPr/>
          <p:nvPr/>
        </p:nvSpPr>
        <p:spPr>
          <a:xfrm>
            <a:off x="6203875" y="931075"/>
            <a:ext cx="998700" cy="41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C-light</a:t>
            </a:r>
            <a:endParaRPr/>
          </a:p>
        </p:txBody>
      </p:sp>
      <p:cxnSp>
        <p:nvCxnSpPr>
          <p:cNvPr id="77" name="Google Shape;77;p16"/>
          <p:cNvCxnSpPr>
            <a:stCxn id="76" idx="2"/>
            <a:endCxn id="78" idx="0"/>
          </p:cNvCxnSpPr>
          <p:nvPr/>
        </p:nvCxnSpPr>
        <p:spPr>
          <a:xfrm>
            <a:off x="6703225" y="1348675"/>
            <a:ext cx="8400" cy="22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79" name="Google Shape;79;p16"/>
          <p:cNvGrpSpPr/>
          <p:nvPr/>
        </p:nvGrpSpPr>
        <p:grpSpPr>
          <a:xfrm>
            <a:off x="5045675" y="1572375"/>
            <a:ext cx="3100550" cy="2420975"/>
            <a:chOff x="5045675" y="1572375"/>
            <a:chExt cx="3100550" cy="2420975"/>
          </a:xfrm>
        </p:grpSpPr>
        <p:sp>
          <p:nvSpPr>
            <p:cNvPr id="78" name="Google Shape;78;p16"/>
            <p:cNvSpPr/>
            <p:nvPr/>
          </p:nvSpPr>
          <p:spPr>
            <a:xfrm>
              <a:off x="5276725" y="1572375"/>
              <a:ext cx="2869500" cy="2397300"/>
            </a:xfrm>
            <a:prstGeom prst="rect">
              <a:avLst/>
            </a:prstGeom>
            <a:noFill/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80" name="Google Shape;80;p16"/>
            <p:cNvPicPr preferRelativeResize="0"/>
            <p:nvPr/>
          </p:nvPicPr>
          <p:blipFill rotWithShape="1">
            <a:blip r:embed="rId4">
              <a:alphaModFix/>
            </a:blip>
            <a:srcRect b="0" l="0" r="27662" t="0"/>
            <a:stretch/>
          </p:blipFill>
          <p:spPr>
            <a:xfrm>
              <a:off x="5330800" y="1640662"/>
              <a:ext cx="2761351" cy="183617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1" name="Google Shape;81;p16"/>
            <p:cNvSpPr txBox="1"/>
            <p:nvPr/>
          </p:nvSpPr>
          <p:spPr>
            <a:xfrm>
              <a:off x="5045675" y="3420650"/>
              <a:ext cx="2869500" cy="572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+ operational semantics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+ verified compilation</a:t>
              </a:r>
              <a:endParaRPr/>
            </a:p>
          </p:txBody>
        </p:sp>
      </p:grpSp>
      <p:sp>
        <p:nvSpPr>
          <p:cNvPr id="82" name="Google Shape;82;p16"/>
          <p:cNvSpPr/>
          <p:nvPr/>
        </p:nvSpPr>
        <p:spPr>
          <a:xfrm>
            <a:off x="6208075" y="4217050"/>
            <a:ext cx="998700" cy="417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ASM</a:t>
            </a:r>
            <a:endParaRPr/>
          </a:p>
        </p:txBody>
      </p:sp>
      <p:cxnSp>
        <p:nvCxnSpPr>
          <p:cNvPr id="83" name="Google Shape;83;p16"/>
          <p:cNvCxnSpPr/>
          <p:nvPr/>
        </p:nvCxnSpPr>
        <p:spPr>
          <a:xfrm>
            <a:off x="6703225" y="3993350"/>
            <a:ext cx="8400" cy="2238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84" name="Google Shape;84;p16"/>
          <p:cNvSpPr txBox="1"/>
          <p:nvPr/>
        </p:nvSpPr>
        <p:spPr>
          <a:xfrm>
            <a:off x="781750" y="1719625"/>
            <a:ext cx="2425200" cy="11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CompCert [</a:t>
            </a:r>
            <a:r>
              <a:rPr lang="en-GB">
                <a:solidFill>
                  <a:srgbClr val="6FA8DC"/>
                </a:solidFill>
              </a:rPr>
              <a:t>Ler+12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Kami [</a:t>
            </a:r>
            <a:r>
              <a:rPr lang="en-GB">
                <a:solidFill>
                  <a:srgbClr val="3D85C6"/>
                </a:solidFill>
              </a:rPr>
              <a:t>Joo+17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Cryptol [</a:t>
            </a:r>
            <a:r>
              <a:rPr lang="en-GB">
                <a:solidFill>
                  <a:srgbClr val="3D85C6"/>
                </a:solidFill>
              </a:rPr>
              <a:t>Our+08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OEuf [</a:t>
            </a:r>
            <a:r>
              <a:rPr lang="en-GB">
                <a:solidFill>
                  <a:srgbClr val="6FA8DC"/>
                </a:solidFill>
              </a:rPr>
              <a:t>Mul</a:t>
            </a:r>
            <a:r>
              <a:rPr lang="en-GB">
                <a:solidFill>
                  <a:srgbClr val="6FA8DC"/>
                </a:solidFill>
              </a:rPr>
              <a:t>+18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. . 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title"/>
          </p:nvPr>
        </p:nvSpPr>
        <p:spPr>
          <a:xfrm>
            <a:off x="358275" y="428025"/>
            <a:ext cx="72282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Shallow Embeddings</a:t>
            </a:r>
            <a:endParaRPr/>
          </a:p>
        </p:txBody>
      </p:sp>
      <p:sp>
        <p:nvSpPr>
          <p:cNvPr id="90" name="Google Shape;90;p17"/>
          <p:cNvSpPr txBox="1"/>
          <p:nvPr/>
        </p:nvSpPr>
        <p:spPr>
          <a:xfrm>
            <a:off x="5571425" y="1981323"/>
            <a:ext cx="7119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coqc</a:t>
            </a:r>
            <a:endParaRPr/>
          </a:p>
        </p:txBody>
      </p:sp>
      <p:grpSp>
        <p:nvGrpSpPr>
          <p:cNvPr id="91" name="Google Shape;91;p17"/>
          <p:cNvGrpSpPr/>
          <p:nvPr/>
        </p:nvGrpSpPr>
        <p:grpSpPr>
          <a:xfrm>
            <a:off x="5277175" y="1298825"/>
            <a:ext cx="612300" cy="682500"/>
            <a:chOff x="1464263" y="2656938"/>
            <a:chExt cx="612300" cy="682500"/>
          </a:xfrm>
        </p:grpSpPr>
        <p:sp>
          <p:nvSpPr>
            <p:cNvPr id="92" name="Google Shape;92;p17"/>
            <p:cNvSpPr/>
            <p:nvPr/>
          </p:nvSpPr>
          <p:spPr>
            <a:xfrm>
              <a:off x="1464263" y="2656938"/>
              <a:ext cx="612300" cy="682500"/>
            </a:xfrm>
            <a:prstGeom prst="foldedCorner">
              <a:avLst>
                <a:gd fmla="val 16667" name="adj"/>
              </a:avLst>
            </a:prstGeom>
            <a:solidFill>
              <a:srgbClr val="FFFFFF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93" name="Google Shape;93;p17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1527213" y="2710301"/>
              <a:ext cx="486425" cy="507100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94" name="Google Shape;94;p17"/>
          <p:cNvCxnSpPr>
            <a:stCxn id="92" idx="2"/>
            <a:endCxn id="95" idx="0"/>
          </p:cNvCxnSpPr>
          <p:nvPr/>
        </p:nvCxnSpPr>
        <p:spPr>
          <a:xfrm>
            <a:off x="5583325" y="1981325"/>
            <a:ext cx="0" cy="38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96" name="Google Shape;96;p17"/>
          <p:cNvSpPr txBox="1"/>
          <p:nvPr/>
        </p:nvSpPr>
        <p:spPr>
          <a:xfrm>
            <a:off x="5571425" y="3040673"/>
            <a:ext cx="7119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ghc</a:t>
            </a:r>
            <a:endParaRPr/>
          </a:p>
        </p:txBody>
      </p:sp>
      <p:sp>
        <p:nvSpPr>
          <p:cNvPr id="97" name="Google Shape;97;p17"/>
          <p:cNvSpPr/>
          <p:nvPr/>
        </p:nvSpPr>
        <p:spPr>
          <a:xfrm>
            <a:off x="5277175" y="2358175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98" name="Google Shape;98;p17"/>
          <p:cNvCxnSpPr>
            <a:stCxn id="97" idx="2"/>
          </p:cNvCxnSpPr>
          <p:nvPr/>
        </p:nvCxnSpPr>
        <p:spPr>
          <a:xfrm>
            <a:off x="5583325" y="3040675"/>
            <a:ext cx="0" cy="38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99" name="Google Shape;99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311412" y="2424250"/>
            <a:ext cx="543857" cy="38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17"/>
          <p:cNvSpPr/>
          <p:nvPr/>
        </p:nvSpPr>
        <p:spPr>
          <a:xfrm>
            <a:off x="5277175" y="3417525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.exe</a:t>
            </a:r>
            <a:endParaRPr/>
          </a:p>
        </p:txBody>
      </p:sp>
      <p:grpSp>
        <p:nvGrpSpPr>
          <p:cNvPr id="101" name="Google Shape;101;p17"/>
          <p:cNvGrpSpPr/>
          <p:nvPr/>
        </p:nvGrpSpPr>
        <p:grpSpPr>
          <a:xfrm>
            <a:off x="6004263" y="2305675"/>
            <a:ext cx="2257514" cy="2056800"/>
            <a:chOff x="6004263" y="2305675"/>
            <a:chExt cx="2257514" cy="2056800"/>
          </a:xfrm>
        </p:grpSpPr>
        <p:sp>
          <p:nvSpPr>
            <p:cNvPr id="102" name="Google Shape;102;p17"/>
            <p:cNvSpPr txBox="1"/>
            <p:nvPr/>
          </p:nvSpPr>
          <p:spPr>
            <a:xfrm>
              <a:off x="6004276" y="2726275"/>
              <a:ext cx="2257500" cy="163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Large RTS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>
                  <a:solidFill>
                    <a:schemeClr val="dk1"/>
                  </a:solidFill>
                </a:rPr>
                <a:t>Slow performance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Large TCB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Not portable</a:t>
              </a:r>
              <a:endParaRPr/>
            </a:p>
          </p:txBody>
        </p:sp>
        <p:sp>
          <p:nvSpPr>
            <p:cNvPr id="103" name="Google Shape;103;p17"/>
            <p:cNvSpPr txBox="1"/>
            <p:nvPr/>
          </p:nvSpPr>
          <p:spPr>
            <a:xfrm>
              <a:off x="6004263" y="2305675"/>
              <a:ext cx="711900" cy="18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600"/>
                <a:t>{</a:t>
              </a:r>
              <a:endParaRPr sz="9600"/>
            </a:p>
          </p:txBody>
        </p:sp>
      </p:grpSp>
      <p:sp>
        <p:nvSpPr>
          <p:cNvPr id="104" name="Google Shape;104;p17"/>
          <p:cNvSpPr txBox="1"/>
          <p:nvPr>
            <p:ph idx="1" type="body"/>
          </p:nvPr>
        </p:nvSpPr>
        <p:spPr>
          <a:xfrm>
            <a:off x="464875" y="938525"/>
            <a:ext cx="1464900" cy="3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Haskell Extraction</a:t>
            </a:r>
            <a:endParaRPr sz="1200"/>
          </a:p>
        </p:txBody>
      </p:sp>
      <p:sp>
        <p:nvSpPr>
          <p:cNvPr id="105" name="Google Shape;105;p17"/>
          <p:cNvSpPr txBox="1"/>
          <p:nvPr/>
        </p:nvSpPr>
        <p:spPr>
          <a:xfrm>
            <a:off x="781750" y="1719625"/>
            <a:ext cx="2425200" cy="111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FSCQ</a:t>
            </a:r>
            <a:r>
              <a:rPr lang="en-GB"/>
              <a:t> [</a:t>
            </a:r>
            <a:r>
              <a:rPr lang="en-GB">
                <a:solidFill>
                  <a:srgbClr val="6FA8DC"/>
                </a:solidFill>
              </a:rPr>
              <a:t>Che</a:t>
            </a:r>
            <a:r>
              <a:rPr lang="en-GB">
                <a:solidFill>
                  <a:srgbClr val="6FA8DC"/>
                </a:solidFill>
              </a:rPr>
              <a:t>+15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Jitk [</a:t>
            </a:r>
            <a:r>
              <a:rPr lang="en-GB">
                <a:solidFill>
                  <a:srgbClr val="6FA8DC"/>
                </a:solidFill>
              </a:rPr>
              <a:t>Wan+14</a:t>
            </a:r>
            <a:r>
              <a:rPr lang="en-GB"/>
              <a:t>]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GB"/>
              <a:t>. . .</a:t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MCQC Pipeline</a:t>
            </a:r>
            <a:endParaRPr/>
          </a:p>
        </p:txBody>
      </p:sp>
      <p:sp>
        <p:nvSpPr>
          <p:cNvPr id="111" name="Google Shape;111;p18"/>
          <p:cNvSpPr/>
          <p:nvPr/>
        </p:nvSpPr>
        <p:spPr>
          <a:xfrm>
            <a:off x="3926825" y="2084225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8"/>
          <p:cNvSpPr txBox="1"/>
          <p:nvPr/>
        </p:nvSpPr>
        <p:spPr>
          <a:xfrm>
            <a:off x="3877037" y="2117075"/>
            <a:ext cx="711900" cy="50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JSON </a:t>
            </a:r>
            <a:endParaRPr/>
          </a:p>
        </p:txBody>
      </p:sp>
      <p:sp>
        <p:nvSpPr>
          <p:cNvPr id="113" name="Google Shape;113;p18"/>
          <p:cNvSpPr/>
          <p:nvPr/>
        </p:nvSpPr>
        <p:spPr>
          <a:xfrm>
            <a:off x="3915075" y="3159575"/>
            <a:ext cx="612300" cy="682500"/>
          </a:xfrm>
          <a:prstGeom prst="foldedCorner">
            <a:avLst>
              <a:gd fmla="val 16667" name="adj"/>
            </a:avLst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8"/>
          <p:cNvSpPr/>
          <p:nvPr/>
        </p:nvSpPr>
        <p:spPr>
          <a:xfrm>
            <a:off x="3080075" y="3275563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8"/>
          <p:cNvSpPr txBox="1"/>
          <p:nvPr/>
        </p:nvSpPr>
        <p:spPr>
          <a:xfrm>
            <a:off x="3080075" y="3391213"/>
            <a:ext cx="6123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8"/>
          <p:cNvSpPr/>
          <p:nvPr/>
        </p:nvSpPr>
        <p:spPr>
          <a:xfrm>
            <a:off x="3001625" y="3207138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8"/>
          <p:cNvSpPr/>
          <p:nvPr/>
        </p:nvSpPr>
        <p:spPr>
          <a:xfrm>
            <a:off x="2943250" y="3138713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CFE2F3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8"/>
          <p:cNvSpPr txBox="1"/>
          <p:nvPr/>
        </p:nvSpPr>
        <p:spPr>
          <a:xfrm>
            <a:off x="2806250" y="3163375"/>
            <a:ext cx="897900" cy="34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base,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syscall</a:t>
            </a:r>
            <a:endParaRPr/>
          </a:p>
        </p:txBody>
      </p:sp>
      <p:sp>
        <p:nvSpPr>
          <p:cNvPr id="119" name="Google Shape;119;p18"/>
          <p:cNvSpPr/>
          <p:nvPr/>
        </p:nvSpPr>
        <p:spPr>
          <a:xfrm>
            <a:off x="3926825" y="1017725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0" name="Google Shape;12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89775" y="1071088"/>
            <a:ext cx="486425" cy="507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978113" y="3205650"/>
            <a:ext cx="486250" cy="4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8"/>
          <p:cNvSpPr txBox="1"/>
          <p:nvPr/>
        </p:nvSpPr>
        <p:spPr>
          <a:xfrm>
            <a:off x="4214613" y="1700223"/>
            <a:ext cx="7119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coqc</a:t>
            </a:r>
            <a:endParaRPr/>
          </a:p>
        </p:txBody>
      </p:sp>
      <p:cxnSp>
        <p:nvCxnSpPr>
          <p:cNvPr id="123" name="Google Shape;123;p18"/>
          <p:cNvCxnSpPr/>
          <p:nvPr/>
        </p:nvCxnSpPr>
        <p:spPr>
          <a:xfrm>
            <a:off x="4226513" y="1700225"/>
            <a:ext cx="0" cy="38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4" name="Google Shape;124;p18"/>
          <p:cNvSpPr txBox="1"/>
          <p:nvPr/>
        </p:nvSpPr>
        <p:spPr>
          <a:xfrm>
            <a:off x="4214613" y="2754723"/>
            <a:ext cx="7119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mcqc</a:t>
            </a:r>
            <a:endParaRPr b="1"/>
          </a:p>
        </p:txBody>
      </p:sp>
      <p:cxnSp>
        <p:nvCxnSpPr>
          <p:cNvPr id="125" name="Google Shape;125;p18"/>
          <p:cNvCxnSpPr/>
          <p:nvPr/>
        </p:nvCxnSpPr>
        <p:spPr>
          <a:xfrm>
            <a:off x="4226513" y="2754725"/>
            <a:ext cx="0" cy="3840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6" name="Google Shape;126;p18"/>
          <p:cNvSpPr txBox="1"/>
          <p:nvPr/>
        </p:nvSpPr>
        <p:spPr>
          <a:xfrm>
            <a:off x="4028613" y="3793463"/>
            <a:ext cx="897900" cy="2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clang</a:t>
            </a:r>
            <a:endParaRPr/>
          </a:p>
        </p:txBody>
      </p:sp>
      <p:cxnSp>
        <p:nvCxnSpPr>
          <p:cNvPr id="127" name="Google Shape;127;p18"/>
          <p:cNvCxnSpPr>
            <a:stCxn id="113" idx="2"/>
            <a:endCxn id="128" idx="0"/>
          </p:cNvCxnSpPr>
          <p:nvPr/>
        </p:nvCxnSpPr>
        <p:spPr>
          <a:xfrm flipH="1">
            <a:off x="3722325" y="3842075"/>
            <a:ext cx="498900" cy="3393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8" name="Google Shape;128;p18"/>
          <p:cNvSpPr/>
          <p:nvPr/>
        </p:nvSpPr>
        <p:spPr>
          <a:xfrm>
            <a:off x="3416313" y="4181225"/>
            <a:ext cx="612300" cy="682500"/>
          </a:xfrm>
          <a:prstGeom prst="foldedCorner">
            <a:avLst>
              <a:gd fmla="val 16667" name="adj"/>
            </a:avLst>
          </a:prstGeom>
          <a:solidFill>
            <a:srgbClr val="D9D9D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.exe</a:t>
            </a:r>
            <a:endParaRPr/>
          </a:p>
        </p:txBody>
      </p:sp>
      <p:cxnSp>
        <p:nvCxnSpPr>
          <p:cNvPr id="129" name="Google Shape;129;p18"/>
          <p:cNvCxnSpPr>
            <a:stCxn id="114" idx="2"/>
            <a:endCxn id="128" idx="0"/>
          </p:cNvCxnSpPr>
          <p:nvPr/>
        </p:nvCxnSpPr>
        <p:spPr>
          <a:xfrm>
            <a:off x="3386225" y="3958063"/>
            <a:ext cx="336300" cy="2232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grpSp>
        <p:nvGrpSpPr>
          <p:cNvPr id="130" name="Google Shape;130;p18"/>
          <p:cNvGrpSpPr/>
          <p:nvPr/>
        </p:nvGrpSpPr>
        <p:grpSpPr>
          <a:xfrm>
            <a:off x="4761838" y="2022050"/>
            <a:ext cx="2344814" cy="2056800"/>
            <a:chOff x="4761838" y="2022050"/>
            <a:chExt cx="2344814" cy="2056800"/>
          </a:xfrm>
        </p:grpSpPr>
        <p:sp>
          <p:nvSpPr>
            <p:cNvPr id="131" name="Google Shape;131;p18"/>
            <p:cNvSpPr txBox="1"/>
            <p:nvPr/>
          </p:nvSpPr>
          <p:spPr>
            <a:xfrm>
              <a:off x="4761852" y="2442650"/>
              <a:ext cx="2344800" cy="1636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No RTS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Fast performance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Smaller TCB</a:t>
              </a:r>
              <a:endParaRPr/>
            </a:p>
            <a:p>
              <a:pPr indent="0" lvl="0" marL="45720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Portable output</a:t>
              </a:r>
              <a:endParaRPr/>
            </a:p>
          </p:txBody>
        </p:sp>
        <p:sp>
          <p:nvSpPr>
            <p:cNvPr id="132" name="Google Shape;132;p18"/>
            <p:cNvSpPr txBox="1"/>
            <p:nvPr/>
          </p:nvSpPr>
          <p:spPr>
            <a:xfrm>
              <a:off x="4761838" y="2022050"/>
              <a:ext cx="711900" cy="18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9600"/>
                <a:t>{</a:t>
              </a:r>
              <a:endParaRPr sz="9600"/>
            </a:p>
          </p:txBody>
        </p:sp>
      </p:grpSp>
      <p:sp>
        <p:nvSpPr>
          <p:cNvPr id="133" name="Google Shape;133;p18"/>
          <p:cNvSpPr txBox="1"/>
          <p:nvPr>
            <p:ph idx="4294967295" type="body"/>
          </p:nvPr>
        </p:nvSpPr>
        <p:spPr>
          <a:xfrm>
            <a:off x="464875" y="938525"/>
            <a:ext cx="1464900" cy="36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n-GB" sz="1200"/>
              <a:t>C++17</a:t>
            </a:r>
            <a:r>
              <a:rPr lang="en-GB" sz="1200"/>
              <a:t> Extraction</a:t>
            </a:r>
            <a:endParaRPr sz="1200"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Why C++17</a:t>
            </a:r>
            <a:endParaRPr/>
          </a:p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Lambdas (C++11)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Sum Types (C++17)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“Weakly Typed”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Parametric polymorphic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Smart pointers (C++11)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en-GB"/>
              <a:t>Goal is to compile verified: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Linux modules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Arduino code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Interpreters/JITs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Garbage collectors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Smart contracts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AutoNum type="alphaLcPeriod"/>
            </a:pPr>
            <a:r>
              <a:rPr lang="en-GB"/>
              <a:t>. . 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Arithmetic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21"/>
          <p:cNvPicPr preferRelativeResize="0"/>
          <p:nvPr/>
        </p:nvPicPr>
        <p:blipFill rotWithShape="1">
          <a:blip r:embed="rId3">
            <a:alphaModFix/>
          </a:blip>
          <a:srcRect b="15933" l="0" r="0" t="6607"/>
          <a:stretch/>
        </p:blipFill>
        <p:spPr>
          <a:xfrm>
            <a:off x="0" y="284550"/>
            <a:ext cx="9144000" cy="48681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50" name="Google Shape;150;p21"/>
          <p:cNvGrpSpPr/>
          <p:nvPr/>
        </p:nvGrpSpPr>
        <p:grpSpPr>
          <a:xfrm>
            <a:off x="1512863" y="-9150"/>
            <a:ext cx="6118275" cy="347600"/>
            <a:chOff x="1388300" y="-53850"/>
            <a:chExt cx="6118275" cy="347600"/>
          </a:xfrm>
        </p:grpSpPr>
        <p:pic>
          <p:nvPicPr>
            <p:cNvPr id="151" name="Google Shape;151;p21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388300" y="0"/>
              <a:ext cx="281775" cy="2937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52" name="Google Shape;152;p21"/>
            <p:cNvSpPr txBox="1"/>
            <p:nvPr/>
          </p:nvSpPr>
          <p:spPr>
            <a:xfrm>
              <a:off x="6404975" y="-53850"/>
              <a:ext cx="1101600" cy="293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/>
                <a:t>C++17</a:t>
              </a:r>
              <a:endParaRPr/>
            </a:p>
          </p:txBody>
        </p:sp>
      </p:grpSp>
      <p:sp>
        <p:nvSpPr>
          <p:cNvPr id="153" name="Google Shape;153;p21"/>
          <p:cNvSpPr txBox="1"/>
          <p:nvPr/>
        </p:nvSpPr>
        <p:spPr>
          <a:xfrm>
            <a:off x="44400" y="2675650"/>
            <a:ext cx="621900" cy="19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Lib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