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452" r:id="rId3"/>
    <p:sldId id="457" r:id="rId4"/>
    <p:sldId id="453" r:id="rId5"/>
    <p:sldId id="528" r:id="rId6"/>
    <p:sldId id="269" r:id="rId7"/>
    <p:sldId id="458" r:id="rId8"/>
    <p:sldId id="459" r:id="rId9"/>
    <p:sldId id="460" r:id="rId10"/>
    <p:sldId id="461" r:id="rId11"/>
    <p:sldId id="462" r:id="rId12"/>
    <p:sldId id="463" r:id="rId13"/>
    <p:sldId id="491" r:id="rId14"/>
    <p:sldId id="465" r:id="rId15"/>
    <p:sldId id="504" r:id="rId16"/>
    <p:sldId id="467" r:id="rId17"/>
    <p:sldId id="468" r:id="rId18"/>
    <p:sldId id="469" r:id="rId19"/>
    <p:sldId id="470" r:id="rId20"/>
    <p:sldId id="471" r:id="rId21"/>
    <p:sldId id="522" r:id="rId22"/>
    <p:sldId id="477" r:id="rId23"/>
    <p:sldId id="478" r:id="rId24"/>
    <p:sldId id="479" r:id="rId25"/>
    <p:sldId id="480" r:id="rId26"/>
    <p:sldId id="520" r:id="rId27"/>
    <p:sldId id="481" r:id="rId28"/>
    <p:sldId id="482" r:id="rId29"/>
    <p:sldId id="483" r:id="rId30"/>
    <p:sldId id="484" r:id="rId31"/>
    <p:sldId id="526" r:id="rId32"/>
    <p:sldId id="486" r:id="rId33"/>
    <p:sldId id="487" r:id="rId34"/>
    <p:sldId id="502" r:id="rId35"/>
    <p:sldId id="488" r:id="rId36"/>
    <p:sldId id="503" r:id="rId37"/>
    <p:sldId id="48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ivatsa Bhat" initials="S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7"/>
    <p:restoredTop sz="90429"/>
  </p:normalViewPr>
  <p:slideViewPr>
    <p:cSldViewPr snapToGrid="0" snapToObjects="1">
      <p:cViewPr varScale="1">
        <p:scale>
          <a:sx n="127" d="100"/>
          <a:sy n="127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ADC3D-985E-1349-996C-2FAA69183CD4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D934A-4EB8-9E42-BDE2-6E9F7C6A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1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77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9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41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23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8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8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5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4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1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85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5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8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45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58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77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9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7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8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934A-4EB8-9E42-BDE2-6E9F7C6A20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6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2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4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8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541B-1501-0241-81B7-A4EB2340CACF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DA04C-1E94-F046-8EBF-D3FF5FBF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hyperlink" Target="https://dbench.samba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github.com/mit-pdos/scalefs.g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865" y="1264595"/>
            <a:ext cx="10525328" cy="16033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Scaling a file system to many cores using an operation log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252" y="3329661"/>
            <a:ext cx="10100553" cy="2613937"/>
          </a:xfrm>
        </p:spPr>
        <p:txBody>
          <a:bodyPr/>
          <a:lstStyle/>
          <a:p>
            <a:r>
              <a:rPr lang="en-US" sz="2800" u="sng" dirty="0" smtClean="0"/>
              <a:t>Srivatsa S. Bhat</a:t>
            </a:r>
            <a:r>
              <a:rPr lang="en-US" sz="2800" dirty="0" smtClean="0"/>
              <a:t>, </a:t>
            </a:r>
            <a:r>
              <a:rPr lang="en-US" sz="2800" dirty="0" err="1" smtClean="0"/>
              <a:t>Rasha</a:t>
            </a:r>
            <a:r>
              <a:rPr lang="en-US" sz="2800" dirty="0" smtClean="0"/>
              <a:t> </a:t>
            </a:r>
            <a:r>
              <a:rPr lang="en-US" sz="2800" dirty="0" err="1" smtClean="0"/>
              <a:t>Eqbal</a:t>
            </a:r>
            <a:r>
              <a:rPr lang="en-US" sz="2800" dirty="0" smtClean="0"/>
              <a:t>, Austin T. Clements,</a:t>
            </a:r>
          </a:p>
          <a:p>
            <a:r>
              <a:rPr lang="en-US" sz="2800" dirty="0" smtClean="0"/>
              <a:t>M. </a:t>
            </a:r>
            <a:r>
              <a:rPr lang="en-US" sz="2800" dirty="0" err="1" smtClean="0"/>
              <a:t>Frans</a:t>
            </a:r>
            <a:r>
              <a:rPr lang="en-US" sz="2800" dirty="0" smtClean="0"/>
              <a:t> </a:t>
            </a:r>
            <a:r>
              <a:rPr lang="en-US" sz="2800" dirty="0" err="1" smtClean="0"/>
              <a:t>Kaashoek</a:t>
            </a:r>
            <a:r>
              <a:rPr lang="en-US" sz="2800" dirty="0" smtClean="0"/>
              <a:t>, </a:t>
            </a:r>
            <a:r>
              <a:rPr lang="en-US" sz="2800" dirty="0" err="1" smtClean="0"/>
              <a:t>Nickolai</a:t>
            </a:r>
            <a:r>
              <a:rPr lang="en-US" sz="2800" dirty="0" smtClean="0"/>
              <a:t> </a:t>
            </a:r>
            <a:r>
              <a:rPr lang="en-US" sz="2800" dirty="0" err="1" smtClean="0"/>
              <a:t>Zeldovich</a:t>
            </a:r>
            <a:endParaRPr lang="en-US" sz="800" dirty="0" smtClean="0"/>
          </a:p>
          <a:p>
            <a:r>
              <a:rPr lang="en-US" sz="3000" dirty="0" smtClean="0"/>
              <a:t>MIT CSAIL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12" y="4872399"/>
            <a:ext cx="1127156" cy="861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13" y="4977926"/>
            <a:ext cx="1232080" cy="6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376396" y="2301929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60040" y="4807448"/>
            <a:ext cx="1944842" cy="0"/>
          </a:xfrm>
          <a:prstGeom prst="straightConnector1">
            <a:avLst/>
          </a:prstGeom>
          <a:ln w="180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51011" y="1499698"/>
            <a:ext cx="109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fsync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946644" y="1932668"/>
            <a:ext cx="323340" cy="9611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1805" y="-15109"/>
            <a:ext cx="10515600" cy="724363"/>
          </a:xfrm>
        </p:spPr>
        <p:txBody>
          <a:bodyPr/>
          <a:lstStyle/>
          <a:p>
            <a:pPr algn="ctr"/>
            <a:r>
              <a:rPr lang="en-US" dirty="0"/>
              <a:t>Challenge: How to implement </a:t>
            </a:r>
            <a:r>
              <a:rPr lang="en-US" i="1" dirty="0" err="1"/>
              <a:t>fsync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3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805" y="-15109"/>
            <a:ext cx="10515600" cy="724363"/>
          </a:xfrm>
        </p:spPr>
        <p:txBody>
          <a:bodyPr/>
          <a:lstStyle/>
          <a:p>
            <a:pPr algn="ctr"/>
            <a:r>
              <a:rPr lang="en-US" dirty="0"/>
              <a:t>Challenge: How to implement </a:t>
            </a:r>
            <a:r>
              <a:rPr lang="en-US" i="1" dirty="0" err="1"/>
              <a:t>fsync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1136"/>
              </p:ext>
            </p:extLst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dirA</a:t>
                      </a:r>
                      <a:endParaRPr lang="en-US" sz="2400" b="0" dirty="0" smtClean="0"/>
                    </a:p>
                    <a:p>
                      <a:pPr algn="ctr"/>
                      <a:r>
                        <a:rPr lang="en-US" sz="2400" b="0" dirty="0" smtClean="0"/>
                        <a:t>file1 : 100</a:t>
                      </a:r>
                    </a:p>
                    <a:p>
                      <a:pPr algn="ctr"/>
                      <a:r>
                        <a:rPr lang="en-US" sz="2400" b="0" dirty="0" smtClean="0"/>
                        <a:t>file2 : 200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42" name="Right Arrow 41"/>
          <p:cNvSpPr/>
          <p:nvPr/>
        </p:nvSpPr>
        <p:spPr>
          <a:xfrm rot="762885">
            <a:off x="8876407" y="4019843"/>
            <a:ext cx="1545349" cy="241592"/>
          </a:xfrm>
          <a:prstGeom prst="rightArrow">
            <a:avLst/>
          </a:prstGeom>
          <a:solidFill>
            <a:schemeClr val="tx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20613130">
            <a:off x="8876647" y="5125104"/>
            <a:ext cx="1549817" cy="241592"/>
          </a:xfrm>
          <a:prstGeom prst="rightArrow">
            <a:avLst/>
          </a:prstGeom>
          <a:solidFill>
            <a:schemeClr val="tx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376396" y="2301929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160040" y="4807448"/>
            <a:ext cx="1944842" cy="0"/>
          </a:xfrm>
          <a:prstGeom prst="straightConnector1">
            <a:avLst/>
          </a:prstGeom>
          <a:ln w="180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51011" y="1499698"/>
            <a:ext cx="109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fsync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946644" y="1932668"/>
            <a:ext cx="323340" cy="9611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06363" y="667128"/>
            <a:ext cx="8937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err="1" smtClean="0"/>
              <a:t>DiskFS</a:t>
            </a:r>
            <a:r>
              <a:rPr lang="en-US" sz="2800" dirty="0" smtClean="0"/>
              <a:t> updates must be consistent with </a:t>
            </a:r>
            <a:r>
              <a:rPr lang="en-US" sz="2800" dirty="0" err="1" smtClean="0"/>
              <a:t>MemFS</a:t>
            </a:r>
            <a:endParaRPr lang="en-US" sz="2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800" dirty="0" err="1"/>
              <a:t>f</a:t>
            </a:r>
            <a:r>
              <a:rPr lang="en-US" sz="2800" dirty="0" err="1" smtClean="0"/>
              <a:t>sync</a:t>
            </a:r>
            <a:r>
              <a:rPr lang="en-US" sz="2800" dirty="0" smtClean="0"/>
              <a:t> must preserve conflict-freedom for commutative ops</a:t>
            </a:r>
          </a:p>
        </p:txBody>
      </p:sp>
    </p:spTree>
    <p:extLst>
      <p:ext uri="{BB962C8B-B14F-4D97-AF65-F5344CB8AC3E}">
        <p14:creationId xmlns:p14="http://schemas.microsoft.com/office/powerpoint/2010/main" val="5308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2154" y="487973"/>
            <a:ext cx="118076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b="1" dirty="0" err="1" smtClean="0"/>
              <a:t>ScaleFS</a:t>
            </a:r>
            <a:r>
              <a:rPr lang="en-US" sz="3200" b="1" dirty="0" smtClean="0"/>
              <a:t>, a file system that achieves excellent multicore scalability</a:t>
            </a: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Two separate file systems: </a:t>
            </a:r>
            <a:r>
              <a:rPr lang="en-US" sz="3200" dirty="0" err="1" smtClean="0"/>
              <a:t>MemFS</a:t>
            </a:r>
            <a:r>
              <a:rPr lang="en-US" sz="3200" dirty="0" smtClean="0"/>
              <a:t> and </a:t>
            </a:r>
            <a:r>
              <a:rPr lang="en-US" sz="3200" dirty="0" err="1" smtClean="0"/>
              <a:t>DiskFS</a:t>
            </a: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Design for </a:t>
            </a:r>
            <a:r>
              <a:rPr lang="en-US" sz="3200" i="1" dirty="0" err="1" smtClean="0"/>
              <a:t>fsync</a:t>
            </a:r>
            <a:r>
              <a:rPr lang="en-US" sz="3200" dirty="0" smtClean="0"/>
              <a:t>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Per-core operation logs to </a:t>
            </a:r>
            <a:r>
              <a:rPr lang="en-US" sz="3200" dirty="0" err="1" smtClean="0"/>
              <a:t>scalably</a:t>
            </a:r>
            <a:r>
              <a:rPr lang="en-US" sz="3200" dirty="0" smtClean="0"/>
              <a:t> defer updates to </a:t>
            </a:r>
            <a:r>
              <a:rPr lang="en-US" sz="3200" dirty="0" err="1" smtClean="0"/>
              <a:t>DiskFS</a:t>
            </a:r>
            <a:endParaRPr lang="en-US" sz="3200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Ordering operations using Time Stamp Counters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3200" b="1" dirty="0"/>
              <a:t>E</a:t>
            </a:r>
            <a:r>
              <a:rPr lang="en-US" sz="3200" b="1" dirty="0" smtClean="0"/>
              <a:t>valuation 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Benchmarks on </a:t>
            </a:r>
            <a:r>
              <a:rPr lang="en-US" sz="3200" dirty="0" err="1" smtClean="0"/>
              <a:t>ScaleFS</a:t>
            </a:r>
            <a:r>
              <a:rPr lang="en-US" sz="3200" dirty="0" smtClean="0"/>
              <a:t> scale 35x-60x on 80 cores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Workload/Machine independent analysis for cache-conflicts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/>
              <a:t>Suggests </a:t>
            </a:r>
            <a:r>
              <a:rPr lang="en-US" sz="3200" dirty="0" err="1"/>
              <a:t>ScaleFS</a:t>
            </a:r>
            <a:r>
              <a:rPr lang="en-US" sz="3200" dirty="0"/>
              <a:t> a good fit for workloads not limited by disk I/O</a:t>
            </a:r>
          </a:p>
          <a:p>
            <a:pPr marL="914400" lvl="1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66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0" y="1192697"/>
            <a:ext cx="11263267" cy="554109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1344194" y="1192697"/>
            <a:ext cx="761910" cy="55410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263267" y="1563248"/>
            <a:ext cx="944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1529978" y="3350988"/>
          <a:ext cx="396565" cy="308611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565"/>
              </a:tblGrid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0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1215744" y="2648263"/>
            <a:ext cx="101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Journal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03114" y="2024913"/>
            <a:ext cx="4102261" cy="44370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4351" y="2057793"/>
            <a:ext cx="4058512" cy="44070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340" y="1978059"/>
            <a:ext cx="313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MemFS</a:t>
            </a:r>
            <a:endParaRPr lang="en-US" sz="32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273707" y="1997289"/>
            <a:ext cx="3664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r>
              <a:rPr lang="en-US" sz="3200" b="1" dirty="0"/>
              <a:t> </a:t>
            </a:r>
            <a:endParaRPr 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23693" y="1533972"/>
            <a:ext cx="474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Designed for multicore scalability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638405" y="1563248"/>
            <a:ext cx="474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Designed for durability</a:t>
            </a:r>
            <a:endParaRPr lang="en-US" sz="2400" b="1" dirty="0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858106" y="114421"/>
            <a:ext cx="10515600" cy="667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/>
              <a:t>ScaleFS</a:t>
            </a:r>
            <a:r>
              <a:rPr lang="en-US" dirty="0" smtClean="0"/>
              <a:t> design : Two </a:t>
            </a:r>
            <a:r>
              <a:rPr lang="en-US" u="sng" dirty="0" smtClean="0"/>
              <a:t>separate</a:t>
            </a:r>
            <a:r>
              <a:rPr lang="en-US" dirty="0" smtClean="0"/>
              <a:t> file systems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52468" y="2862738"/>
            <a:ext cx="1944842" cy="0"/>
          </a:xfrm>
          <a:prstGeom prst="straightConnector1">
            <a:avLst/>
          </a:prstGeom>
          <a:ln w="180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66784" y="2178500"/>
            <a:ext cx="214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f</a:t>
            </a:r>
            <a:r>
              <a:rPr lang="en-US" sz="2800" b="1" dirty="0" err="1" smtClean="0"/>
              <a:t>sync</a:t>
            </a:r>
            <a:endParaRPr lang="en-US" sz="2800" b="1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44517"/>
              </p:ext>
            </p:extLst>
          </p:nvPr>
        </p:nvGraphicFramePr>
        <p:xfrm>
          <a:off x="4667243" y="4263921"/>
          <a:ext cx="2129348" cy="43894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2337"/>
                <a:gridCol w="532337"/>
                <a:gridCol w="532337"/>
                <a:gridCol w="532337"/>
              </a:tblGrid>
              <a:tr h="43894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515224" y="3492025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75837" y="4483395"/>
            <a:ext cx="791406" cy="0"/>
          </a:xfrm>
          <a:prstGeom prst="straightConnector1">
            <a:avLst/>
          </a:prstGeom>
          <a:ln w="539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875837" y="5037943"/>
            <a:ext cx="811214" cy="3837"/>
          </a:xfrm>
          <a:prstGeom prst="straightConnector1">
            <a:avLst/>
          </a:prstGeom>
          <a:ln w="539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60664"/>
              </p:ext>
            </p:extLst>
          </p:nvPr>
        </p:nvGraphicFramePr>
        <p:xfrm>
          <a:off x="4667243" y="4811721"/>
          <a:ext cx="2129348" cy="45244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2337"/>
                <a:gridCol w="532337"/>
                <a:gridCol w="532337"/>
                <a:gridCol w="532337"/>
              </a:tblGrid>
              <a:tr h="45244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6882080" y="4771363"/>
            <a:ext cx="623852" cy="3657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12531" y="3016105"/>
            <a:ext cx="4133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Uses:</a:t>
            </a:r>
          </a:p>
          <a:p>
            <a:pPr algn="ctr"/>
            <a:r>
              <a:rPr lang="en-US" sz="2800" dirty="0" smtClean="0"/>
              <a:t>hash-tables, radix-trees,</a:t>
            </a:r>
          </a:p>
          <a:p>
            <a:pPr algn="ctr"/>
            <a:r>
              <a:rPr lang="en-US" sz="2800" dirty="0" err="1" smtClean="0"/>
              <a:t>seqlocks</a:t>
            </a:r>
            <a:r>
              <a:rPr lang="en-US" sz="2800" dirty="0" smtClean="0"/>
              <a:t> for lock-free reads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5837" y="1221129"/>
            <a:ext cx="3698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983882" y="3016105"/>
            <a:ext cx="4058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Uses:</a:t>
            </a:r>
          </a:p>
          <a:p>
            <a:pPr algn="ctr"/>
            <a:r>
              <a:rPr lang="en-US" sz="2800" dirty="0"/>
              <a:t>b</a:t>
            </a:r>
            <a:r>
              <a:rPr lang="en-US" sz="2800" dirty="0" smtClean="0"/>
              <a:t>locks, transactions, journaling</a:t>
            </a:r>
          </a:p>
        </p:txBody>
      </p:sp>
    </p:spTree>
    <p:extLst>
      <p:ext uri="{BB962C8B-B14F-4D97-AF65-F5344CB8AC3E}">
        <p14:creationId xmlns:p14="http://schemas.microsoft.com/office/powerpoint/2010/main" val="213043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7" grpId="0"/>
      <p:bldP spid="51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6505" y="616507"/>
            <a:ext cx="94189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2800" b="1" dirty="0" smtClean="0"/>
          </a:p>
          <a:p>
            <a:r>
              <a:rPr lang="en-US" sz="2800" dirty="0" smtClean="0"/>
              <a:t>How to order operations in the per-core operation logs?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How to operate </a:t>
            </a:r>
            <a:r>
              <a:rPr lang="en-US" sz="2800" dirty="0" err="1" smtClean="0"/>
              <a:t>MemFS</a:t>
            </a:r>
            <a:r>
              <a:rPr lang="en-US" sz="2800" dirty="0" smtClean="0"/>
              <a:t> and </a:t>
            </a:r>
            <a:r>
              <a:rPr lang="en-US" sz="2800" dirty="0" err="1" smtClean="0"/>
              <a:t>DiskFS</a:t>
            </a:r>
            <a:r>
              <a:rPr lang="en-US" sz="2800" dirty="0" smtClean="0"/>
              <a:t> independently: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How to allocate </a:t>
            </a:r>
            <a:r>
              <a:rPr lang="en-US" sz="2800" dirty="0" err="1"/>
              <a:t>i</a:t>
            </a:r>
            <a:r>
              <a:rPr lang="en-US" sz="2800" dirty="0" err="1" smtClean="0"/>
              <a:t>nodes</a:t>
            </a:r>
            <a:r>
              <a:rPr lang="en-US" sz="2800" dirty="0" smtClean="0"/>
              <a:t> in a scalable manner in </a:t>
            </a:r>
            <a:r>
              <a:rPr lang="en-US" sz="2800" dirty="0" err="1" smtClean="0"/>
              <a:t>MemFS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/>
          </a:p>
          <a:p>
            <a:r>
              <a:rPr lang="en-US" sz="2800" dirty="0" smtClean="0"/>
              <a:t>. .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1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397"/>
            <a:ext cx="12192702" cy="7243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Problem: Preserve ordering of non-commutative ops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       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op1: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UNLINK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itle 1"/>
          <p:cNvSpPr txBox="1">
            <a:spLocks/>
          </p:cNvSpPr>
          <p:nvPr/>
        </p:nvSpPr>
        <p:spPr>
          <a:xfrm>
            <a:off x="0" y="22397"/>
            <a:ext cx="12192702" cy="72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Problem: Preserve ordering of non-commutative ops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6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12472"/>
              </p:ext>
            </p:extLst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op1: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UNLINK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22397"/>
            <a:ext cx="12192702" cy="7243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Problem: Preserve ordering of non-commutative ops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71263" y="746760"/>
            <a:ext cx="139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516764" y="1477860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1895735" y="2048902"/>
            <a:ext cx="323340" cy="896350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0" y="851142"/>
            <a:ext cx="1371263" cy="2220587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968056"/>
              </p:ext>
            </p:extLst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op1: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UNLINK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op2:</a:t>
                      </a:r>
                    </a:p>
                    <a:p>
                      <a:pPr algn="ctr"/>
                      <a:r>
                        <a:rPr lang="en-US" sz="1600" dirty="0" smtClean="0"/>
                        <a:t>CREATE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0" y="22397"/>
            <a:ext cx="12192702" cy="7243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Problem: Preserve ordering of non-commutative ops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1263" y="746760"/>
            <a:ext cx="139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516764" y="1477860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1895735" y="2048902"/>
            <a:ext cx="323340" cy="896350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0" y="851142"/>
            <a:ext cx="1371263" cy="2220587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864887"/>
              </p:ext>
            </p:extLst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46" name="Right Brace 45"/>
          <p:cNvSpPr/>
          <p:nvPr/>
        </p:nvSpPr>
        <p:spPr>
          <a:xfrm>
            <a:off x="6267324" y="4516921"/>
            <a:ext cx="294399" cy="102979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471693" y="4573358"/>
            <a:ext cx="1099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Order: </a:t>
            </a:r>
            <a:r>
              <a:rPr lang="en-US" sz="2400" b="1" dirty="0" smtClean="0"/>
              <a:t>How??</a:t>
            </a:r>
            <a:endParaRPr lang="en-US" sz="2400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op1: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UNLINK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op2:</a:t>
                      </a:r>
                    </a:p>
                    <a:p>
                      <a:pPr algn="ctr"/>
                      <a:r>
                        <a:rPr lang="en-US" sz="1600" dirty="0" smtClean="0"/>
                        <a:t>CREATE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0" y="22397"/>
            <a:ext cx="12192702" cy="7243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Problem: Preserve ordering of non-commutative ops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1263" y="746760"/>
            <a:ext cx="139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516764" y="1477860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1895735" y="2048902"/>
            <a:ext cx="323340" cy="896350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939356" y="953986"/>
            <a:ext cx="109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fsync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53" name="Down Arrow 52"/>
          <p:cNvSpPr/>
          <p:nvPr/>
        </p:nvSpPr>
        <p:spPr>
          <a:xfrm rot="1665118">
            <a:off x="3094809" y="2027957"/>
            <a:ext cx="323340" cy="1017996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939356" y="1460342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0" y="851142"/>
            <a:ext cx="1371263" cy="2220587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424294" y="851141"/>
            <a:ext cx="1371263" cy="2094111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3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52" grpId="0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76102"/>
            <a:ext cx="11215202" cy="68083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Motivation: Current file systems don’t scale well</a:t>
            </a:r>
            <a:endParaRPr 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08" y="1596980"/>
            <a:ext cx="7123629" cy="45591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997" y="1596980"/>
            <a:ext cx="46466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Filesystem:</a:t>
            </a:r>
            <a:endParaRPr lang="en-US" sz="2800" dirty="0" smtClean="0"/>
          </a:p>
          <a:p>
            <a:r>
              <a:rPr lang="en-US" sz="2800" dirty="0" smtClean="0"/>
              <a:t>Linux ext4 (4.9.21)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Benchmark:</a:t>
            </a:r>
            <a:endParaRPr lang="en-US" sz="2800" dirty="0"/>
          </a:p>
          <a:p>
            <a:r>
              <a:rPr lang="en-US" sz="2800" dirty="0" err="1" smtClean="0"/>
              <a:t>dbench</a:t>
            </a:r>
            <a:r>
              <a:rPr lang="en-US" sz="2800" dirty="0" smtClean="0"/>
              <a:t> </a:t>
            </a:r>
            <a:r>
              <a:rPr lang="en-US" sz="2800" dirty="0"/>
              <a:t>[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err="1" smtClean="0">
                <a:hlinkClick r:id="rId4"/>
              </a:rPr>
              <a:t>dbench.samba.org</a:t>
            </a:r>
            <a:r>
              <a:rPr lang="en-US" sz="2800" dirty="0" smtClean="0"/>
              <a:t>]</a:t>
            </a:r>
          </a:p>
          <a:p>
            <a:endParaRPr lang="en-US" sz="2800" u="sng" dirty="0"/>
          </a:p>
          <a:p>
            <a:r>
              <a:rPr lang="en-US" sz="2800" u="sng" dirty="0" smtClean="0"/>
              <a:t>Experimental setup:</a:t>
            </a:r>
            <a:endParaRPr lang="en-US" sz="2800" u="sng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80-cores, 256 GB </a:t>
            </a:r>
            <a:r>
              <a:rPr lang="en-US" sz="2800" dirty="0" smtClean="0"/>
              <a:t>RAM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Backing store: “RAM” disk</a:t>
            </a:r>
          </a:p>
          <a:p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80941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-142043" y="-96438"/>
            <a:ext cx="12334043" cy="7458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Solution: Use synchronized Time Stamp Counters</a:t>
            </a:r>
            <a:endParaRPr lang="en-US" sz="4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  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037674" y="363990"/>
            <a:ext cx="8790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[ RDTSCP does not incur cache-line conflicts ]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120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51" name="Right Brace 50"/>
          <p:cNvSpPr/>
          <p:nvPr/>
        </p:nvSpPr>
        <p:spPr>
          <a:xfrm>
            <a:off x="6285946" y="4479726"/>
            <a:ext cx="294399" cy="102979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366730" y="4590201"/>
            <a:ext cx="1322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Order: </a:t>
            </a:r>
            <a:r>
              <a:rPr lang="en-US" sz="2400" b="1" dirty="0" smtClean="0"/>
              <a:t>ts1 &lt; ts2</a:t>
            </a:r>
            <a:endParaRPr lang="en-US" sz="2400" b="1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/>
          </p:nvPr>
        </p:nvGraphicFramePr>
        <p:xfrm>
          <a:off x="3796327" y="4356256"/>
          <a:ext cx="2412413" cy="57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4389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op1: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UNLINK, 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ts1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3796327" y="5047581"/>
          <a:ext cx="2412413" cy="5838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5059"/>
                <a:gridCol w="1167354"/>
              </a:tblGrid>
              <a:tr h="5838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op2:</a:t>
                      </a:r>
                    </a:p>
                    <a:p>
                      <a:pPr algn="ctr"/>
                      <a:r>
                        <a:rPr lang="en-US" sz="1600" dirty="0" smtClean="0"/>
                        <a:t>CREATE,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ts2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736477" y="3525259"/>
            <a:ext cx="249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Per-core </a:t>
            </a:r>
          </a:p>
          <a:p>
            <a:pPr algn="ctr"/>
            <a:r>
              <a:rPr lang="en-US" sz="2400" b="1" dirty="0" smtClean="0"/>
              <a:t>Operation Logs</a:t>
            </a:r>
            <a:endParaRPr lang="en-US" sz="24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88990" y="4570976"/>
            <a:ext cx="222472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-142043" y="-96438"/>
            <a:ext cx="12334043" cy="7458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Solution: Use synchronized Time Stamp Counters</a:t>
            </a:r>
            <a:endParaRPr lang="en-US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037674" y="363990"/>
            <a:ext cx="8790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[ RDTSCP does not incur cache-line conflicts ] 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371263" y="746760"/>
            <a:ext cx="139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516764" y="1477860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1895735" y="2048902"/>
            <a:ext cx="323340" cy="896350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-67874" y="773205"/>
            <a:ext cx="141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u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nlink</a:t>
            </a: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94172" y="1464484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 rot="19733046">
            <a:off x="786418" y="2029310"/>
            <a:ext cx="323340" cy="1033198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0" y="851142"/>
            <a:ext cx="1371263" cy="2220587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939356" y="953986"/>
            <a:ext cx="109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fsync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55" name="Down Arrow 54"/>
          <p:cNvSpPr/>
          <p:nvPr/>
        </p:nvSpPr>
        <p:spPr>
          <a:xfrm rot="1665118">
            <a:off x="3094809" y="2027957"/>
            <a:ext cx="323340" cy="1017996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939356" y="1460342"/>
            <a:ext cx="1161616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424294" y="851141"/>
            <a:ext cx="1371263" cy="2094111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4" grpId="0"/>
      <p:bldP spid="55" grpId="0" animBg="1"/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35652"/>
              </p:ext>
            </p:extLst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53101"/>
            <a:ext cx="12192000" cy="7243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Problem: How to allocate </a:t>
            </a:r>
            <a:r>
              <a:rPr lang="en-US" b="1" dirty="0" err="1"/>
              <a:t>i</a:t>
            </a:r>
            <a:r>
              <a:rPr lang="en-US" b="1" dirty="0" err="1" smtClean="0"/>
              <a:t>nodes</a:t>
            </a:r>
            <a:r>
              <a:rPr lang="en-US" b="1" dirty="0" smtClean="0"/>
              <a:t> </a:t>
            </a:r>
            <a:r>
              <a:rPr lang="en-US" b="1" dirty="0" err="1" smtClean="0"/>
              <a:t>scalably</a:t>
            </a:r>
            <a:r>
              <a:rPr lang="en-US" b="1" dirty="0" smtClean="0"/>
              <a:t> in </a:t>
            </a:r>
            <a:r>
              <a:rPr lang="en-US" b="1" dirty="0" err="1" smtClean="0"/>
              <a:t>MemFS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763435" y="5759355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60247" y="5855763"/>
            <a:ext cx="18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1827" y="948139"/>
            <a:ext cx="292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204172" y="1348249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946644" y="1932668"/>
            <a:ext cx="323340" cy="9611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18786"/>
            <a:ext cx="12192000" cy="7243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Solution (1) : Separate </a:t>
            </a:r>
            <a:r>
              <a:rPr lang="en-US" sz="3600" b="1" i="1" dirty="0" err="1" smtClean="0"/>
              <a:t>mnodes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MemFS</a:t>
            </a:r>
            <a:r>
              <a:rPr lang="en-US" sz="3600" b="1" dirty="0" smtClean="0"/>
              <a:t> from </a:t>
            </a:r>
            <a:r>
              <a:rPr lang="en-US" sz="3600" b="1" dirty="0" err="1" smtClean="0"/>
              <a:t>inodes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DiskFS</a:t>
            </a:r>
            <a:endParaRPr lang="en-US" sz="36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763435" y="5759355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60247" y="5855763"/>
            <a:ext cx="18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780114" y="5693531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7791" y="5816184"/>
            <a:ext cx="263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Per-core </a:t>
            </a:r>
            <a:r>
              <a:rPr lang="en-US" b="1" dirty="0" err="1" smtClean="0"/>
              <a:t>Mnode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1827" y="948139"/>
            <a:ext cx="292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204172" y="1348249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</a:t>
            </a:r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1946644" y="1932668"/>
            <a:ext cx="323340" cy="9611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763435" y="5759355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60247" y="5855763"/>
            <a:ext cx="18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780114" y="5693531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7791" y="5816184"/>
            <a:ext cx="263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Per-core </a:t>
            </a:r>
            <a:r>
              <a:rPr lang="en-US" b="1" dirty="0" err="1" smtClean="0"/>
              <a:t>Mnode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1827" y="948139"/>
            <a:ext cx="292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</a:t>
            </a:r>
            <a:r>
              <a:rPr lang="en-US" sz="2000" b="1" dirty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204172" y="1348249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</a:t>
            </a:r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1946644" y="1932668"/>
            <a:ext cx="323340" cy="9611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18786"/>
            <a:ext cx="12192000" cy="724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Solution (1) : Separate </a:t>
            </a:r>
            <a:r>
              <a:rPr lang="en-US" sz="3600" b="1" i="1" dirty="0" err="1" smtClean="0"/>
              <a:t>mnodes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MemFS</a:t>
            </a:r>
            <a:r>
              <a:rPr lang="en-US" sz="3600" b="1" dirty="0" smtClean="0"/>
              <a:t> from </a:t>
            </a:r>
            <a:r>
              <a:rPr lang="en-US" sz="3600" b="1" dirty="0" err="1" smtClean="0"/>
              <a:t>inodes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DiskFS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510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-142043" y="53101"/>
            <a:ext cx="12334043" cy="7243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Solution (2) : Defer allocating </a:t>
            </a:r>
            <a:r>
              <a:rPr lang="en-US" sz="3600" b="1" dirty="0" err="1" smtClean="0"/>
              <a:t>inodes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DiskFS</a:t>
            </a:r>
            <a:r>
              <a:rPr lang="en-US" sz="3600" b="1" dirty="0" smtClean="0"/>
              <a:t> until an </a:t>
            </a:r>
            <a:r>
              <a:rPr lang="en-US" sz="3600" b="1" dirty="0" err="1" smtClean="0"/>
              <a:t>fsync</a:t>
            </a:r>
            <a:endParaRPr lang="en-US" sz="36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763435" y="5759355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60247" y="5855763"/>
            <a:ext cx="18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780114" y="5693531"/>
            <a:ext cx="2634916" cy="580420"/>
          </a:xfrm>
          <a:prstGeom prst="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7791" y="5816184"/>
            <a:ext cx="263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Per-core </a:t>
            </a:r>
            <a:r>
              <a:rPr lang="en-US" b="1" dirty="0" err="1" smtClean="0"/>
              <a:t>Mnode</a:t>
            </a:r>
            <a:r>
              <a:rPr lang="en-US" b="1" dirty="0" smtClean="0"/>
              <a:t> Allocator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932339" y="4366677"/>
            <a:ext cx="226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/>
              <a:t>m</a:t>
            </a:r>
            <a:r>
              <a:rPr lang="en-US" sz="2200" dirty="0" err="1" smtClean="0"/>
              <a:t>node</a:t>
            </a:r>
            <a:r>
              <a:rPr lang="en-US" sz="2200" dirty="0" smtClean="0"/>
              <a:t>       </a:t>
            </a:r>
            <a:r>
              <a:rPr lang="en-US" sz="2200" dirty="0" err="1"/>
              <a:t>i</a:t>
            </a:r>
            <a:r>
              <a:rPr lang="en-US" sz="2200" dirty="0" err="1" smtClean="0"/>
              <a:t>node</a:t>
            </a:r>
            <a:endParaRPr lang="en-US" sz="2200" dirty="0"/>
          </a:p>
          <a:p>
            <a:pPr algn="ctr"/>
            <a:r>
              <a:rPr lang="en-US" sz="2200" dirty="0" smtClean="0"/>
              <a:t>table</a:t>
            </a:r>
            <a:endParaRPr lang="en-US" sz="2200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3926945" y="5257146"/>
          <a:ext cx="2268630" cy="114561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{D03447BB-5D67-496B-8E87-E561075AD55C}</a:tableStyleId>
              </a:tblPr>
              <a:tblGrid>
                <a:gridCol w="1134315"/>
                <a:gridCol w="1134315"/>
              </a:tblGrid>
              <a:tr h="41409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mnode</a:t>
                      </a:r>
                      <a:r>
                        <a:rPr lang="en-US" dirty="0" smtClean="0"/>
                        <a:t>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inode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2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23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4973966" y="4617506"/>
            <a:ext cx="295297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0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Other design 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6505" y="682768"/>
            <a:ext cx="94189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2800" b="1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/>
              <a:t>How to scale concurrent </a:t>
            </a:r>
            <a:r>
              <a:rPr lang="en-US" sz="2800" dirty="0" err="1" smtClean="0"/>
              <a:t>fsyncs</a:t>
            </a:r>
            <a:r>
              <a:rPr lang="en-US" sz="2800" dirty="0" smtClean="0"/>
              <a:t>?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How to order lock-free reads?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How to resolve dependencies affecting multiple </a:t>
            </a:r>
            <a:r>
              <a:rPr lang="en-US" sz="2800" dirty="0" err="1" smtClean="0"/>
              <a:t>inodes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How to ensure internal consistency despite crashes?</a:t>
            </a:r>
          </a:p>
          <a:p>
            <a:r>
              <a:rPr lang="en-US" sz="28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292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52979"/>
              </p:ext>
            </p:extLst>
          </p:nvPr>
        </p:nvGraphicFramePr>
        <p:xfrm>
          <a:off x="1613462" y="3969683"/>
          <a:ext cx="8965072" cy="2144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536"/>
                <a:gridCol w="4482536"/>
              </a:tblGrid>
              <a:tr h="5197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ScaleFS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component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Lines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of C++ code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15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MemFS</a:t>
                      </a:r>
                      <a:r>
                        <a:rPr lang="en-US" sz="2400" dirty="0" smtClean="0"/>
                        <a:t> (based</a:t>
                      </a:r>
                      <a:r>
                        <a:rPr lang="en-US" sz="2400" baseline="0" dirty="0" smtClean="0"/>
                        <a:t> on FS from sv6)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2,458</a:t>
                      </a:r>
                      <a:endParaRPr lang="en-US" sz="2400" dirty="0"/>
                    </a:p>
                  </a:txBody>
                  <a:tcPr/>
                </a:tc>
              </a:tr>
              <a:tr h="5415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DiskFS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(based on FS from xv6)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2,331</a:t>
                      </a:r>
                      <a:endParaRPr lang="en-US" sz="2400" dirty="0"/>
                    </a:p>
                  </a:txBody>
                  <a:tcPr/>
                </a:tc>
              </a:tr>
              <a:tr h="54159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Operation 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4,094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3462" y="1128510"/>
            <a:ext cx="89650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err="1" smtClean="0"/>
              <a:t>ScaleFS</a:t>
            </a:r>
            <a:r>
              <a:rPr lang="en-US" sz="2400" dirty="0" smtClean="0"/>
              <a:t> is implemented on the sv6 research operating system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Supported filesystem system calls: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open,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openat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mkdir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mkdirat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mknod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smtClean="0">
                <a:latin typeface="Andale Mono" charset="0"/>
                <a:ea typeface="Andale Mono" charset="0"/>
                <a:cs typeface="Andale Mono" charset="0"/>
              </a:rPr>
              <a:t>dup, dup2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lseek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read,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pread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write,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pwrite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chdir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readdir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pipe, pipe2, stat,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fstat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link, unlink, rename,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fsync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sync, close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7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198" y="1147396"/>
            <a:ext cx="109763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Does </a:t>
            </a:r>
            <a:r>
              <a:rPr lang="en-US" sz="3200" b="1" dirty="0" err="1" smtClean="0"/>
              <a:t>ScaleFS</a:t>
            </a:r>
            <a:r>
              <a:rPr lang="en-US" sz="3200" b="1" dirty="0" smtClean="0"/>
              <a:t> achieve good scalability?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b="1" dirty="0" smtClean="0"/>
              <a:t>Measure scalability on 80 cores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b="1" dirty="0" smtClean="0"/>
              <a:t>Observe conflict-freedom for commutative operations</a:t>
            </a: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Does </a:t>
            </a:r>
            <a:r>
              <a:rPr lang="en-US" sz="3200" dirty="0" err="1" smtClean="0"/>
              <a:t>ScaleFS</a:t>
            </a:r>
            <a:r>
              <a:rPr lang="en-US" sz="3200" dirty="0" smtClean="0"/>
              <a:t> achieve good disk throughput?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What memory overheads are introduced by </a:t>
            </a:r>
            <a:r>
              <a:rPr lang="en-US" sz="3200" dirty="0" err="1" smtClean="0"/>
              <a:t>ScaleFS’s</a:t>
            </a:r>
            <a:r>
              <a:rPr lang="en-US" sz="3200" dirty="0" smtClean="0"/>
              <a:t> split of </a:t>
            </a:r>
            <a:r>
              <a:rPr lang="en-US" sz="3200" dirty="0" err="1" smtClean="0"/>
              <a:t>MemFS</a:t>
            </a:r>
            <a:r>
              <a:rPr lang="en-US" sz="3200" dirty="0" smtClean="0"/>
              <a:t> and </a:t>
            </a:r>
            <a:r>
              <a:rPr lang="en-US" sz="3200" dirty="0" err="1" smtClean="0"/>
              <a:t>DiskFS</a:t>
            </a:r>
            <a:r>
              <a:rPr lang="en-US" sz="3200" dirty="0" smtClean="0"/>
              <a:t>?</a:t>
            </a:r>
            <a:endParaRPr lang="en-US" sz="3200" dirty="0"/>
          </a:p>
          <a:p>
            <a:pPr marL="285750" indent="-285750">
              <a:buFont typeface="Arial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16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9788" y="0"/>
            <a:ext cx="10515600" cy="78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753" y="680238"/>
            <a:ext cx="113522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Machine configuration: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/>
              <a:t>80-cores, with Intel E7-8870 2.4 GHz </a:t>
            </a:r>
            <a:r>
              <a:rPr lang="en-US" sz="3200" dirty="0" smtClean="0"/>
              <a:t>CPUs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256 </a:t>
            </a:r>
            <a:r>
              <a:rPr lang="en-US" sz="3200" dirty="0"/>
              <a:t>GB RAM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Backing store: “RAM” disk</a:t>
            </a:r>
          </a:p>
          <a:p>
            <a:pPr marL="914400" lvl="1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Benchmarks: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err="1"/>
              <a:t>m</a:t>
            </a:r>
            <a:r>
              <a:rPr lang="en-US" sz="3200" dirty="0" err="1" smtClean="0"/>
              <a:t>ailbench</a:t>
            </a:r>
            <a:r>
              <a:rPr lang="en-US" sz="3200" dirty="0" smtClean="0"/>
              <a:t>: mail server workload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err="1"/>
              <a:t>d</a:t>
            </a:r>
            <a:r>
              <a:rPr lang="en-US" sz="3200" dirty="0" err="1" smtClean="0"/>
              <a:t>bench</a:t>
            </a:r>
            <a:r>
              <a:rPr lang="en-US" sz="3200" dirty="0" smtClean="0"/>
              <a:t>: file server workload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err="1"/>
              <a:t>l</a:t>
            </a:r>
            <a:r>
              <a:rPr lang="en-US" sz="3200" dirty="0" err="1" smtClean="0"/>
              <a:t>argefile</a:t>
            </a:r>
            <a:r>
              <a:rPr lang="en-US" sz="3200" dirty="0" smtClean="0"/>
              <a:t>: Creates a file, writes 100 MB, </a:t>
            </a:r>
            <a:r>
              <a:rPr lang="en-US" sz="3200" dirty="0" err="1" smtClean="0"/>
              <a:t>fsyncs</a:t>
            </a:r>
            <a:r>
              <a:rPr lang="en-US" sz="3200" dirty="0" smtClean="0"/>
              <a:t> and deletes it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err="1"/>
              <a:t>s</a:t>
            </a:r>
            <a:r>
              <a:rPr lang="en-US" sz="3200" dirty="0" err="1" smtClean="0"/>
              <a:t>mallfile</a:t>
            </a:r>
            <a:r>
              <a:rPr lang="en-US" sz="3200" dirty="0" smtClean="0"/>
              <a:t>: Creates, writes, </a:t>
            </a:r>
            <a:r>
              <a:rPr lang="en-US" sz="3200" dirty="0" err="1" smtClean="0"/>
              <a:t>fsyncs</a:t>
            </a:r>
            <a:r>
              <a:rPr lang="en-US" sz="3200" dirty="0" smtClean="0"/>
              <a:t> and deletes lots of 1KB files</a:t>
            </a:r>
          </a:p>
        </p:txBody>
      </p:sp>
    </p:spTree>
    <p:extLst>
      <p:ext uri="{BB962C8B-B14F-4D97-AF65-F5344CB8AC3E}">
        <p14:creationId xmlns:p14="http://schemas.microsoft.com/office/powerpoint/2010/main" val="209698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0"/>
            <a:ext cx="11215202" cy="68083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Linux ext4 scales poorly on multicore machines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70" y="775774"/>
            <a:ext cx="4535421" cy="2902670"/>
          </a:xfr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93" y="775774"/>
            <a:ext cx="4526279" cy="2896819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56" y="3733210"/>
            <a:ext cx="4529135" cy="2898647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35" y="3733210"/>
            <a:ext cx="4529137" cy="28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0"/>
            <a:ext cx="11215202" cy="680833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ScaleFS</a:t>
            </a:r>
            <a:r>
              <a:rPr lang="en-US" dirty="0" smtClean="0"/>
              <a:t> scales 35x-60x on a RAM disk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4" y="1001916"/>
            <a:ext cx="4535423" cy="2902670"/>
          </a:xfr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58" y="1001916"/>
            <a:ext cx="4526280" cy="2896819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20" y="3959352"/>
            <a:ext cx="4529137" cy="2898647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00" y="3959352"/>
            <a:ext cx="4529137" cy="2898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5082" y="612061"/>
            <a:ext cx="6890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[ Single-core performance of </a:t>
            </a:r>
            <a:r>
              <a:rPr lang="en-US" sz="2000" b="1" dirty="0" err="1" smtClean="0"/>
              <a:t>ScaleFS</a:t>
            </a:r>
            <a:r>
              <a:rPr lang="en-US" sz="2000" b="1" dirty="0" smtClean="0"/>
              <a:t> is on par with Linux ext4. 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514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9788" y="141668"/>
            <a:ext cx="10515600" cy="78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Machine-independent methodology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508" y="1697479"/>
            <a:ext cx="55149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Commuter </a:t>
            </a:r>
            <a:r>
              <a:rPr lang="en-US" sz="2800" dirty="0"/>
              <a:t>[Clements SOSP </a:t>
            </a:r>
            <a:r>
              <a:rPr lang="en-US" sz="2800" dirty="0" smtClean="0"/>
              <a:t>’13]</a:t>
            </a:r>
          </a:p>
          <a:p>
            <a:r>
              <a:rPr lang="en-US" sz="2800" dirty="0" smtClean="0"/>
              <a:t>to observe conflict-freedom for commutative ops</a:t>
            </a:r>
          </a:p>
          <a:p>
            <a:endParaRPr lang="en-US" sz="2800" dirty="0"/>
          </a:p>
          <a:p>
            <a:r>
              <a:rPr lang="en-US" sz="2800" dirty="0" smtClean="0"/>
              <a:t>Commuter: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Generates </a:t>
            </a:r>
            <a:r>
              <a:rPr lang="en-US" sz="2800" dirty="0" err="1" smtClean="0"/>
              <a:t>testcases</a:t>
            </a:r>
            <a:r>
              <a:rPr lang="en-US" sz="2800" dirty="0" smtClean="0"/>
              <a:t> for pairs of commutative ops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Reports observed cache-conflicts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692" y="924191"/>
            <a:ext cx="5568696" cy="551689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97588" y="2434821"/>
            <a:ext cx="4841694" cy="238627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5400000">
            <a:off x="10090265" y="1896075"/>
            <a:ext cx="1393795" cy="221942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9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7825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Conflict-freedom for commutative ops on Linux ext4 : </a:t>
            </a:r>
            <a:r>
              <a:rPr lang="en-US" sz="4000" b="1" dirty="0" smtClean="0"/>
              <a:t>65%</a:t>
            </a:r>
            <a:endParaRPr lang="en-US" sz="4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55" y="885422"/>
            <a:ext cx="5572737" cy="5547056"/>
          </a:xfrm>
        </p:spPr>
      </p:pic>
      <p:sp>
        <p:nvSpPr>
          <p:cNvPr id="5" name="Rounded Rectangle 4"/>
          <p:cNvSpPr/>
          <p:nvPr/>
        </p:nvSpPr>
        <p:spPr>
          <a:xfrm>
            <a:off x="3468689" y="2349097"/>
            <a:ext cx="774699" cy="236942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5400000">
            <a:off x="7814453" y="1389698"/>
            <a:ext cx="763462" cy="288977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54923" y="2349097"/>
            <a:ext cx="288977" cy="236942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656699" y="2231591"/>
            <a:ext cx="881386" cy="7088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138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569236" y="2500920"/>
            <a:ext cx="944380" cy="5809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7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6" grpId="2" animBg="1"/>
      <p:bldP spid="9" grpId="2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7825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Conflict-freedom for commutative ops on </a:t>
            </a:r>
            <a:r>
              <a:rPr lang="en-US" sz="4000" dirty="0" err="1" smtClean="0"/>
              <a:t>ScaleFS</a:t>
            </a:r>
            <a:r>
              <a:rPr lang="en-US" sz="4000" dirty="0" smtClean="0"/>
              <a:t>: </a:t>
            </a:r>
            <a:r>
              <a:rPr lang="en-US" sz="4000" b="1" dirty="0" smtClean="0"/>
              <a:t>99.2%</a:t>
            </a:r>
            <a:endParaRPr lang="en-US" sz="4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686" y="782523"/>
            <a:ext cx="5572737" cy="5701339"/>
          </a:xfrm>
        </p:spPr>
      </p:pic>
    </p:spTree>
    <p:extLst>
      <p:ext uri="{BB962C8B-B14F-4D97-AF65-F5344CB8AC3E}">
        <p14:creationId xmlns:p14="http://schemas.microsoft.com/office/powerpoint/2010/main" val="213564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7825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Conflict-freedom for commutative ops on </a:t>
            </a:r>
            <a:r>
              <a:rPr lang="en-US" sz="4000" dirty="0" err="1" smtClean="0"/>
              <a:t>ScaleFS</a:t>
            </a:r>
            <a:r>
              <a:rPr lang="en-US" sz="4000" dirty="0" smtClean="0"/>
              <a:t>: </a:t>
            </a:r>
            <a:r>
              <a:rPr lang="en-US" sz="4000" b="1" dirty="0" smtClean="0"/>
              <a:t>99.2%</a:t>
            </a:r>
            <a:endParaRPr lang="en-US" sz="4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30" y="782523"/>
            <a:ext cx="5572737" cy="5701339"/>
          </a:xfrm>
        </p:spPr>
      </p:pic>
      <p:sp>
        <p:nvSpPr>
          <p:cNvPr id="3" name="TextBox 2"/>
          <p:cNvSpPr txBox="1"/>
          <p:nvPr/>
        </p:nvSpPr>
        <p:spPr>
          <a:xfrm>
            <a:off x="7065398" y="1416853"/>
            <a:ext cx="51266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not 100% conflict-free?</a:t>
            </a:r>
          </a:p>
          <a:p>
            <a:pPr marL="285750" indent="-285750">
              <a:buFont typeface="Arial" charset="0"/>
              <a:buChar char="•"/>
            </a:pPr>
            <a:endParaRPr lang="en-US" sz="3200" dirty="0"/>
          </a:p>
          <a:p>
            <a:pPr marL="285750" indent="-285750">
              <a:buFont typeface="Arial" charset="0"/>
              <a:buChar char="•"/>
            </a:pPr>
            <a:r>
              <a:rPr lang="en-US" sz="3200" dirty="0"/>
              <a:t>Tradeoff </a:t>
            </a:r>
            <a:r>
              <a:rPr lang="en-US" sz="3200" dirty="0" smtClean="0"/>
              <a:t>scalability for performance</a:t>
            </a:r>
            <a:endParaRPr lang="en-US" sz="3200" dirty="0"/>
          </a:p>
          <a:p>
            <a:pPr marL="285750" indent="-285750">
              <a:buFont typeface="Arial" charset="0"/>
              <a:buChar char="•"/>
            </a:pPr>
            <a:endParaRPr lang="en-US" sz="32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/>
              <a:t>Probabilistic conflicts</a:t>
            </a:r>
          </a:p>
        </p:txBody>
      </p:sp>
    </p:spTree>
    <p:extLst>
      <p:ext uri="{BB962C8B-B14F-4D97-AF65-F5344CB8AC3E}">
        <p14:creationId xmlns:p14="http://schemas.microsoft.com/office/powerpoint/2010/main" val="356131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9788" y="0"/>
            <a:ext cx="10515600" cy="78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Evaluation summary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9788" y="843829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  <a:p>
            <a:pPr marL="457200" indent="-457200">
              <a:buFont typeface="Arial" charset="0"/>
              <a:buChar char="•"/>
            </a:pPr>
            <a:r>
              <a:rPr lang="en-US" sz="3200" b="1" dirty="0" err="1" smtClean="0"/>
              <a:t>ScaleFS</a:t>
            </a:r>
            <a:r>
              <a:rPr lang="en-US" sz="3200" b="1" dirty="0" smtClean="0"/>
              <a:t> scales well on an 80 core machine</a:t>
            </a: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Commuter reports 99.2% conflict-freedom on </a:t>
            </a:r>
            <a:r>
              <a:rPr lang="en-US" sz="3200" b="1" dirty="0" err="1" smtClean="0"/>
              <a:t>ScaleFS</a:t>
            </a:r>
            <a:endParaRPr lang="en-US" sz="3200" b="1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Workload/machine independent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Suggests scalability beyond our experimental setup and benchmarks</a:t>
            </a:r>
          </a:p>
        </p:txBody>
      </p:sp>
    </p:spTree>
    <p:extLst>
      <p:ext uri="{BB962C8B-B14F-4D97-AF65-F5344CB8AC3E}">
        <p14:creationId xmlns:p14="http://schemas.microsoft.com/office/powerpoint/2010/main" val="75551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9788" y="-93933"/>
            <a:ext cx="10515600" cy="78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2770" y="701319"/>
            <a:ext cx="1148963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Scalability studies: </a:t>
            </a:r>
            <a:r>
              <a:rPr lang="en-US" sz="3200" dirty="0" err="1" smtClean="0"/>
              <a:t>FxMark</a:t>
            </a:r>
            <a:r>
              <a:rPr lang="en-US" sz="3200" dirty="0" smtClean="0"/>
              <a:t> [USENIX ’16], Linux Scalability [OSDI ’10]</a:t>
            </a:r>
          </a:p>
          <a:p>
            <a:pPr marL="457200" indent="-457200">
              <a:buFont typeface="Arial" charset="0"/>
              <a:buChar char="•"/>
            </a:pPr>
            <a:endParaRPr lang="en-US" b="1" dirty="0" smtClean="0"/>
          </a:p>
          <a:p>
            <a:r>
              <a:rPr lang="en-US" sz="3200" b="1" dirty="0"/>
              <a:t>Scaling file systems using </a:t>
            </a:r>
            <a:r>
              <a:rPr lang="en-US" sz="3200" b="1" dirty="0" err="1"/>
              <a:t>sharding</a:t>
            </a:r>
            <a:r>
              <a:rPr lang="en-US" sz="3200" b="1" dirty="0"/>
              <a:t>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/>
              <a:t>Hare [</a:t>
            </a:r>
            <a:r>
              <a:rPr lang="en-US" sz="3200" dirty="0" err="1"/>
              <a:t>Eurosys</a:t>
            </a:r>
            <a:r>
              <a:rPr lang="en-US" sz="3200" dirty="0"/>
              <a:t> ’15], </a:t>
            </a:r>
            <a:r>
              <a:rPr lang="en-US" sz="3200" dirty="0" err="1"/>
              <a:t>SpanFS</a:t>
            </a:r>
            <a:r>
              <a:rPr lang="en-US" sz="3200" dirty="0"/>
              <a:t> [USENIX ’15]</a:t>
            </a:r>
          </a:p>
          <a:p>
            <a:endParaRPr lang="en-US" b="1" dirty="0" smtClean="0"/>
          </a:p>
          <a:p>
            <a:r>
              <a:rPr lang="en-US" sz="3200" b="1" dirty="0" err="1" smtClean="0"/>
              <a:t>ScaleFS</a:t>
            </a:r>
            <a:r>
              <a:rPr lang="en-US" sz="3200" b="1" dirty="0" smtClean="0"/>
              <a:t> uses similar techniques: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Operation Logging:</a:t>
            </a:r>
            <a:r>
              <a:rPr lang="en-US" sz="3200" b="1" dirty="0" smtClean="0"/>
              <a:t> </a:t>
            </a:r>
            <a:r>
              <a:rPr lang="en-US" sz="3200" dirty="0" err="1" smtClean="0"/>
              <a:t>OpLog</a:t>
            </a:r>
            <a:r>
              <a:rPr lang="en-US" sz="3200" dirty="0" smtClean="0"/>
              <a:t> [CSAIL TR ’14]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Per-</a:t>
            </a:r>
            <a:r>
              <a:rPr lang="en-US" sz="3200" dirty="0" err="1" smtClean="0"/>
              <a:t>inode</a:t>
            </a:r>
            <a:r>
              <a:rPr lang="en-US" sz="3200" dirty="0"/>
              <a:t> </a:t>
            </a:r>
            <a:r>
              <a:rPr lang="en-US" sz="3200" dirty="0" smtClean="0"/>
              <a:t>/ Per-core logs :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3200" dirty="0" smtClean="0"/>
              <a:t>NOVA [FAST ’16], </a:t>
            </a:r>
            <a:r>
              <a:rPr lang="en-US" sz="3200" dirty="0" err="1" smtClean="0"/>
              <a:t>iJournaling</a:t>
            </a:r>
            <a:r>
              <a:rPr lang="en-US" sz="3200" dirty="0"/>
              <a:t> </a:t>
            </a:r>
            <a:r>
              <a:rPr lang="en-US" sz="3200" dirty="0" smtClean="0"/>
              <a:t>[USENIX ’17], Strata [SOSP ’17]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Decoupling in-memory and on-disk representations: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3200" dirty="0" smtClean="0"/>
              <a:t>Linux </a:t>
            </a:r>
            <a:r>
              <a:rPr lang="en-US" sz="3200" dirty="0" err="1" smtClean="0"/>
              <a:t>dcache</a:t>
            </a:r>
            <a:r>
              <a:rPr lang="en-US" sz="3200" dirty="0" smtClean="0"/>
              <a:t>, </a:t>
            </a:r>
            <a:r>
              <a:rPr lang="en-US" sz="3200" dirty="0" err="1" smtClean="0"/>
              <a:t>ReconFS</a:t>
            </a:r>
            <a:r>
              <a:rPr lang="en-US" sz="3200" dirty="0"/>
              <a:t> </a:t>
            </a:r>
            <a:r>
              <a:rPr lang="en-US" sz="3200" dirty="0" smtClean="0"/>
              <a:t>[FAST ’14]  </a:t>
            </a:r>
          </a:p>
          <a:p>
            <a:pPr marL="914400" lvl="1" indent="-457200">
              <a:buFont typeface="Arial" charset="0"/>
              <a:buChar char="•"/>
            </a:pPr>
            <a:endParaRPr lang="en-US" dirty="0" smtClean="0"/>
          </a:p>
          <a:p>
            <a:r>
              <a:rPr lang="en-US" sz="3200" b="1" dirty="0" err="1"/>
              <a:t>ScaleFS</a:t>
            </a:r>
            <a:r>
              <a:rPr lang="en-US" sz="3200" b="1" dirty="0"/>
              <a:t> focus : Achieve scalability by avoiding cache-line </a:t>
            </a:r>
            <a:r>
              <a:rPr lang="en-US" sz="3200" b="1" dirty="0" smtClean="0"/>
              <a:t>conflicts</a:t>
            </a:r>
            <a:endParaRPr lang="en-US" sz="3200" b="1" dirty="0"/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3620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9788" y="0"/>
            <a:ext cx="10515600" cy="78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144" y="539503"/>
            <a:ext cx="99648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/>
          </a:p>
          <a:p>
            <a:r>
              <a:rPr lang="en-US" sz="3200" dirty="0" err="1" smtClean="0"/>
              <a:t>ScaleFS</a:t>
            </a:r>
            <a:r>
              <a:rPr lang="en-US" sz="3200" dirty="0" smtClean="0"/>
              <a:t> </a:t>
            </a:r>
            <a:r>
              <a:rPr lang="mr-IN" sz="3200" dirty="0" smtClean="0"/>
              <a:t>–</a:t>
            </a:r>
            <a:r>
              <a:rPr lang="en-US" sz="3200" dirty="0" smtClean="0"/>
              <a:t> a novel file system design for multicore scalability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Two separate file systems : </a:t>
            </a:r>
            <a:r>
              <a:rPr lang="en-US" sz="3200" dirty="0" err="1" smtClean="0"/>
              <a:t>MemFS</a:t>
            </a:r>
            <a:r>
              <a:rPr lang="en-US" sz="3200" dirty="0" smtClean="0"/>
              <a:t> and </a:t>
            </a:r>
            <a:r>
              <a:rPr lang="en-US" sz="3200" dirty="0" err="1" smtClean="0"/>
              <a:t>DiskFS</a:t>
            </a:r>
            <a:endParaRPr lang="en-US" sz="3200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Per-core operation logs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dirty="0" smtClean="0"/>
              <a:t>Ordering using Time Stamp Counters</a:t>
            </a:r>
          </a:p>
          <a:p>
            <a:pPr marL="914400" lvl="1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3200" dirty="0" err="1" smtClean="0"/>
              <a:t>ScaleFS</a:t>
            </a:r>
            <a:r>
              <a:rPr lang="en-US" sz="3200" dirty="0" smtClean="0"/>
              <a:t> scales 35x-60x on an 80 core machine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3200" dirty="0" err="1" smtClean="0"/>
              <a:t>ScaleFS</a:t>
            </a:r>
            <a:r>
              <a:rPr lang="en-US" sz="3200" dirty="0" smtClean="0"/>
              <a:t> </a:t>
            </a:r>
            <a:r>
              <a:rPr lang="en-US" sz="3200" dirty="0"/>
              <a:t>is conflict-free for 99.2% of </a:t>
            </a:r>
            <a:r>
              <a:rPr lang="en-US" sz="3200" dirty="0" err="1"/>
              <a:t>testcases</a:t>
            </a:r>
            <a:r>
              <a:rPr lang="en-US" sz="3200" dirty="0"/>
              <a:t> in </a:t>
            </a:r>
            <a:r>
              <a:rPr lang="en-US" sz="3200" dirty="0" smtClean="0"/>
              <a:t>Commuter</a:t>
            </a:r>
            <a:endParaRPr lang="en-US" sz="3200" dirty="0"/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hlinkClick r:id="rId3"/>
            </a:endParaRPr>
          </a:p>
          <a:p>
            <a:pPr algn="ctr"/>
            <a:r>
              <a:rPr lang="en-US" sz="3200" dirty="0" smtClean="0">
                <a:hlinkClick r:id="rId3"/>
              </a:rPr>
              <a:t>https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github.com/mit-pdos/scalefs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838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52" y="144231"/>
            <a:ext cx="10515600" cy="724363"/>
          </a:xfrm>
        </p:spPr>
        <p:txBody>
          <a:bodyPr/>
          <a:lstStyle/>
          <a:p>
            <a:pPr algn="ctr"/>
            <a:r>
              <a:rPr lang="en-US" dirty="0" smtClean="0"/>
              <a:t>Concurrent file creation in Linux ext4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2705" y="2767759"/>
            <a:ext cx="8994856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7668"/>
              </p:ext>
            </p:extLst>
          </p:nvPr>
        </p:nvGraphicFramePr>
        <p:xfrm>
          <a:off x="4593076" y="3658260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592257" y="2311341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39014" y="878957"/>
            <a:ext cx="2809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31359" y="1279067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95871" y="871082"/>
            <a:ext cx="2812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/file2)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744811" y="1274645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20219045">
            <a:off x="3923770" y="1873641"/>
            <a:ext cx="292886" cy="1151034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331390">
            <a:off x="6330220" y="1856616"/>
            <a:ext cx="275102" cy="11709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05267" y="3255662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dirA’s</a:t>
            </a:r>
            <a:r>
              <a:rPr lang="en-US" sz="2400" b="1" dirty="0" smtClean="0"/>
              <a:t> block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35948" y="272172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ext4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3944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52" y="144231"/>
            <a:ext cx="10515600" cy="724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Block contention limits scalability of file creation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2705" y="2767759"/>
            <a:ext cx="8994856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92257" y="2311341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39014" y="878957"/>
            <a:ext cx="2809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31359" y="1279067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95871" y="871082"/>
            <a:ext cx="2812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creat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/file2)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744811" y="1274645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20219045">
            <a:off x="3923770" y="1873641"/>
            <a:ext cx="292886" cy="1151034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331390">
            <a:off x="6330220" y="1856616"/>
            <a:ext cx="275102" cy="11709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35948" y="272172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ext4</a:t>
            </a:r>
            <a:endParaRPr lang="en-US" sz="3200" b="1" dirty="0" smtClean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593076" y="3658260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file1 : 100</a:t>
                      </a:r>
                    </a:p>
                    <a:p>
                      <a:pPr algn="ctr"/>
                      <a:r>
                        <a:rPr lang="en-US" sz="2400" b="0" dirty="0" smtClean="0"/>
                        <a:t>file2 : 200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205267" y="3255662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dirA’s</a:t>
            </a:r>
            <a:r>
              <a:rPr lang="en-US" sz="2400" b="1" dirty="0" smtClean="0"/>
              <a:t> block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6826" y="5656570"/>
            <a:ext cx="9137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Contention on blocks limits scalability on 80 cores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b="1" dirty="0" smtClean="0"/>
              <a:t>Even apps not limited by disk I/O don’t scale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880233" y="3676278"/>
            <a:ext cx="2867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Contends on the directory block!</a:t>
            </a:r>
          </a:p>
        </p:txBody>
      </p:sp>
    </p:spTree>
    <p:extLst>
      <p:ext uri="{BB962C8B-B14F-4D97-AF65-F5344CB8AC3E}">
        <p14:creationId xmlns:p14="http://schemas.microsoft.com/office/powerpoint/2010/main" val="209433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975946"/>
          </a:xfrm>
        </p:spPr>
        <p:txBody>
          <a:bodyPr/>
          <a:lstStyle/>
          <a:p>
            <a:pPr algn="ctr"/>
            <a:r>
              <a:rPr lang="en-US" dirty="0" smtClean="0"/>
              <a:t>Goal : Multicore </a:t>
            </a:r>
            <a:r>
              <a:rPr lang="en-US" dirty="0"/>
              <a:t>s</a:t>
            </a:r>
            <a:r>
              <a:rPr lang="en-US" dirty="0" smtClean="0"/>
              <a:t>calability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2316" y="1328257"/>
            <a:ext cx="1140736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: Contention limits scalability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Contention involves cache-line conflicts</a:t>
            </a:r>
          </a:p>
          <a:p>
            <a:pPr marL="457200" indent="-457200">
              <a:buFont typeface="Arial" charset="0"/>
              <a:buChar char="•"/>
            </a:pPr>
            <a:endParaRPr lang="en-US" sz="2000" dirty="0" smtClean="0"/>
          </a:p>
          <a:p>
            <a:pPr marL="457200" indent="-457200">
              <a:buFont typeface="Arial" charset="0"/>
              <a:buChar char="•"/>
            </a:pPr>
            <a:endParaRPr lang="en-US" sz="2000" dirty="0" smtClean="0"/>
          </a:p>
          <a:p>
            <a:r>
              <a:rPr lang="en-US" sz="2800" b="1" dirty="0" smtClean="0"/>
              <a:t>Goal : Multicore scalability = No cache-line conflicts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Even a single contended cache-line can wreck scalability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800" b="1" dirty="0" smtClean="0"/>
              <a:t>Commutative operations can be implemented without cache-line conflicts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[Scalable Commutativity Rule, Clements SOSP ’13]</a:t>
            </a: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r>
              <a:rPr lang="en-US" sz="2800" b="1" dirty="0" smtClean="0"/>
              <a:t>How do we scale all commutative operations in file systems?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08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52" y="144231"/>
            <a:ext cx="10515600" cy="724363"/>
          </a:xfrm>
        </p:spPr>
        <p:txBody>
          <a:bodyPr/>
          <a:lstStyle/>
          <a:p>
            <a:pPr algn="ctr"/>
            <a:r>
              <a:rPr lang="en-US" dirty="0" err="1" smtClean="0"/>
              <a:t>ScaleFS</a:t>
            </a:r>
            <a:r>
              <a:rPr lang="en-US" dirty="0" smtClean="0"/>
              <a:t> approach: Two </a:t>
            </a:r>
            <a:r>
              <a:rPr lang="en-US" u="sng" dirty="0" smtClean="0"/>
              <a:t>separate</a:t>
            </a:r>
            <a:r>
              <a:rPr lang="en-US" dirty="0" smtClean="0"/>
              <a:t> file systems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76396" y="2301929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9325"/>
              </p:ext>
            </p:extLst>
          </p:nvPr>
        </p:nvGraphicFramePr>
        <p:xfrm>
          <a:off x="968942" y="3995568"/>
          <a:ext cx="2257260" cy="1554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8630"/>
                <a:gridCol w="1128630"/>
              </a:tblGrid>
              <a:tr h="5654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71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3871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47572" y="3290979"/>
            <a:ext cx="2231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Block cache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1030415" y="3353450"/>
            <a:ext cx="223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Directories</a:t>
            </a:r>
          </a:p>
          <a:p>
            <a:pPr algn="ctr"/>
            <a:r>
              <a:rPr lang="en-US" sz="2000" b="1" dirty="0"/>
              <a:t>(</a:t>
            </a:r>
            <a:r>
              <a:rPr lang="en-US" sz="2000" b="1" dirty="0" smtClean="0"/>
              <a:t>as hash-tables)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8279" y="5604608"/>
            <a:ext cx="3318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Designed for</a:t>
            </a:r>
          </a:p>
          <a:p>
            <a:pPr algn="ctr"/>
            <a:r>
              <a:rPr lang="en-US" sz="2400" b="1" dirty="0" smtClean="0"/>
              <a:t>multicore scalability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34427" y="5604607"/>
            <a:ext cx="305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Designed for</a:t>
            </a:r>
          </a:p>
          <a:p>
            <a:pPr algn="ctr"/>
            <a:r>
              <a:rPr lang="en-US" sz="2400" b="1" dirty="0" smtClean="0"/>
              <a:t>durability</a:t>
            </a:r>
            <a:endParaRPr lang="en-US" sz="24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192558" y="4907261"/>
            <a:ext cx="1944842" cy="0"/>
          </a:xfrm>
          <a:prstGeom prst="straightConnector1">
            <a:avLst/>
          </a:prstGeom>
          <a:ln w="180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09220" y="4258534"/>
            <a:ext cx="214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f</a:t>
            </a:r>
            <a:r>
              <a:rPr lang="en-US" sz="2800" b="1" dirty="0" err="1" smtClean="0"/>
              <a:t>sync</a:t>
            </a:r>
            <a:endParaRPr lang="en-US" sz="2800" b="1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1881"/>
              </p:ext>
            </p:extLst>
          </p:nvPr>
        </p:nvGraphicFramePr>
        <p:xfrm>
          <a:off x="7450222" y="3691089"/>
          <a:ext cx="1226267" cy="170805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226267"/>
              </a:tblGrid>
              <a:tr h="1708051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84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52" y="144231"/>
            <a:ext cx="10515600" cy="724363"/>
          </a:xfrm>
        </p:spPr>
        <p:txBody>
          <a:bodyPr/>
          <a:lstStyle/>
          <a:p>
            <a:pPr algn="ctr"/>
            <a:r>
              <a:rPr lang="en-US" dirty="0" smtClean="0"/>
              <a:t>Concurrent file creation scales in </a:t>
            </a:r>
            <a:r>
              <a:rPr lang="en-US" dirty="0" err="1" smtClean="0"/>
              <a:t>ScaleFS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346221" y="774485"/>
            <a:ext cx="255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828" y="1472496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0008" y="792330"/>
            <a:ext cx="28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/file2)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520932" y="1480000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20219045">
            <a:off x="950387" y="2060866"/>
            <a:ext cx="292886" cy="1151034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331390">
            <a:off x="2966681" y="2043842"/>
            <a:ext cx="275102" cy="11709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376396" y="2301929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700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52" y="144231"/>
            <a:ext cx="10515600" cy="724363"/>
          </a:xfrm>
        </p:spPr>
        <p:txBody>
          <a:bodyPr/>
          <a:lstStyle/>
          <a:p>
            <a:pPr algn="ctr"/>
            <a:r>
              <a:rPr lang="en-US" dirty="0" smtClean="0"/>
              <a:t>Concurrent file creation scales in </a:t>
            </a:r>
            <a:r>
              <a:rPr lang="en-US" dirty="0" err="1" smtClean="0"/>
              <a:t>ScaleFS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0145" y="2250625"/>
            <a:ext cx="9859976" cy="4487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89577" y="2767759"/>
            <a:ext cx="3077984" cy="3654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809" y="2767759"/>
            <a:ext cx="3081528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2026" y="2767759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DiskFS</a:t>
            </a:r>
            <a:endParaRPr lang="en-US" sz="32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341030" y="2767758"/>
            <a:ext cx="151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MemFS</a:t>
            </a:r>
            <a:endParaRPr lang="en-US" sz="3200" b="1" dirty="0" smtClean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7329154" y="3704777"/>
          <a:ext cx="1455957" cy="20100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{E8B1032C-EA38-4F05-BA0D-38AFFFC7BED3}</a:tableStyleId>
              </a:tblPr>
              <a:tblGrid>
                <a:gridCol w="1455957"/>
              </a:tblGrid>
              <a:tr h="2010077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717094" y="3683874"/>
          <a:ext cx="2760956" cy="1774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0478"/>
                <a:gridCol w="1380478"/>
              </a:tblGrid>
              <a:tr h="543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Link Name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Inode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9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file2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64" y="3276593"/>
            <a:ext cx="352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dirA</a:t>
            </a:r>
            <a:endParaRPr lang="en-US" sz="24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10184914" y="2246053"/>
            <a:ext cx="1793566" cy="4487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0767524" y="3436960"/>
          <a:ext cx="624114" cy="2914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4114"/>
              </a:tblGrid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6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405425" y="2975295"/>
            <a:ext cx="134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815326" y="2246053"/>
            <a:ext cx="2532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65108" y="3276593"/>
            <a:ext cx="223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Block cache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76396" y="2301929"/>
            <a:ext cx="340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MEMORY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-346221" y="774485"/>
            <a:ext cx="255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/file1)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9828" y="1472496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70008" y="792330"/>
            <a:ext cx="28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Andale Mono" charset="0"/>
                <a:ea typeface="Andale Mono" charset="0"/>
                <a:cs typeface="Andale Mono" charset="0"/>
              </a:rPr>
              <a:t>c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reat</a:t>
            </a:r>
            <a:endParaRPr lang="en-US" sz="2000" b="1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algn="ctr"/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2000" b="1" dirty="0" err="1" smtClean="0">
                <a:latin typeface="Andale Mono" charset="0"/>
                <a:ea typeface="Andale Mono" charset="0"/>
                <a:cs typeface="Andale Mono" charset="0"/>
              </a:rPr>
              <a:t>dirA</a:t>
            </a:r>
            <a:r>
              <a:rPr lang="en-US" sz="2000" b="1" dirty="0" smtClean="0">
                <a:latin typeface="Andale Mono" charset="0"/>
                <a:ea typeface="Andale Mono" charset="0"/>
                <a:cs typeface="Andale Mono" charset="0"/>
              </a:rPr>
              <a:t>/file2)</a:t>
            </a:r>
            <a:endParaRPr lang="en-US" sz="2000" b="1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520932" y="1480000"/>
            <a:ext cx="1710927" cy="519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 rot="20219045">
            <a:off x="950387" y="2060866"/>
            <a:ext cx="292886" cy="1151034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1331390">
            <a:off x="2966681" y="2043842"/>
            <a:ext cx="275102" cy="1170912"/>
          </a:xfrm>
          <a:prstGeom prst="downArrow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3520" y="5861198"/>
            <a:ext cx="9513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 </a:t>
            </a:r>
            <a:r>
              <a:rPr lang="en-US" sz="3200" b="1" dirty="0" smtClean="0"/>
              <a:t>contention      No cache-line conflicts      Scalability!</a:t>
            </a:r>
            <a:endParaRPr lang="en-US" sz="3200" b="1" dirty="0"/>
          </a:p>
        </p:txBody>
      </p:sp>
      <p:sp>
        <p:nvSpPr>
          <p:cNvPr id="3" name="Right Arrow 2"/>
          <p:cNvSpPr/>
          <p:nvPr/>
        </p:nvSpPr>
        <p:spPr>
          <a:xfrm>
            <a:off x="2966119" y="6063965"/>
            <a:ext cx="430050" cy="24691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7329154" y="6063965"/>
            <a:ext cx="430050" cy="24691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2"/>
      <p:bldP spid="3" grpId="1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18522</TotalTime>
  <Words>1452</Words>
  <Application>Microsoft Macintosh PowerPoint</Application>
  <PresentationFormat>Widescreen</PresentationFormat>
  <Paragraphs>524</Paragraphs>
  <Slides>37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Andale Mono</vt:lpstr>
      <vt:lpstr>Calibri</vt:lpstr>
      <vt:lpstr>Calibri Light</vt:lpstr>
      <vt:lpstr>Mangal</vt:lpstr>
      <vt:lpstr>Arial</vt:lpstr>
      <vt:lpstr>Office Theme</vt:lpstr>
      <vt:lpstr>Scaling a file system to many cores using an operation log</vt:lpstr>
      <vt:lpstr>Motivation: Current file systems don’t scale well</vt:lpstr>
      <vt:lpstr>Linux ext4 scales poorly on multicore machines</vt:lpstr>
      <vt:lpstr>Concurrent file creation in Linux ext4</vt:lpstr>
      <vt:lpstr>Block contention limits scalability of file creation</vt:lpstr>
      <vt:lpstr>Goal : Multicore scalability</vt:lpstr>
      <vt:lpstr>ScaleFS approach: Two separate file systems</vt:lpstr>
      <vt:lpstr>Concurrent file creation scales in ScaleFS</vt:lpstr>
      <vt:lpstr>Concurrent file creation scales in ScaleFS</vt:lpstr>
      <vt:lpstr>Challenge: How to implement fsync?</vt:lpstr>
      <vt:lpstr>Challenge: How to implement fsync?</vt:lpstr>
      <vt:lpstr>Contributions</vt:lpstr>
      <vt:lpstr>PowerPoint Presentation</vt:lpstr>
      <vt:lpstr>Design challenges</vt:lpstr>
      <vt:lpstr>Problem: Preserve ordering of non-commutative ops</vt:lpstr>
      <vt:lpstr>PowerPoint Presentation</vt:lpstr>
      <vt:lpstr>Problem: Preserve ordering of non-commutative ops</vt:lpstr>
      <vt:lpstr>Problem: Preserve ordering of non-commutative ops</vt:lpstr>
      <vt:lpstr>Problem: Preserve ordering of non-commutative ops</vt:lpstr>
      <vt:lpstr>Solution: Use synchronized Time Stamp Counters</vt:lpstr>
      <vt:lpstr>Solution: Use synchronized Time Stamp Counters</vt:lpstr>
      <vt:lpstr>Problem: How to allocate inodes scalably in MemFS?</vt:lpstr>
      <vt:lpstr>Solution (1) : Separate mnodes in MemFS from inodes in DiskFS</vt:lpstr>
      <vt:lpstr>PowerPoint Presentation</vt:lpstr>
      <vt:lpstr>Solution (2) : Defer allocating inodes in DiskFS until an fsync</vt:lpstr>
      <vt:lpstr>Other design challenges</vt:lpstr>
      <vt:lpstr>Implementation</vt:lpstr>
      <vt:lpstr>Evaluation</vt:lpstr>
      <vt:lpstr>PowerPoint Presentation</vt:lpstr>
      <vt:lpstr>ScaleFS scales 35x-60x on a RAM disk</vt:lpstr>
      <vt:lpstr>PowerPoint Presentation</vt:lpstr>
      <vt:lpstr>Conflict-freedom for commutative ops on Linux ext4 : 65%</vt:lpstr>
      <vt:lpstr>Conflict-freedom for commutative ops on ScaleFS: 99.2%</vt:lpstr>
      <vt:lpstr>Conflict-freedom for commutative ops on ScaleFS: 99.2%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Srivatsa Bhat</dc:creator>
  <cp:lastModifiedBy>Srivatsa Bhat</cp:lastModifiedBy>
  <cp:revision>849</cp:revision>
  <cp:lastPrinted>2017-10-14T18:47:57Z</cp:lastPrinted>
  <dcterms:created xsi:type="dcterms:W3CDTF">2017-09-24T19:14:46Z</dcterms:created>
  <dcterms:modified xsi:type="dcterms:W3CDTF">2017-11-02T13:09:10Z</dcterms:modified>
</cp:coreProperties>
</file>