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76" r:id="rId3"/>
    <p:sldId id="257" r:id="rId4"/>
    <p:sldId id="281" r:id="rId5"/>
    <p:sldId id="285" r:id="rId6"/>
    <p:sldId id="288" r:id="rId7"/>
    <p:sldId id="270" r:id="rId8"/>
    <p:sldId id="287" r:id="rId9"/>
    <p:sldId id="258" r:id="rId10"/>
    <p:sldId id="271" r:id="rId11"/>
    <p:sldId id="272" r:id="rId12"/>
    <p:sldId id="273" r:id="rId13"/>
    <p:sldId id="261" r:id="rId14"/>
    <p:sldId id="259" r:id="rId15"/>
    <p:sldId id="262" r:id="rId16"/>
    <p:sldId id="269" r:id="rId17"/>
    <p:sldId id="278" r:id="rId18"/>
    <p:sldId id="263" r:id="rId19"/>
    <p:sldId id="277" r:id="rId20"/>
    <p:sldId id="274" r:id="rId21"/>
    <p:sldId id="275" r:id="rId22"/>
    <p:sldId id="268" r:id="rId23"/>
    <p:sldId id="267" r:id="rId24"/>
    <p:sldId id="282" r:id="rId25"/>
    <p:sldId id="284" r:id="rId26"/>
    <p:sldId id="283" r:id="rId27"/>
    <p:sldId id="260" r:id="rId28"/>
    <p:sldId id="264" r:id="rId29"/>
    <p:sldId id="265" r:id="rId30"/>
    <p:sldId id="266" r:id="rId31"/>
    <p:sldId id="279" r:id="rId32"/>
    <p:sldId id="280" r:id="rId33"/>
    <p:sldId id="286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04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15" autoAdjust="0"/>
    <p:restoredTop sz="94614" autoAdjust="0"/>
  </p:normalViewPr>
  <p:slideViewPr>
    <p:cSldViewPr snapToGrid="0" showGuides="1">
      <p:cViewPr varScale="1">
        <p:scale>
          <a:sx n="65" d="100"/>
          <a:sy n="65" d="100"/>
        </p:scale>
        <p:origin x="-102" y="-252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577E51-2294-435A-9794-85DEDFEDD671}" type="datetimeFigureOut">
              <a:rPr lang="en-US" smtClean="0"/>
              <a:pPr/>
              <a:t>3/28/2008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2A8A15-8E60-4336-A61A-1814629AB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A8A15-8E60-4336-A61A-1814629AB63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A8A15-8E60-4336-A61A-1814629AB63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A8A15-8E60-4336-A61A-1814629AB63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of the second level fingers should be evil too</a:t>
            </a:r>
          </a:p>
          <a:p>
            <a:r>
              <a:rPr lang="en-US" dirty="0" smtClean="0"/>
              <a:t>“T”  </a:t>
            </a:r>
            <a:r>
              <a:rPr lang="en-US" dirty="0" smtClean="0"/>
              <a:t>message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A8A15-8E60-4336-A61A-1814629AB63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</a:t>
            </a:r>
            <a:r>
              <a:rPr lang="en-US" baseline="0" dirty="0" smtClean="0"/>
              <a:t> real protocol, n-&gt;m</a:t>
            </a:r>
          </a:p>
          <a:p>
            <a:r>
              <a:rPr lang="en-US" baseline="0" dirty="0" smtClean="0"/>
              <a:t>Construction bandwidth uses fewer messages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A8A15-8E60-4336-A61A-1814629AB63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talk about experiment</a:t>
            </a:r>
            <a:r>
              <a:rPr lang="en-US" baseline="0" dirty="0" smtClean="0"/>
              <a:t> setup and axes and meaning</a:t>
            </a:r>
          </a:p>
          <a:p>
            <a:r>
              <a:rPr lang="en-US" baseline="0" dirty="0" smtClean="0"/>
              <a:t>g -&gt; fraction*n/</a:t>
            </a:r>
            <a:r>
              <a:rPr lang="en-US" baseline="0" dirty="0" err="1" smtClean="0"/>
              <a:t>logn</a:t>
            </a:r>
            <a:endParaRPr lang="en-US" baseline="0" dirty="0" smtClean="0"/>
          </a:p>
          <a:p>
            <a:r>
              <a:rPr lang="en-US" baseline="0" dirty="0" smtClean="0"/>
              <a:t>draw arrow at 750</a:t>
            </a:r>
          </a:p>
          <a:p>
            <a:r>
              <a:rPr lang="en-US" baseline="0" dirty="0" smtClean="0"/>
              <a:t>2 horizontal lines: without attack edge and with 750</a:t>
            </a:r>
          </a:p>
          <a:p>
            <a:r>
              <a:rPr lang="en-US" baseline="0" dirty="0" smtClean="0"/>
              <a:t>zoom in</a:t>
            </a:r>
          </a:p>
          <a:p>
            <a:r>
              <a:rPr lang="en-US" baseline="0" dirty="0" smtClean="0"/>
              <a:t>vary r</a:t>
            </a:r>
          </a:p>
          <a:p>
            <a:r>
              <a:rPr lang="en-US" baseline="0" dirty="0" smtClean="0"/>
              <a:t>put dots on points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A8A15-8E60-4336-A61A-1814629AB63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</a:t>
            </a:r>
            <a:r>
              <a:rPr lang="en-US" baseline="0" dirty="0" smtClean="0"/>
              <a:t> real protocol, n-&gt;m</a:t>
            </a:r>
          </a:p>
          <a:p>
            <a:r>
              <a:rPr lang="en-US" baseline="0" dirty="0" smtClean="0"/>
              <a:t>Construction bandwidth uses fewer messages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A8A15-8E60-4336-A61A-1814629AB63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A8A15-8E60-4336-A61A-1814629AB630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9E47-307E-49D5-8C42-BC6239B5BE34}" type="datetimeFigureOut">
              <a:rPr lang="en-US" smtClean="0"/>
              <a:pPr/>
              <a:t>3/28/2008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93179-9F4E-49C6-B135-BB861059C9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9E47-307E-49D5-8C42-BC6239B5BE34}" type="datetimeFigureOut">
              <a:rPr lang="en-US" smtClean="0"/>
              <a:pPr/>
              <a:t>3/28/2008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93179-9F4E-49C6-B135-BB861059C9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9E47-307E-49D5-8C42-BC6239B5BE34}" type="datetimeFigureOut">
              <a:rPr lang="en-US" smtClean="0"/>
              <a:pPr/>
              <a:t>3/28/2008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93179-9F4E-49C6-B135-BB861059C9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9E47-307E-49D5-8C42-BC6239B5BE34}" type="datetimeFigureOut">
              <a:rPr lang="en-US" smtClean="0"/>
              <a:pPr/>
              <a:t>3/28/2008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93179-9F4E-49C6-B135-BB861059C9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9E47-307E-49D5-8C42-BC6239B5BE34}" type="datetimeFigureOut">
              <a:rPr lang="en-US" smtClean="0"/>
              <a:pPr/>
              <a:t>3/28/2008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93179-9F4E-49C6-B135-BB861059C9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9E47-307E-49D5-8C42-BC6239B5BE34}" type="datetimeFigureOut">
              <a:rPr lang="en-US" smtClean="0"/>
              <a:pPr/>
              <a:t>3/28/2008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93179-9F4E-49C6-B135-BB861059C9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9E47-307E-49D5-8C42-BC6239B5BE34}" type="datetimeFigureOut">
              <a:rPr lang="en-US" smtClean="0"/>
              <a:pPr/>
              <a:t>3/28/2008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93179-9F4E-49C6-B135-BB861059C9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9E47-307E-49D5-8C42-BC6239B5BE34}" type="datetimeFigureOut">
              <a:rPr lang="en-US" smtClean="0"/>
              <a:pPr/>
              <a:t>3/28/2008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93179-9F4E-49C6-B135-BB861059C9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9E47-307E-49D5-8C42-BC6239B5BE34}" type="datetimeFigureOut">
              <a:rPr lang="en-US" smtClean="0"/>
              <a:pPr/>
              <a:t>3/28/2008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93179-9F4E-49C6-B135-BB861059C9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9E47-307E-49D5-8C42-BC6239B5BE34}" type="datetimeFigureOut">
              <a:rPr lang="en-US" smtClean="0"/>
              <a:pPr/>
              <a:t>3/28/2008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93179-9F4E-49C6-B135-BB861059C9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9E47-307E-49D5-8C42-BC6239B5BE34}" type="datetimeFigureOut">
              <a:rPr lang="en-US" smtClean="0"/>
              <a:pPr/>
              <a:t>3/28/2008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93179-9F4E-49C6-B135-BB861059C9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C9E47-307E-49D5-8C42-BC6239B5BE34}" type="datetimeFigureOut">
              <a:rPr lang="en-US" smtClean="0"/>
              <a:pPr/>
              <a:t>3/28/2008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93179-9F4E-49C6-B135-BB861059C9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Sybil-proof DHT</a:t>
            </a:r>
            <a:br>
              <a:rPr lang="en-US" dirty="0" smtClean="0"/>
            </a:br>
            <a:r>
              <a:rPr lang="en-US" dirty="0" smtClean="0"/>
              <a:t>using a social network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72932"/>
          </a:xfrm>
        </p:spPr>
        <p:txBody>
          <a:bodyPr>
            <a:normAutofit/>
          </a:bodyPr>
          <a:lstStyle/>
          <a:p>
            <a:r>
              <a:rPr lang="en-US" dirty="0" err="1" smtClean="0"/>
              <a:t>Socialnets</a:t>
            </a:r>
            <a:r>
              <a:rPr lang="en-US" dirty="0" smtClean="0"/>
              <a:t> workshop</a:t>
            </a:r>
          </a:p>
          <a:p>
            <a:r>
              <a:rPr lang="en-US" dirty="0" smtClean="0"/>
              <a:t>April 1, 2008</a:t>
            </a:r>
          </a:p>
          <a:p>
            <a:r>
              <a:rPr lang="en-US" dirty="0" smtClean="0"/>
              <a:t>Chris </a:t>
            </a:r>
            <a:r>
              <a:rPr lang="en-US" dirty="0" err="1" smtClean="0"/>
              <a:t>Lesniewski-Laas</a:t>
            </a:r>
            <a:endParaRPr lang="en-US" dirty="0" smtClean="0"/>
          </a:p>
          <a:p>
            <a:r>
              <a:rPr lang="en-US" dirty="0" smtClean="0"/>
              <a:t>MIT CSAIL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network model</a:t>
            </a:r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2118853" y="4419600"/>
            <a:ext cx="4852218" cy="2362200"/>
            <a:chOff x="457201" y="4495800"/>
            <a:chExt cx="4852218" cy="2362200"/>
          </a:xfrm>
        </p:grpSpPr>
        <p:sp>
          <p:nvSpPr>
            <p:cNvPr id="27" name="Cloud 26"/>
            <p:cNvSpPr/>
            <p:nvPr/>
          </p:nvSpPr>
          <p:spPr>
            <a:xfrm>
              <a:off x="457201" y="4495800"/>
              <a:ext cx="4852218" cy="2362200"/>
            </a:xfrm>
            <a:prstGeom prst="cloud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3810000" y="480060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3136491" y="583790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2403988" y="590181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3972233" y="608370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2738284" y="473177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Oval 32"/>
            <p:cNvSpPr/>
            <p:nvPr/>
          </p:nvSpPr>
          <p:spPr>
            <a:xfrm>
              <a:off x="1632155" y="619186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1932039" y="5046407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1101213" y="545444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4186646" y="534137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Connector 36"/>
            <p:cNvCxnSpPr>
              <a:stCxn id="32" idx="3"/>
              <a:endCxn id="33" idx="7"/>
            </p:cNvCxnSpPr>
            <p:nvPr/>
          </p:nvCxnSpPr>
          <p:spPr>
            <a:xfrm rot="5400000">
              <a:off x="1784095" y="5237676"/>
              <a:ext cx="1187604" cy="8336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32" idx="6"/>
              <a:endCxn id="28" idx="2"/>
            </p:cNvCxnSpPr>
            <p:nvPr/>
          </p:nvCxnSpPr>
          <p:spPr>
            <a:xfrm>
              <a:off x="3123638" y="4924452"/>
              <a:ext cx="686362" cy="688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32" idx="4"/>
              <a:endCxn id="29" idx="1"/>
            </p:cNvCxnSpPr>
            <p:nvPr/>
          </p:nvCxnSpPr>
          <p:spPr>
            <a:xfrm rot="16200000" flipH="1">
              <a:off x="2673338" y="5374752"/>
              <a:ext cx="777210" cy="2619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29" idx="6"/>
              <a:endCxn id="31" idx="1"/>
            </p:cNvCxnSpPr>
            <p:nvPr/>
          </p:nvCxnSpPr>
          <p:spPr>
            <a:xfrm>
              <a:off x="3521845" y="6030582"/>
              <a:ext cx="506822" cy="1095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28" idx="5"/>
              <a:endCxn id="36" idx="0"/>
            </p:cNvCxnSpPr>
            <p:nvPr/>
          </p:nvCxnSpPr>
          <p:spPr>
            <a:xfrm rot="16200000" flipH="1">
              <a:off x="4153194" y="5115245"/>
              <a:ext cx="211855" cy="2404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29" idx="7"/>
              <a:endCxn id="36" idx="3"/>
            </p:cNvCxnSpPr>
            <p:nvPr/>
          </p:nvCxnSpPr>
          <p:spPr>
            <a:xfrm rot="5400000" flipH="1" flipV="1">
              <a:off x="3742223" y="5393483"/>
              <a:ext cx="224044" cy="7776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35" idx="7"/>
              <a:endCxn id="34" idx="2"/>
            </p:cNvCxnSpPr>
            <p:nvPr/>
          </p:nvCxnSpPr>
          <p:spPr>
            <a:xfrm rot="5400000" flipH="1" flipV="1">
              <a:off x="1545189" y="5124029"/>
              <a:ext cx="271795" cy="5019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34" idx="5"/>
              <a:endCxn id="30" idx="0"/>
            </p:cNvCxnSpPr>
            <p:nvPr/>
          </p:nvCxnSpPr>
          <p:spPr>
            <a:xfrm rot="16200000" flipH="1">
              <a:off x="2165569" y="5470717"/>
              <a:ext cx="526486" cy="3357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30" idx="7"/>
              <a:endCxn id="28" idx="3"/>
            </p:cNvCxnSpPr>
            <p:nvPr/>
          </p:nvCxnSpPr>
          <p:spPr>
            <a:xfrm rot="5400000" flipH="1" flipV="1">
              <a:off x="2885308" y="4977121"/>
              <a:ext cx="828727" cy="11335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35" idx="6"/>
              <a:endCxn id="30" idx="2"/>
            </p:cNvCxnSpPr>
            <p:nvPr/>
          </p:nvCxnSpPr>
          <p:spPr>
            <a:xfrm>
              <a:off x="1486567" y="5647122"/>
              <a:ext cx="917421" cy="4473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33333E-6 L -0.16927 3.33333E-6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network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304800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 = number of </a:t>
            </a:r>
            <a:r>
              <a:rPr lang="en-US" b="1" dirty="0" smtClean="0"/>
              <a:t>honest nodes</a:t>
            </a:r>
          </a:p>
          <a:p>
            <a:pPr lvl="1"/>
            <a:r>
              <a:rPr lang="en-US" i="1" dirty="0" smtClean="0"/>
              <a:t>for this talk only,</a:t>
            </a:r>
            <a:r>
              <a:rPr lang="en-US" dirty="0" smtClean="0"/>
              <a:t> all nodes have ~same degree</a:t>
            </a:r>
          </a:p>
          <a:p>
            <a:r>
              <a:rPr lang="en-US" i="1" dirty="0" smtClean="0"/>
              <a:t>g</a:t>
            </a:r>
            <a:r>
              <a:rPr lang="en-US" dirty="0" smtClean="0"/>
              <a:t> = number of </a:t>
            </a:r>
            <a:r>
              <a:rPr lang="en-US" b="1" dirty="0" smtClean="0"/>
              <a:t>attack edges</a:t>
            </a:r>
          </a:p>
          <a:p>
            <a:pPr lvl="1"/>
            <a:r>
              <a:rPr lang="en-US" i="1" dirty="0" smtClean="0"/>
              <a:t>g</a:t>
            </a:r>
            <a:r>
              <a:rPr lang="en-US" dirty="0" smtClean="0"/>
              <a:t> = o(n/log n) tolerable by protocol</a:t>
            </a:r>
          </a:p>
          <a:p>
            <a:r>
              <a:rPr lang="en-US" b="1" dirty="0" smtClean="0"/>
              <a:t>Correctness is independent of number of Sybil nodes!</a:t>
            </a:r>
            <a:endParaRPr lang="en-US" b="1" dirty="0"/>
          </a:p>
        </p:txBody>
      </p:sp>
      <p:grpSp>
        <p:nvGrpSpPr>
          <p:cNvPr id="25" name="Group 24"/>
          <p:cNvGrpSpPr/>
          <p:nvPr/>
        </p:nvGrpSpPr>
        <p:grpSpPr>
          <a:xfrm>
            <a:off x="571091" y="4419600"/>
            <a:ext cx="4852218" cy="2362200"/>
            <a:chOff x="457201" y="4495800"/>
            <a:chExt cx="4852218" cy="2362200"/>
          </a:xfrm>
        </p:grpSpPr>
        <p:sp>
          <p:nvSpPr>
            <p:cNvPr id="26" name="Cloud 25"/>
            <p:cNvSpPr/>
            <p:nvPr/>
          </p:nvSpPr>
          <p:spPr>
            <a:xfrm>
              <a:off x="457201" y="4495800"/>
              <a:ext cx="4852218" cy="2362200"/>
            </a:xfrm>
            <a:prstGeom prst="cloud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Oval 26"/>
            <p:cNvSpPr/>
            <p:nvPr/>
          </p:nvSpPr>
          <p:spPr>
            <a:xfrm>
              <a:off x="3810000" y="480060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3136491" y="583790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2403988" y="590181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3972233" y="608370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2738284" y="473177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Oval 31"/>
            <p:cNvSpPr/>
            <p:nvPr/>
          </p:nvSpPr>
          <p:spPr>
            <a:xfrm>
              <a:off x="1632155" y="619186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1932039" y="5046407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1101213" y="545444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4186646" y="534137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Connector 35"/>
            <p:cNvCxnSpPr>
              <a:stCxn id="31" idx="3"/>
              <a:endCxn id="32" idx="7"/>
            </p:cNvCxnSpPr>
            <p:nvPr/>
          </p:nvCxnSpPr>
          <p:spPr>
            <a:xfrm rot="5400000">
              <a:off x="1784095" y="5237676"/>
              <a:ext cx="1187604" cy="8336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31" idx="6"/>
              <a:endCxn id="27" idx="2"/>
            </p:cNvCxnSpPr>
            <p:nvPr/>
          </p:nvCxnSpPr>
          <p:spPr>
            <a:xfrm>
              <a:off x="3123638" y="4924452"/>
              <a:ext cx="686362" cy="688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31" idx="4"/>
              <a:endCxn id="28" idx="1"/>
            </p:cNvCxnSpPr>
            <p:nvPr/>
          </p:nvCxnSpPr>
          <p:spPr>
            <a:xfrm rot="16200000" flipH="1">
              <a:off x="2673338" y="5374752"/>
              <a:ext cx="777210" cy="2619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28" idx="6"/>
              <a:endCxn id="30" idx="1"/>
            </p:cNvCxnSpPr>
            <p:nvPr/>
          </p:nvCxnSpPr>
          <p:spPr>
            <a:xfrm>
              <a:off x="3521845" y="6030582"/>
              <a:ext cx="506822" cy="1095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27" idx="5"/>
              <a:endCxn id="35" idx="0"/>
            </p:cNvCxnSpPr>
            <p:nvPr/>
          </p:nvCxnSpPr>
          <p:spPr>
            <a:xfrm rot="16200000" flipH="1">
              <a:off x="4153194" y="5115245"/>
              <a:ext cx="211855" cy="2404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28" idx="7"/>
              <a:endCxn id="35" idx="3"/>
            </p:cNvCxnSpPr>
            <p:nvPr/>
          </p:nvCxnSpPr>
          <p:spPr>
            <a:xfrm rot="5400000" flipH="1" flipV="1">
              <a:off x="3742223" y="5393483"/>
              <a:ext cx="224044" cy="7776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34" idx="7"/>
              <a:endCxn id="33" idx="2"/>
            </p:cNvCxnSpPr>
            <p:nvPr/>
          </p:nvCxnSpPr>
          <p:spPr>
            <a:xfrm rot="5400000" flipH="1" flipV="1">
              <a:off x="1545189" y="5124029"/>
              <a:ext cx="271795" cy="5019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33" idx="5"/>
              <a:endCxn id="29" idx="0"/>
            </p:cNvCxnSpPr>
            <p:nvPr/>
          </p:nvCxnSpPr>
          <p:spPr>
            <a:xfrm rot="16200000" flipH="1">
              <a:off x="2165569" y="5470717"/>
              <a:ext cx="526486" cy="3357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29" idx="7"/>
              <a:endCxn id="27" idx="3"/>
            </p:cNvCxnSpPr>
            <p:nvPr/>
          </p:nvCxnSpPr>
          <p:spPr>
            <a:xfrm rot="5400000" flipH="1" flipV="1">
              <a:off x="2885308" y="4977121"/>
              <a:ext cx="828727" cy="11335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34" idx="6"/>
              <a:endCxn id="29" idx="2"/>
            </p:cNvCxnSpPr>
            <p:nvPr/>
          </p:nvCxnSpPr>
          <p:spPr>
            <a:xfrm>
              <a:off x="1486567" y="5647122"/>
              <a:ext cx="917421" cy="4473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Cloud 46"/>
          <p:cNvSpPr/>
          <p:nvPr/>
        </p:nvSpPr>
        <p:spPr>
          <a:xfrm flipV="1">
            <a:off x="5604387" y="4419600"/>
            <a:ext cx="3244645" cy="2362200"/>
          </a:xfrm>
          <a:prstGeom prst="cloud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8" name="Straight Connector 57"/>
          <p:cNvCxnSpPr>
            <a:stCxn id="52" idx="6"/>
            <a:endCxn id="48" idx="1"/>
          </p:cNvCxnSpPr>
          <p:nvPr/>
        </p:nvCxnSpPr>
        <p:spPr>
          <a:xfrm>
            <a:off x="6545264" y="5084226"/>
            <a:ext cx="211854" cy="3750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52" idx="4"/>
            <a:endCxn id="49" idx="1"/>
          </p:cNvCxnSpPr>
          <p:nvPr/>
        </p:nvCxnSpPr>
        <p:spPr>
          <a:xfrm rot="16200000" flipH="1">
            <a:off x="5962228" y="5667261"/>
            <a:ext cx="806708" cy="259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49" idx="7"/>
            <a:endCxn id="51" idx="2"/>
          </p:cNvCxnSpPr>
          <p:nvPr/>
        </p:nvCxnSpPr>
        <p:spPr>
          <a:xfrm rot="5400000" flipH="1" flipV="1">
            <a:off x="6844775" y="5446036"/>
            <a:ext cx="443864" cy="8312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48" idx="5"/>
            <a:endCxn id="56" idx="0"/>
          </p:cNvCxnSpPr>
          <p:nvPr/>
        </p:nvCxnSpPr>
        <p:spPr>
          <a:xfrm rot="16200000" flipH="1">
            <a:off x="7102872" y="5658477"/>
            <a:ext cx="182359" cy="3288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49" idx="6"/>
            <a:endCxn id="56" idx="2"/>
          </p:cNvCxnSpPr>
          <p:nvPr/>
        </p:nvCxnSpPr>
        <p:spPr>
          <a:xfrm flipV="1">
            <a:off x="6707498" y="6106782"/>
            <a:ext cx="458324" cy="113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7" name="Group 156"/>
          <p:cNvGrpSpPr/>
          <p:nvPr/>
        </p:nvGrpSpPr>
        <p:grpSpPr>
          <a:xfrm>
            <a:off x="6159910" y="4832554"/>
            <a:ext cx="1707794" cy="1579977"/>
            <a:chOff x="6159910" y="4832554"/>
            <a:chExt cx="1707794" cy="1579977"/>
          </a:xfrm>
        </p:grpSpPr>
        <p:sp>
          <p:nvSpPr>
            <p:cNvPr id="48" name="Oval 47"/>
            <p:cNvSpPr/>
            <p:nvPr/>
          </p:nvSpPr>
          <p:spPr>
            <a:xfrm>
              <a:off x="6700684" y="5402826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6322144" y="6027177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7482350" y="544707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6159910" y="489154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Oval 55"/>
            <p:cNvSpPr/>
            <p:nvPr/>
          </p:nvSpPr>
          <p:spPr>
            <a:xfrm>
              <a:off x="7165822" y="591410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>
            <a:xfrm>
              <a:off x="7162802" y="4832554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7" name="Straight Connector 106"/>
          <p:cNvCxnSpPr>
            <a:stCxn id="52" idx="7"/>
            <a:endCxn id="105" idx="2"/>
          </p:cNvCxnSpPr>
          <p:nvPr/>
        </p:nvCxnSpPr>
        <p:spPr>
          <a:xfrm rot="16200000" flipH="1">
            <a:off x="6787192" y="4649621"/>
            <a:ext cx="77248" cy="6739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05" idx="5"/>
            <a:endCxn id="51" idx="0"/>
          </p:cNvCxnSpPr>
          <p:nvPr/>
        </p:nvCxnSpPr>
        <p:spPr>
          <a:xfrm rot="16200000" flipH="1">
            <a:off x="7440576" y="5212619"/>
            <a:ext cx="285596" cy="1833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56" idx="6"/>
          </p:cNvCxnSpPr>
          <p:nvPr/>
        </p:nvCxnSpPr>
        <p:spPr>
          <a:xfrm>
            <a:off x="7551176" y="6106782"/>
            <a:ext cx="442450" cy="875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51" idx="6"/>
          </p:cNvCxnSpPr>
          <p:nvPr/>
        </p:nvCxnSpPr>
        <p:spPr>
          <a:xfrm flipV="1">
            <a:off x="7867704" y="5574890"/>
            <a:ext cx="553625" cy="648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>
            <a:stCxn id="105" idx="6"/>
          </p:cNvCxnSpPr>
          <p:nvPr/>
        </p:nvCxnSpPr>
        <p:spPr>
          <a:xfrm flipV="1">
            <a:off x="7548156" y="5014452"/>
            <a:ext cx="386476" cy="107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8052620" y="5338916"/>
            <a:ext cx="6341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…</a:t>
            </a:r>
            <a:endParaRPr lang="en-US" sz="4400" b="1" dirty="0"/>
          </a:p>
        </p:txBody>
      </p:sp>
      <p:cxnSp>
        <p:nvCxnSpPr>
          <p:cNvPr id="126" name="Straight Connector 125"/>
          <p:cNvCxnSpPr>
            <a:stCxn id="27" idx="6"/>
            <a:endCxn id="52" idx="2"/>
          </p:cNvCxnSpPr>
          <p:nvPr/>
        </p:nvCxnSpPr>
        <p:spPr>
          <a:xfrm>
            <a:off x="4309244" y="4917077"/>
            <a:ext cx="1850666" cy="1671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35" idx="6"/>
            <a:endCxn id="48" idx="2"/>
          </p:cNvCxnSpPr>
          <p:nvPr/>
        </p:nvCxnSpPr>
        <p:spPr>
          <a:xfrm>
            <a:off x="4685890" y="5457852"/>
            <a:ext cx="2014794" cy="1376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30" idx="6"/>
            <a:endCxn id="49" idx="2"/>
          </p:cNvCxnSpPr>
          <p:nvPr/>
        </p:nvCxnSpPr>
        <p:spPr>
          <a:xfrm>
            <a:off x="4471477" y="6200186"/>
            <a:ext cx="1850667" cy="196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>
            <a:stCxn id="30" idx="7"/>
            <a:endCxn id="52" idx="3"/>
          </p:cNvCxnSpPr>
          <p:nvPr/>
        </p:nvCxnSpPr>
        <p:spPr>
          <a:xfrm rot="5400000" flipH="1" flipV="1">
            <a:off x="4893956" y="4741556"/>
            <a:ext cx="843474" cy="18013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3" name="Group 152"/>
          <p:cNvGrpSpPr/>
          <p:nvPr/>
        </p:nvGrpSpPr>
        <p:grpSpPr>
          <a:xfrm>
            <a:off x="4309244" y="4917077"/>
            <a:ext cx="2391440" cy="1302777"/>
            <a:chOff x="4309244" y="4917077"/>
            <a:chExt cx="2391440" cy="1302777"/>
          </a:xfrm>
        </p:grpSpPr>
        <p:cxnSp>
          <p:nvCxnSpPr>
            <p:cNvPr id="137" name="Straight Connector 136"/>
            <p:cNvCxnSpPr>
              <a:stCxn id="27" idx="6"/>
              <a:endCxn id="52" idx="2"/>
            </p:cNvCxnSpPr>
            <p:nvPr/>
          </p:nvCxnSpPr>
          <p:spPr>
            <a:xfrm>
              <a:off x="4309244" y="4917077"/>
              <a:ext cx="1850666" cy="167149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>
              <a:stCxn id="35" idx="6"/>
              <a:endCxn id="48" idx="2"/>
            </p:cNvCxnSpPr>
            <p:nvPr/>
          </p:nvCxnSpPr>
          <p:spPr>
            <a:xfrm>
              <a:off x="4685890" y="5457852"/>
              <a:ext cx="2014794" cy="137651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>
              <a:stCxn id="30" idx="6"/>
              <a:endCxn id="49" idx="2"/>
            </p:cNvCxnSpPr>
            <p:nvPr/>
          </p:nvCxnSpPr>
          <p:spPr>
            <a:xfrm>
              <a:off x="4471477" y="6200186"/>
              <a:ext cx="1850667" cy="19668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>
              <a:stCxn id="30" idx="7"/>
              <a:endCxn id="52" idx="3"/>
            </p:cNvCxnSpPr>
            <p:nvPr/>
          </p:nvCxnSpPr>
          <p:spPr>
            <a:xfrm rot="5400000" flipH="1" flipV="1">
              <a:off x="4893956" y="4741556"/>
              <a:ext cx="843474" cy="1801301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4" name="TextBox 153"/>
          <p:cNvSpPr txBox="1"/>
          <p:nvPr/>
        </p:nvSpPr>
        <p:spPr>
          <a:xfrm>
            <a:off x="0" y="4460875"/>
            <a:ext cx="13421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Honest region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8052619" y="4460875"/>
            <a:ext cx="10913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Sybil region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pSp>
        <p:nvGrpSpPr>
          <p:cNvPr id="158" name="Group 157"/>
          <p:cNvGrpSpPr/>
          <p:nvPr/>
        </p:nvGrpSpPr>
        <p:grpSpPr>
          <a:xfrm>
            <a:off x="6164827" y="4837470"/>
            <a:ext cx="1707794" cy="1579977"/>
            <a:chOff x="6159910" y="4832554"/>
            <a:chExt cx="1707794" cy="1579977"/>
          </a:xfrm>
          <a:solidFill>
            <a:srgbClr val="FF0000"/>
          </a:solidFill>
        </p:grpSpPr>
        <p:sp>
          <p:nvSpPr>
            <p:cNvPr id="159" name="Oval 158"/>
            <p:cNvSpPr/>
            <p:nvPr/>
          </p:nvSpPr>
          <p:spPr>
            <a:xfrm>
              <a:off x="6700684" y="5402826"/>
              <a:ext cx="385354" cy="385354"/>
            </a:xfrm>
            <a:prstGeom prst="mathMultiply">
              <a:avLst/>
            </a:prstGeom>
            <a:grp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Oval 159"/>
            <p:cNvSpPr/>
            <p:nvPr/>
          </p:nvSpPr>
          <p:spPr>
            <a:xfrm>
              <a:off x="6322144" y="6027177"/>
              <a:ext cx="385354" cy="385354"/>
            </a:xfrm>
            <a:prstGeom prst="mathMultiply">
              <a:avLst/>
            </a:prstGeom>
            <a:grp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Oval 160"/>
            <p:cNvSpPr/>
            <p:nvPr/>
          </p:nvSpPr>
          <p:spPr>
            <a:xfrm>
              <a:off x="7482350" y="5447070"/>
              <a:ext cx="385354" cy="385354"/>
            </a:xfrm>
            <a:prstGeom prst="mathMultiply">
              <a:avLst/>
            </a:prstGeom>
            <a:grp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Oval 161"/>
            <p:cNvSpPr/>
            <p:nvPr/>
          </p:nvSpPr>
          <p:spPr>
            <a:xfrm>
              <a:off x="6159910" y="4891549"/>
              <a:ext cx="385354" cy="385354"/>
            </a:xfrm>
            <a:prstGeom prst="mathMultiply">
              <a:avLst/>
            </a:prstGeom>
            <a:grp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3" name="Oval 162"/>
            <p:cNvSpPr/>
            <p:nvPr/>
          </p:nvSpPr>
          <p:spPr>
            <a:xfrm>
              <a:off x="7165822" y="5914105"/>
              <a:ext cx="385354" cy="385354"/>
            </a:xfrm>
            <a:prstGeom prst="mathMultiply">
              <a:avLst/>
            </a:prstGeom>
            <a:grp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7162802" y="4832554"/>
              <a:ext cx="385354" cy="385354"/>
            </a:xfrm>
            <a:prstGeom prst="mathMultiply">
              <a:avLst/>
            </a:prstGeom>
            <a:grp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5" name="TextBox 164"/>
          <p:cNvSpPr txBox="1"/>
          <p:nvPr/>
        </p:nvSpPr>
        <p:spPr>
          <a:xfrm>
            <a:off x="4267200" y="6477000"/>
            <a:ext cx="2271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Attack edges</a:t>
            </a:r>
            <a:endParaRPr lang="en-US" sz="2400" b="1" dirty="0"/>
          </a:p>
        </p:txBody>
      </p:sp>
      <p:sp>
        <p:nvSpPr>
          <p:cNvPr id="166" name="Right Brace 165"/>
          <p:cNvSpPr/>
          <p:nvPr/>
        </p:nvSpPr>
        <p:spPr>
          <a:xfrm rot="5400000">
            <a:off x="5290728" y="5605872"/>
            <a:ext cx="294967" cy="1732423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65" grpId="0"/>
      <p:bldP spid="16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850923"/>
          </a:xfrm>
        </p:spPr>
        <p:txBody>
          <a:bodyPr/>
          <a:lstStyle/>
          <a:p>
            <a:r>
              <a:rPr lang="en-US" dirty="0" smtClean="0"/>
              <a:t>Random walk: choose each hop randomly</a:t>
            </a:r>
          </a:p>
          <a:p>
            <a:r>
              <a:rPr lang="en-US" dirty="0" smtClean="0"/>
              <a:t>Mixing time: #hops until uniform probability</a:t>
            </a:r>
          </a:p>
          <a:p>
            <a:r>
              <a:rPr lang="en-US" b="1" dirty="0" smtClean="0"/>
              <a:t>Fast mixing</a:t>
            </a:r>
            <a:r>
              <a:rPr lang="en-US" dirty="0" smtClean="0"/>
              <a:t> network: mixing time = O(log n)</a:t>
            </a:r>
            <a:endParaRPr lang="en-US" dirty="0"/>
          </a:p>
        </p:txBody>
      </p:sp>
      <p:grpSp>
        <p:nvGrpSpPr>
          <p:cNvPr id="255" name="Group 254"/>
          <p:cNvGrpSpPr/>
          <p:nvPr/>
        </p:nvGrpSpPr>
        <p:grpSpPr>
          <a:xfrm>
            <a:off x="571091" y="3326466"/>
            <a:ext cx="7851187" cy="3233547"/>
            <a:chOff x="571091" y="3326466"/>
            <a:chExt cx="7851187" cy="3233547"/>
          </a:xfrm>
        </p:grpSpPr>
        <p:sp>
          <p:nvSpPr>
            <p:cNvPr id="6" name="Oval 5"/>
            <p:cNvSpPr/>
            <p:nvPr/>
          </p:nvSpPr>
          <p:spPr>
            <a:xfrm>
              <a:off x="5870677" y="4783394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5197168" y="582069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4464665" y="5884607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6032910" y="606650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4798961" y="471456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3692832" y="617465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3992716" y="5029201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2719439" y="5319252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/>
            <p:cNvCxnSpPr>
              <a:stCxn id="10" idx="3"/>
              <a:endCxn id="11" idx="7"/>
            </p:cNvCxnSpPr>
            <p:nvPr/>
          </p:nvCxnSpPr>
          <p:spPr>
            <a:xfrm rot="5400000">
              <a:off x="3844772" y="5220470"/>
              <a:ext cx="1187604" cy="8336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0" idx="6"/>
              <a:endCxn id="6" idx="2"/>
            </p:cNvCxnSpPr>
            <p:nvPr/>
          </p:nvCxnSpPr>
          <p:spPr>
            <a:xfrm>
              <a:off x="5184315" y="4907246"/>
              <a:ext cx="686362" cy="688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0" idx="4"/>
              <a:endCxn id="7" idx="1"/>
            </p:cNvCxnSpPr>
            <p:nvPr/>
          </p:nvCxnSpPr>
          <p:spPr>
            <a:xfrm rot="16200000" flipH="1">
              <a:off x="4734015" y="5357546"/>
              <a:ext cx="777210" cy="2619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7" idx="6"/>
              <a:endCxn id="9" idx="1"/>
            </p:cNvCxnSpPr>
            <p:nvPr/>
          </p:nvCxnSpPr>
          <p:spPr>
            <a:xfrm>
              <a:off x="5582522" y="6013376"/>
              <a:ext cx="506822" cy="1095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13" idx="7"/>
              <a:endCxn id="12" idx="2"/>
            </p:cNvCxnSpPr>
            <p:nvPr/>
          </p:nvCxnSpPr>
          <p:spPr>
            <a:xfrm rot="5400000" flipH="1" flipV="1">
              <a:off x="3443633" y="4826604"/>
              <a:ext cx="153808" cy="9443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2" idx="5"/>
              <a:endCxn id="8" idx="0"/>
            </p:cNvCxnSpPr>
            <p:nvPr/>
          </p:nvCxnSpPr>
          <p:spPr>
            <a:xfrm rot="16200000" flipH="1">
              <a:off x="4226246" y="5453511"/>
              <a:ext cx="526486" cy="3357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8" idx="7"/>
              <a:endCxn id="6" idx="3"/>
            </p:cNvCxnSpPr>
            <p:nvPr/>
          </p:nvCxnSpPr>
          <p:spPr>
            <a:xfrm rot="5400000" flipH="1" flipV="1">
              <a:off x="4945985" y="4959915"/>
              <a:ext cx="828727" cy="11335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3" idx="6"/>
              <a:endCxn id="8" idx="2"/>
            </p:cNvCxnSpPr>
            <p:nvPr/>
          </p:nvCxnSpPr>
          <p:spPr>
            <a:xfrm>
              <a:off x="3104793" y="5511929"/>
              <a:ext cx="1359872" cy="5653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/>
            <p:cNvSpPr/>
            <p:nvPr/>
          </p:nvSpPr>
          <p:spPr>
            <a:xfrm>
              <a:off x="2719439" y="381194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1544484" y="464674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1460910" y="597900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2675194" y="610191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1293762" y="387093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Oval 29"/>
            <p:cNvSpPr/>
            <p:nvPr/>
          </p:nvSpPr>
          <p:spPr>
            <a:xfrm>
              <a:off x="600586" y="464673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1165941" y="5330081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571091" y="596520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2919104" y="4576966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Connector 33"/>
            <p:cNvCxnSpPr>
              <a:stCxn id="29" idx="3"/>
              <a:endCxn id="30" idx="7"/>
            </p:cNvCxnSpPr>
            <p:nvPr/>
          </p:nvCxnSpPr>
          <p:spPr>
            <a:xfrm rot="5400000">
              <a:off x="888194" y="4241171"/>
              <a:ext cx="503314" cy="4206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29" idx="6"/>
              <a:endCxn id="25" idx="2"/>
            </p:cNvCxnSpPr>
            <p:nvPr/>
          </p:nvCxnSpPr>
          <p:spPr>
            <a:xfrm flipV="1">
              <a:off x="1679116" y="4004622"/>
              <a:ext cx="1040323" cy="589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29" idx="5"/>
              <a:endCxn id="26" idx="0"/>
            </p:cNvCxnSpPr>
            <p:nvPr/>
          </p:nvCxnSpPr>
          <p:spPr>
            <a:xfrm rot="16200000" flipH="1">
              <a:off x="1456481" y="4366059"/>
              <a:ext cx="446881" cy="11447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26" idx="5"/>
              <a:endCxn id="28" idx="1"/>
            </p:cNvCxnSpPr>
            <p:nvPr/>
          </p:nvCxnSpPr>
          <p:spPr>
            <a:xfrm rot="16200000" flipH="1">
              <a:off x="1711173" y="5137891"/>
              <a:ext cx="1182687" cy="8582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25" idx="5"/>
              <a:endCxn id="33" idx="0"/>
            </p:cNvCxnSpPr>
            <p:nvPr/>
          </p:nvCxnSpPr>
          <p:spPr>
            <a:xfrm rot="16200000" flipH="1">
              <a:off x="2862020" y="4327204"/>
              <a:ext cx="436101" cy="634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26" idx="6"/>
              <a:endCxn id="33" idx="2"/>
            </p:cNvCxnSpPr>
            <p:nvPr/>
          </p:nvCxnSpPr>
          <p:spPr>
            <a:xfrm flipV="1">
              <a:off x="1929838" y="4769643"/>
              <a:ext cx="989266" cy="697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32" idx="7"/>
              <a:endCxn id="31" idx="3"/>
            </p:cNvCxnSpPr>
            <p:nvPr/>
          </p:nvCxnSpPr>
          <p:spPr>
            <a:xfrm rot="5400000" flipH="1" flipV="1">
              <a:off x="879872" y="5679140"/>
              <a:ext cx="362642" cy="3223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31" idx="5"/>
              <a:endCxn id="27" idx="0"/>
            </p:cNvCxnSpPr>
            <p:nvPr/>
          </p:nvCxnSpPr>
          <p:spPr>
            <a:xfrm rot="16200000" flipH="1">
              <a:off x="1414220" y="5739642"/>
              <a:ext cx="320008" cy="1587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27" idx="7"/>
              <a:endCxn id="25" idx="3"/>
            </p:cNvCxnSpPr>
            <p:nvPr/>
          </p:nvCxnSpPr>
          <p:spPr>
            <a:xfrm rot="5400000" flipH="1" flipV="1">
              <a:off x="1335562" y="4595133"/>
              <a:ext cx="1894578" cy="9860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32" idx="6"/>
              <a:endCxn id="27" idx="2"/>
            </p:cNvCxnSpPr>
            <p:nvPr/>
          </p:nvCxnSpPr>
          <p:spPr>
            <a:xfrm>
              <a:off x="956445" y="6157886"/>
              <a:ext cx="504465" cy="13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Oval 90"/>
            <p:cNvSpPr/>
            <p:nvPr/>
          </p:nvSpPr>
          <p:spPr>
            <a:xfrm rot="5400000">
              <a:off x="7785253" y="5720621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 rot="5400000">
              <a:off x="6773477" y="5371577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 rot="5400000">
              <a:off x="6621079" y="458008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 rot="5400000">
              <a:off x="5878744" y="544040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 rot="5400000">
              <a:off x="7903240" y="470790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Oval 95"/>
            <p:cNvSpPr/>
            <p:nvPr/>
          </p:nvSpPr>
          <p:spPr>
            <a:xfrm rot="5400000">
              <a:off x="6183543" y="3719756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 rot="5400000">
              <a:off x="8036924" y="3606687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>
            <a:xfrm rot="5400000">
              <a:off x="6967154" y="603827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9" name="Straight Connector 98"/>
            <p:cNvCxnSpPr>
              <a:stCxn id="95" idx="3"/>
              <a:endCxn id="96" idx="0"/>
            </p:cNvCxnSpPr>
            <p:nvPr/>
          </p:nvCxnSpPr>
          <p:spPr>
            <a:xfrm rot="10800000">
              <a:off x="6568898" y="3912434"/>
              <a:ext cx="1390777" cy="8519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>
              <a:stCxn id="95" idx="6"/>
              <a:endCxn id="91" idx="2"/>
            </p:cNvCxnSpPr>
            <p:nvPr/>
          </p:nvCxnSpPr>
          <p:spPr>
            <a:xfrm rot="5400000">
              <a:off x="7723241" y="5347944"/>
              <a:ext cx="627367" cy="1179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>
              <a:stCxn id="95" idx="4"/>
              <a:endCxn id="92" idx="1"/>
            </p:cNvCxnSpPr>
            <p:nvPr/>
          </p:nvCxnSpPr>
          <p:spPr>
            <a:xfrm rot="10800000" flipV="1">
              <a:off x="7102398" y="4900577"/>
              <a:ext cx="800843" cy="5274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>
              <a:stCxn id="92" idx="4"/>
              <a:endCxn id="94" idx="1"/>
            </p:cNvCxnSpPr>
            <p:nvPr/>
          </p:nvCxnSpPr>
          <p:spPr>
            <a:xfrm rot="10800000">
              <a:off x="6207665" y="5496838"/>
              <a:ext cx="565813" cy="674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>
              <a:stCxn id="91" idx="5"/>
              <a:endCxn id="98" idx="0"/>
            </p:cNvCxnSpPr>
            <p:nvPr/>
          </p:nvCxnSpPr>
          <p:spPr>
            <a:xfrm rot="10800000" flipV="1">
              <a:off x="7352509" y="6049540"/>
              <a:ext cx="489179" cy="1814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stCxn id="92" idx="6"/>
              <a:endCxn id="98" idx="3"/>
            </p:cNvCxnSpPr>
            <p:nvPr/>
          </p:nvCxnSpPr>
          <p:spPr>
            <a:xfrm rot="16200000" flipH="1">
              <a:off x="6825982" y="5897103"/>
              <a:ext cx="337778" cy="574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97" idx="5"/>
              <a:endCxn id="93" idx="0"/>
            </p:cNvCxnSpPr>
            <p:nvPr/>
          </p:nvCxnSpPr>
          <p:spPr>
            <a:xfrm rot="10800000" flipV="1">
              <a:off x="7006434" y="3935607"/>
              <a:ext cx="1086925" cy="8371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>
              <a:stCxn id="93" idx="7"/>
              <a:endCxn id="91" idx="3"/>
            </p:cNvCxnSpPr>
            <p:nvPr/>
          </p:nvCxnSpPr>
          <p:spPr>
            <a:xfrm>
              <a:off x="6949999" y="4909000"/>
              <a:ext cx="891688" cy="8680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9" name="Oval 178"/>
            <p:cNvSpPr/>
            <p:nvPr/>
          </p:nvSpPr>
          <p:spPr>
            <a:xfrm rot="5400000">
              <a:off x="5017472" y="4044221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/>
            <p:cNvSpPr/>
            <p:nvPr/>
          </p:nvSpPr>
          <p:spPr>
            <a:xfrm rot="5400000">
              <a:off x="3563244" y="363618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Oval 180"/>
            <p:cNvSpPr/>
            <p:nvPr/>
          </p:nvSpPr>
          <p:spPr>
            <a:xfrm rot="5400000">
              <a:off x="4634014" y="3326466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2" name="Oval 181"/>
            <p:cNvSpPr/>
            <p:nvPr/>
          </p:nvSpPr>
          <p:spPr>
            <a:xfrm rot="5400000">
              <a:off x="4051889" y="4332378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3" name="Straight Connector 182"/>
            <p:cNvCxnSpPr>
              <a:stCxn id="181" idx="7"/>
              <a:endCxn id="179" idx="2"/>
            </p:cNvCxnSpPr>
            <p:nvPr/>
          </p:nvCxnSpPr>
          <p:spPr>
            <a:xfrm>
              <a:off x="4962934" y="3655386"/>
              <a:ext cx="247215" cy="38883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>
              <a:stCxn id="181" idx="4"/>
              <a:endCxn id="180" idx="1"/>
            </p:cNvCxnSpPr>
            <p:nvPr/>
          </p:nvCxnSpPr>
          <p:spPr>
            <a:xfrm rot="10800000" flipV="1">
              <a:off x="3892164" y="3519143"/>
              <a:ext cx="741850" cy="1734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>
              <a:stCxn id="179" idx="5"/>
              <a:endCxn id="182" idx="0"/>
            </p:cNvCxnSpPr>
            <p:nvPr/>
          </p:nvCxnSpPr>
          <p:spPr>
            <a:xfrm rot="10800000" flipV="1">
              <a:off x="4437244" y="4373141"/>
              <a:ext cx="636663" cy="1519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>
              <a:stCxn id="180" idx="6"/>
              <a:endCxn id="182" idx="3"/>
            </p:cNvCxnSpPr>
            <p:nvPr/>
          </p:nvCxnSpPr>
          <p:spPr>
            <a:xfrm rot="16200000" flipH="1">
              <a:off x="3748485" y="4028973"/>
              <a:ext cx="367275" cy="35240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>
              <a:stCxn id="181" idx="0"/>
              <a:endCxn id="96" idx="3"/>
            </p:cNvCxnSpPr>
            <p:nvPr/>
          </p:nvCxnSpPr>
          <p:spPr>
            <a:xfrm>
              <a:off x="5019368" y="3519143"/>
              <a:ext cx="1220609" cy="2570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>
              <a:stCxn id="96" idx="5"/>
              <a:endCxn id="10" idx="7"/>
            </p:cNvCxnSpPr>
            <p:nvPr/>
          </p:nvCxnSpPr>
          <p:spPr>
            <a:xfrm rot="10800000" flipV="1">
              <a:off x="5127881" y="4048675"/>
              <a:ext cx="1112096" cy="7223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>
              <a:stCxn id="179" idx="0"/>
              <a:endCxn id="93" idx="4"/>
            </p:cNvCxnSpPr>
            <p:nvPr/>
          </p:nvCxnSpPr>
          <p:spPr>
            <a:xfrm>
              <a:off x="5402826" y="4236898"/>
              <a:ext cx="1218253" cy="53585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>
              <a:stCxn id="6" idx="4"/>
              <a:endCxn id="94" idx="2"/>
            </p:cNvCxnSpPr>
            <p:nvPr/>
          </p:nvCxnSpPr>
          <p:spPr>
            <a:xfrm rot="16200000" flipH="1">
              <a:off x="5931560" y="5300541"/>
              <a:ext cx="271655" cy="806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>
              <a:stCxn id="94" idx="4"/>
              <a:endCxn id="7" idx="7"/>
            </p:cNvCxnSpPr>
            <p:nvPr/>
          </p:nvCxnSpPr>
          <p:spPr>
            <a:xfrm rot="10800000" flipV="1">
              <a:off x="5526088" y="5633079"/>
              <a:ext cx="352656" cy="24405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>
              <a:stCxn id="9" idx="6"/>
              <a:endCxn id="98" idx="4"/>
            </p:cNvCxnSpPr>
            <p:nvPr/>
          </p:nvCxnSpPr>
          <p:spPr>
            <a:xfrm flipV="1">
              <a:off x="6418264" y="6230952"/>
              <a:ext cx="548890" cy="282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>
              <a:stCxn id="11" idx="2"/>
              <a:endCxn id="28" idx="6"/>
            </p:cNvCxnSpPr>
            <p:nvPr/>
          </p:nvCxnSpPr>
          <p:spPr>
            <a:xfrm rot="10800000">
              <a:off x="3060548" y="6294590"/>
              <a:ext cx="632284" cy="727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>
              <a:stCxn id="30" idx="4"/>
              <a:endCxn id="32" idx="0"/>
            </p:cNvCxnSpPr>
            <p:nvPr/>
          </p:nvCxnSpPr>
          <p:spPr>
            <a:xfrm rot="5400000">
              <a:off x="311958" y="5483904"/>
              <a:ext cx="933116" cy="294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>
              <a:stCxn id="30" idx="5"/>
              <a:endCxn id="31" idx="1"/>
            </p:cNvCxnSpPr>
            <p:nvPr/>
          </p:nvCxnSpPr>
          <p:spPr>
            <a:xfrm rot="16200000" flipH="1">
              <a:off x="870512" y="5034652"/>
              <a:ext cx="410856" cy="2928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>
              <a:stCxn id="25" idx="6"/>
              <a:endCxn id="180" idx="4"/>
            </p:cNvCxnSpPr>
            <p:nvPr/>
          </p:nvCxnSpPr>
          <p:spPr>
            <a:xfrm flipV="1">
              <a:off x="3104793" y="3828860"/>
              <a:ext cx="458451" cy="1757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>
              <a:stCxn id="28" idx="0"/>
              <a:endCxn id="13" idx="4"/>
            </p:cNvCxnSpPr>
            <p:nvPr/>
          </p:nvCxnSpPr>
          <p:spPr>
            <a:xfrm rot="5400000" flipH="1" flipV="1">
              <a:off x="2691340" y="5881138"/>
              <a:ext cx="397307" cy="442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>
              <a:stCxn id="182" idx="6"/>
              <a:endCxn id="12" idx="0"/>
            </p:cNvCxnSpPr>
            <p:nvPr/>
          </p:nvCxnSpPr>
          <p:spPr>
            <a:xfrm rot="5400000">
              <a:off x="4059246" y="4843880"/>
              <a:ext cx="311469" cy="591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>
              <a:stCxn id="33" idx="5"/>
              <a:endCxn id="11" idx="0"/>
            </p:cNvCxnSpPr>
            <p:nvPr/>
          </p:nvCxnSpPr>
          <p:spPr>
            <a:xfrm rot="16200000" flipH="1">
              <a:off x="2932380" y="5221529"/>
              <a:ext cx="1268773" cy="6374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7" name="Oval 246"/>
            <p:cNvSpPr/>
            <p:nvPr/>
          </p:nvSpPr>
          <p:spPr>
            <a:xfrm rot="5400000">
              <a:off x="7156937" y="3346132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9" name="Straight Connector 248"/>
            <p:cNvCxnSpPr>
              <a:stCxn id="97" idx="3"/>
              <a:endCxn id="247" idx="0"/>
            </p:cNvCxnSpPr>
            <p:nvPr/>
          </p:nvCxnSpPr>
          <p:spPr>
            <a:xfrm rot="10800000">
              <a:off x="7542292" y="3538809"/>
              <a:ext cx="551067" cy="1243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>
              <a:stCxn id="247" idx="5"/>
              <a:endCxn id="6" idx="7"/>
            </p:cNvCxnSpPr>
            <p:nvPr/>
          </p:nvCxnSpPr>
          <p:spPr>
            <a:xfrm rot="10800000" flipV="1">
              <a:off x="6199597" y="3675052"/>
              <a:ext cx="1013774" cy="11647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6" name="Group 255"/>
          <p:cNvGrpSpPr/>
          <p:nvPr/>
        </p:nvGrpSpPr>
        <p:grpSpPr>
          <a:xfrm>
            <a:off x="571091" y="3326466"/>
            <a:ext cx="7851187" cy="3233547"/>
            <a:chOff x="571091" y="3326466"/>
            <a:chExt cx="7851187" cy="3233547"/>
          </a:xfrm>
        </p:grpSpPr>
        <p:sp>
          <p:nvSpPr>
            <p:cNvPr id="257" name="Oval 256"/>
            <p:cNvSpPr/>
            <p:nvPr/>
          </p:nvSpPr>
          <p:spPr>
            <a:xfrm>
              <a:off x="5870677" y="4783394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8" name="Oval 257"/>
            <p:cNvSpPr/>
            <p:nvPr/>
          </p:nvSpPr>
          <p:spPr>
            <a:xfrm>
              <a:off x="5197168" y="582069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9" name="Oval 258"/>
            <p:cNvSpPr/>
            <p:nvPr/>
          </p:nvSpPr>
          <p:spPr>
            <a:xfrm>
              <a:off x="4464665" y="5884607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0" name="Oval 259"/>
            <p:cNvSpPr/>
            <p:nvPr/>
          </p:nvSpPr>
          <p:spPr>
            <a:xfrm>
              <a:off x="6032910" y="606650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Oval 260"/>
            <p:cNvSpPr/>
            <p:nvPr/>
          </p:nvSpPr>
          <p:spPr>
            <a:xfrm>
              <a:off x="4798961" y="471456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2" name="Oval 261"/>
            <p:cNvSpPr/>
            <p:nvPr/>
          </p:nvSpPr>
          <p:spPr>
            <a:xfrm>
              <a:off x="3692832" y="617465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Oval 262"/>
            <p:cNvSpPr/>
            <p:nvPr/>
          </p:nvSpPr>
          <p:spPr>
            <a:xfrm>
              <a:off x="3992716" y="5029201"/>
              <a:ext cx="385354" cy="385354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4" name="Oval 263"/>
            <p:cNvSpPr/>
            <p:nvPr/>
          </p:nvSpPr>
          <p:spPr>
            <a:xfrm>
              <a:off x="2719439" y="5319252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5" name="Straight Connector 264"/>
            <p:cNvCxnSpPr>
              <a:stCxn id="261" idx="3"/>
              <a:endCxn id="262" idx="7"/>
            </p:cNvCxnSpPr>
            <p:nvPr/>
          </p:nvCxnSpPr>
          <p:spPr>
            <a:xfrm rot="5400000">
              <a:off x="3844772" y="5220470"/>
              <a:ext cx="1187604" cy="8336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>
              <a:stCxn id="261" idx="6"/>
              <a:endCxn id="257" idx="2"/>
            </p:cNvCxnSpPr>
            <p:nvPr/>
          </p:nvCxnSpPr>
          <p:spPr>
            <a:xfrm>
              <a:off x="5184315" y="4907246"/>
              <a:ext cx="686362" cy="688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>
              <a:stCxn id="261" idx="4"/>
              <a:endCxn id="258" idx="1"/>
            </p:cNvCxnSpPr>
            <p:nvPr/>
          </p:nvCxnSpPr>
          <p:spPr>
            <a:xfrm rot="16200000" flipH="1">
              <a:off x="4734015" y="5357546"/>
              <a:ext cx="777210" cy="2619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>
              <a:stCxn id="258" idx="6"/>
              <a:endCxn id="260" idx="1"/>
            </p:cNvCxnSpPr>
            <p:nvPr/>
          </p:nvCxnSpPr>
          <p:spPr>
            <a:xfrm>
              <a:off x="5582522" y="6013376"/>
              <a:ext cx="506822" cy="1095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Straight Connector 268"/>
            <p:cNvCxnSpPr>
              <a:stCxn id="264" idx="7"/>
              <a:endCxn id="263" idx="2"/>
            </p:cNvCxnSpPr>
            <p:nvPr/>
          </p:nvCxnSpPr>
          <p:spPr>
            <a:xfrm rot="5400000" flipH="1" flipV="1">
              <a:off x="3443633" y="4826604"/>
              <a:ext cx="153808" cy="9443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>
              <a:stCxn id="263" idx="5"/>
              <a:endCxn id="259" idx="0"/>
            </p:cNvCxnSpPr>
            <p:nvPr/>
          </p:nvCxnSpPr>
          <p:spPr>
            <a:xfrm rot="16200000" flipH="1">
              <a:off x="4226246" y="5453511"/>
              <a:ext cx="526486" cy="3357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>
              <a:stCxn id="259" idx="7"/>
              <a:endCxn id="257" idx="3"/>
            </p:cNvCxnSpPr>
            <p:nvPr/>
          </p:nvCxnSpPr>
          <p:spPr>
            <a:xfrm rot="5400000" flipH="1" flipV="1">
              <a:off x="4945985" y="4959915"/>
              <a:ext cx="828727" cy="11335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Straight Connector 271"/>
            <p:cNvCxnSpPr>
              <a:stCxn id="264" idx="6"/>
              <a:endCxn id="259" idx="2"/>
            </p:cNvCxnSpPr>
            <p:nvPr/>
          </p:nvCxnSpPr>
          <p:spPr>
            <a:xfrm>
              <a:off x="3104793" y="5511929"/>
              <a:ext cx="1359872" cy="5653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3" name="Oval 272"/>
            <p:cNvSpPr/>
            <p:nvPr/>
          </p:nvSpPr>
          <p:spPr>
            <a:xfrm>
              <a:off x="2719439" y="381194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Oval 273"/>
            <p:cNvSpPr/>
            <p:nvPr/>
          </p:nvSpPr>
          <p:spPr>
            <a:xfrm>
              <a:off x="1544484" y="464674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Oval 274"/>
            <p:cNvSpPr/>
            <p:nvPr/>
          </p:nvSpPr>
          <p:spPr>
            <a:xfrm>
              <a:off x="1460910" y="597900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6" name="Oval 275"/>
            <p:cNvSpPr/>
            <p:nvPr/>
          </p:nvSpPr>
          <p:spPr>
            <a:xfrm>
              <a:off x="2675194" y="610191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Oval 276"/>
            <p:cNvSpPr/>
            <p:nvPr/>
          </p:nvSpPr>
          <p:spPr>
            <a:xfrm>
              <a:off x="1293762" y="387093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8" name="Oval 277"/>
            <p:cNvSpPr/>
            <p:nvPr/>
          </p:nvSpPr>
          <p:spPr>
            <a:xfrm>
              <a:off x="600586" y="464673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Oval 278"/>
            <p:cNvSpPr/>
            <p:nvPr/>
          </p:nvSpPr>
          <p:spPr>
            <a:xfrm>
              <a:off x="1165941" y="5330081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0" name="Oval 279"/>
            <p:cNvSpPr/>
            <p:nvPr/>
          </p:nvSpPr>
          <p:spPr>
            <a:xfrm>
              <a:off x="571091" y="596520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1" name="Oval 280"/>
            <p:cNvSpPr/>
            <p:nvPr/>
          </p:nvSpPr>
          <p:spPr>
            <a:xfrm>
              <a:off x="2919104" y="4576966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2" name="Straight Connector 281"/>
            <p:cNvCxnSpPr>
              <a:stCxn id="277" idx="3"/>
              <a:endCxn id="278" idx="7"/>
            </p:cNvCxnSpPr>
            <p:nvPr/>
          </p:nvCxnSpPr>
          <p:spPr>
            <a:xfrm rot="5400000">
              <a:off x="888194" y="4241171"/>
              <a:ext cx="503314" cy="4206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>
              <a:stCxn id="277" idx="6"/>
              <a:endCxn id="273" idx="2"/>
            </p:cNvCxnSpPr>
            <p:nvPr/>
          </p:nvCxnSpPr>
          <p:spPr>
            <a:xfrm flipV="1">
              <a:off x="1679116" y="4004622"/>
              <a:ext cx="1040323" cy="589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Straight Connector 283"/>
            <p:cNvCxnSpPr>
              <a:stCxn id="277" idx="5"/>
              <a:endCxn id="274" idx="0"/>
            </p:cNvCxnSpPr>
            <p:nvPr/>
          </p:nvCxnSpPr>
          <p:spPr>
            <a:xfrm rot="16200000" flipH="1">
              <a:off x="1456481" y="4366059"/>
              <a:ext cx="446881" cy="11447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Straight Connector 284"/>
            <p:cNvCxnSpPr>
              <a:stCxn id="274" idx="5"/>
              <a:endCxn id="276" idx="1"/>
            </p:cNvCxnSpPr>
            <p:nvPr/>
          </p:nvCxnSpPr>
          <p:spPr>
            <a:xfrm rot="16200000" flipH="1">
              <a:off x="1711173" y="5137891"/>
              <a:ext cx="1182687" cy="8582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Straight Connector 285"/>
            <p:cNvCxnSpPr>
              <a:stCxn id="273" idx="5"/>
              <a:endCxn id="281" idx="0"/>
            </p:cNvCxnSpPr>
            <p:nvPr/>
          </p:nvCxnSpPr>
          <p:spPr>
            <a:xfrm rot="16200000" flipH="1">
              <a:off x="2862020" y="4327204"/>
              <a:ext cx="436101" cy="634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Straight Connector 286"/>
            <p:cNvCxnSpPr>
              <a:stCxn id="274" idx="6"/>
              <a:endCxn id="281" idx="2"/>
            </p:cNvCxnSpPr>
            <p:nvPr/>
          </p:nvCxnSpPr>
          <p:spPr>
            <a:xfrm flipV="1">
              <a:off x="1929838" y="4769643"/>
              <a:ext cx="989266" cy="697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Straight Connector 287"/>
            <p:cNvCxnSpPr>
              <a:stCxn id="280" idx="7"/>
              <a:endCxn id="279" idx="3"/>
            </p:cNvCxnSpPr>
            <p:nvPr/>
          </p:nvCxnSpPr>
          <p:spPr>
            <a:xfrm rot="5400000" flipH="1" flipV="1">
              <a:off x="879872" y="5679140"/>
              <a:ext cx="362642" cy="3223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>
              <a:stCxn id="279" idx="5"/>
              <a:endCxn id="275" idx="0"/>
            </p:cNvCxnSpPr>
            <p:nvPr/>
          </p:nvCxnSpPr>
          <p:spPr>
            <a:xfrm rot="16200000" flipH="1">
              <a:off x="1414220" y="5739642"/>
              <a:ext cx="320008" cy="1587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Straight Connector 289"/>
            <p:cNvCxnSpPr>
              <a:stCxn id="275" idx="7"/>
              <a:endCxn id="273" idx="3"/>
            </p:cNvCxnSpPr>
            <p:nvPr/>
          </p:nvCxnSpPr>
          <p:spPr>
            <a:xfrm rot="5400000" flipH="1" flipV="1">
              <a:off x="1335562" y="4595133"/>
              <a:ext cx="1894578" cy="9860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Connector 290"/>
            <p:cNvCxnSpPr>
              <a:stCxn id="280" idx="6"/>
              <a:endCxn id="275" idx="2"/>
            </p:cNvCxnSpPr>
            <p:nvPr/>
          </p:nvCxnSpPr>
          <p:spPr>
            <a:xfrm>
              <a:off x="956445" y="6157886"/>
              <a:ext cx="504465" cy="13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2" name="Oval 291"/>
            <p:cNvSpPr/>
            <p:nvPr/>
          </p:nvSpPr>
          <p:spPr>
            <a:xfrm rot="5400000">
              <a:off x="7785253" y="5720621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3" name="Oval 292"/>
            <p:cNvSpPr/>
            <p:nvPr/>
          </p:nvSpPr>
          <p:spPr>
            <a:xfrm rot="5400000">
              <a:off x="6773477" y="5371577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4" name="Oval 293"/>
            <p:cNvSpPr/>
            <p:nvPr/>
          </p:nvSpPr>
          <p:spPr>
            <a:xfrm rot="5400000">
              <a:off x="6621079" y="458008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Oval 294"/>
            <p:cNvSpPr/>
            <p:nvPr/>
          </p:nvSpPr>
          <p:spPr>
            <a:xfrm rot="5400000">
              <a:off x="5878744" y="544040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Oval 295"/>
            <p:cNvSpPr/>
            <p:nvPr/>
          </p:nvSpPr>
          <p:spPr>
            <a:xfrm rot="5400000">
              <a:off x="7903240" y="470790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7" name="Oval 296"/>
            <p:cNvSpPr/>
            <p:nvPr/>
          </p:nvSpPr>
          <p:spPr>
            <a:xfrm rot="5400000">
              <a:off x="6183543" y="3719756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Oval 297"/>
            <p:cNvSpPr/>
            <p:nvPr/>
          </p:nvSpPr>
          <p:spPr>
            <a:xfrm rot="5400000">
              <a:off x="8036924" y="3606687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Oval 298"/>
            <p:cNvSpPr/>
            <p:nvPr/>
          </p:nvSpPr>
          <p:spPr>
            <a:xfrm rot="5400000">
              <a:off x="6967154" y="603827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0" name="Straight Connector 299"/>
            <p:cNvCxnSpPr>
              <a:stCxn id="296" idx="3"/>
              <a:endCxn id="297" idx="0"/>
            </p:cNvCxnSpPr>
            <p:nvPr/>
          </p:nvCxnSpPr>
          <p:spPr>
            <a:xfrm rot="10800000">
              <a:off x="6568898" y="3912434"/>
              <a:ext cx="1390777" cy="8519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Straight Connector 300"/>
            <p:cNvCxnSpPr>
              <a:stCxn id="296" idx="6"/>
              <a:endCxn id="292" idx="2"/>
            </p:cNvCxnSpPr>
            <p:nvPr/>
          </p:nvCxnSpPr>
          <p:spPr>
            <a:xfrm rot="5400000">
              <a:off x="7723241" y="5347944"/>
              <a:ext cx="627367" cy="1179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>
              <a:stCxn id="296" idx="4"/>
              <a:endCxn id="293" idx="1"/>
            </p:cNvCxnSpPr>
            <p:nvPr/>
          </p:nvCxnSpPr>
          <p:spPr>
            <a:xfrm rot="10800000" flipV="1">
              <a:off x="7102398" y="4900577"/>
              <a:ext cx="800843" cy="5274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Straight Connector 302"/>
            <p:cNvCxnSpPr>
              <a:stCxn id="293" idx="4"/>
              <a:endCxn id="295" idx="1"/>
            </p:cNvCxnSpPr>
            <p:nvPr/>
          </p:nvCxnSpPr>
          <p:spPr>
            <a:xfrm rot="10800000">
              <a:off x="6207665" y="5496838"/>
              <a:ext cx="565813" cy="674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Straight Connector 303"/>
            <p:cNvCxnSpPr>
              <a:stCxn id="292" idx="5"/>
              <a:endCxn id="299" idx="0"/>
            </p:cNvCxnSpPr>
            <p:nvPr/>
          </p:nvCxnSpPr>
          <p:spPr>
            <a:xfrm rot="10800000" flipV="1">
              <a:off x="7352509" y="6049540"/>
              <a:ext cx="489179" cy="1814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Straight Connector 304"/>
            <p:cNvCxnSpPr>
              <a:stCxn id="293" idx="6"/>
              <a:endCxn id="299" idx="3"/>
            </p:cNvCxnSpPr>
            <p:nvPr/>
          </p:nvCxnSpPr>
          <p:spPr>
            <a:xfrm rot="16200000" flipH="1">
              <a:off x="6825982" y="5897103"/>
              <a:ext cx="337778" cy="574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Straight Connector 305"/>
            <p:cNvCxnSpPr>
              <a:stCxn id="298" idx="5"/>
              <a:endCxn id="294" idx="0"/>
            </p:cNvCxnSpPr>
            <p:nvPr/>
          </p:nvCxnSpPr>
          <p:spPr>
            <a:xfrm rot="10800000" flipV="1">
              <a:off x="7006434" y="3935607"/>
              <a:ext cx="1086925" cy="8371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>
              <a:stCxn id="294" idx="7"/>
              <a:endCxn id="292" idx="3"/>
            </p:cNvCxnSpPr>
            <p:nvPr/>
          </p:nvCxnSpPr>
          <p:spPr>
            <a:xfrm>
              <a:off x="6949999" y="4909000"/>
              <a:ext cx="891688" cy="8680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8" name="Oval 307"/>
            <p:cNvSpPr/>
            <p:nvPr/>
          </p:nvSpPr>
          <p:spPr>
            <a:xfrm rot="5400000">
              <a:off x="5017472" y="4044221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Oval 308"/>
            <p:cNvSpPr/>
            <p:nvPr/>
          </p:nvSpPr>
          <p:spPr>
            <a:xfrm rot="5400000">
              <a:off x="3563244" y="363618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Oval 309"/>
            <p:cNvSpPr/>
            <p:nvPr/>
          </p:nvSpPr>
          <p:spPr>
            <a:xfrm rot="5400000">
              <a:off x="4634014" y="3326466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1" name="Oval 310"/>
            <p:cNvSpPr/>
            <p:nvPr/>
          </p:nvSpPr>
          <p:spPr>
            <a:xfrm rot="5400000">
              <a:off x="4051889" y="4332378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2" name="Straight Connector 311"/>
            <p:cNvCxnSpPr>
              <a:stCxn id="310" idx="7"/>
              <a:endCxn id="308" idx="2"/>
            </p:cNvCxnSpPr>
            <p:nvPr/>
          </p:nvCxnSpPr>
          <p:spPr>
            <a:xfrm>
              <a:off x="4962934" y="3655386"/>
              <a:ext cx="247215" cy="38883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Straight Connector 312"/>
            <p:cNvCxnSpPr>
              <a:stCxn id="310" idx="4"/>
              <a:endCxn id="309" idx="1"/>
            </p:cNvCxnSpPr>
            <p:nvPr/>
          </p:nvCxnSpPr>
          <p:spPr>
            <a:xfrm rot="10800000" flipV="1">
              <a:off x="3892164" y="3519143"/>
              <a:ext cx="741850" cy="1734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Straight Connector 313"/>
            <p:cNvCxnSpPr>
              <a:stCxn id="308" idx="5"/>
              <a:endCxn id="311" idx="0"/>
            </p:cNvCxnSpPr>
            <p:nvPr/>
          </p:nvCxnSpPr>
          <p:spPr>
            <a:xfrm rot="10800000" flipV="1">
              <a:off x="4437244" y="4373141"/>
              <a:ext cx="636663" cy="1519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Straight Connector 314"/>
            <p:cNvCxnSpPr>
              <a:stCxn id="309" idx="6"/>
              <a:endCxn id="311" idx="3"/>
            </p:cNvCxnSpPr>
            <p:nvPr/>
          </p:nvCxnSpPr>
          <p:spPr>
            <a:xfrm rot="16200000" flipH="1">
              <a:off x="3748485" y="4028973"/>
              <a:ext cx="367275" cy="35240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Straight Connector 315"/>
            <p:cNvCxnSpPr>
              <a:stCxn id="310" idx="0"/>
              <a:endCxn id="297" idx="3"/>
            </p:cNvCxnSpPr>
            <p:nvPr/>
          </p:nvCxnSpPr>
          <p:spPr>
            <a:xfrm>
              <a:off x="5019368" y="3519143"/>
              <a:ext cx="1220609" cy="2570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Straight Connector 316"/>
            <p:cNvCxnSpPr>
              <a:stCxn id="297" idx="5"/>
              <a:endCxn id="261" idx="7"/>
            </p:cNvCxnSpPr>
            <p:nvPr/>
          </p:nvCxnSpPr>
          <p:spPr>
            <a:xfrm rot="10800000" flipV="1">
              <a:off x="5127881" y="4048675"/>
              <a:ext cx="1112096" cy="7223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Straight Connector 317"/>
            <p:cNvCxnSpPr>
              <a:stCxn id="308" idx="0"/>
              <a:endCxn id="294" idx="4"/>
            </p:cNvCxnSpPr>
            <p:nvPr/>
          </p:nvCxnSpPr>
          <p:spPr>
            <a:xfrm>
              <a:off x="5402826" y="4236898"/>
              <a:ext cx="1218253" cy="53585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Straight Connector 318"/>
            <p:cNvCxnSpPr>
              <a:stCxn id="257" idx="4"/>
              <a:endCxn id="295" idx="2"/>
            </p:cNvCxnSpPr>
            <p:nvPr/>
          </p:nvCxnSpPr>
          <p:spPr>
            <a:xfrm rot="16200000" flipH="1">
              <a:off x="5931560" y="5300541"/>
              <a:ext cx="271655" cy="806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Straight Connector 319"/>
            <p:cNvCxnSpPr>
              <a:stCxn id="295" idx="4"/>
              <a:endCxn id="258" idx="7"/>
            </p:cNvCxnSpPr>
            <p:nvPr/>
          </p:nvCxnSpPr>
          <p:spPr>
            <a:xfrm rot="10800000" flipV="1">
              <a:off x="5526088" y="5633079"/>
              <a:ext cx="352656" cy="24405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1" name="Straight Connector 320"/>
            <p:cNvCxnSpPr>
              <a:stCxn id="260" idx="6"/>
              <a:endCxn id="299" idx="4"/>
            </p:cNvCxnSpPr>
            <p:nvPr/>
          </p:nvCxnSpPr>
          <p:spPr>
            <a:xfrm flipV="1">
              <a:off x="6418264" y="6230952"/>
              <a:ext cx="548890" cy="282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Straight Connector 321"/>
            <p:cNvCxnSpPr>
              <a:stCxn id="262" idx="2"/>
              <a:endCxn id="276" idx="6"/>
            </p:cNvCxnSpPr>
            <p:nvPr/>
          </p:nvCxnSpPr>
          <p:spPr>
            <a:xfrm rot="10800000">
              <a:off x="3060548" y="6294590"/>
              <a:ext cx="632284" cy="727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Straight Connector 322"/>
            <p:cNvCxnSpPr>
              <a:stCxn id="278" idx="4"/>
              <a:endCxn id="280" idx="0"/>
            </p:cNvCxnSpPr>
            <p:nvPr/>
          </p:nvCxnSpPr>
          <p:spPr>
            <a:xfrm rot="5400000">
              <a:off x="311958" y="5483904"/>
              <a:ext cx="933116" cy="294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Straight Connector 323"/>
            <p:cNvCxnSpPr>
              <a:stCxn id="278" idx="5"/>
              <a:endCxn id="279" idx="1"/>
            </p:cNvCxnSpPr>
            <p:nvPr/>
          </p:nvCxnSpPr>
          <p:spPr>
            <a:xfrm rot="16200000" flipH="1">
              <a:off x="870512" y="5034652"/>
              <a:ext cx="410856" cy="2928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Straight Connector 324"/>
            <p:cNvCxnSpPr>
              <a:stCxn id="273" idx="6"/>
              <a:endCxn id="309" idx="4"/>
            </p:cNvCxnSpPr>
            <p:nvPr/>
          </p:nvCxnSpPr>
          <p:spPr>
            <a:xfrm flipV="1">
              <a:off x="3104793" y="3828860"/>
              <a:ext cx="458451" cy="1757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Straight Connector 325"/>
            <p:cNvCxnSpPr>
              <a:stCxn id="276" idx="0"/>
              <a:endCxn id="264" idx="4"/>
            </p:cNvCxnSpPr>
            <p:nvPr/>
          </p:nvCxnSpPr>
          <p:spPr>
            <a:xfrm rot="5400000" flipH="1" flipV="1">
              <a:off x="2691340" y="5881138"/>
              <a:ext cx="397307" cy="442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Straight Connector 326"/>
            <p:cNvCxnSpPr>
              <a:stCxn id="311" idx="6"/>
              <a:endCxn id="263" idx="0"/>
            </p:cNvCxnSpPr>
            <p:nvPr/>
          </p:nvCxnSpPr>
          <p:spPr>
            <a:xfrm rot="5400000">
              <a:off x="4059246" y="4843880"/>
              <a:ext cx="311469" cy="591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Straight Connector 327"/>
            <p:cNvCxnSpPr>
              <a:stCxn id="281" idx="5"/>
              <a:endCxn id="262" idx="0"/>
            </p:cNvCxnSpPr>
            <p:nvPr/>
          </p:nvCxnSpPr>
          <p:spPr>
            <a:xfrm rot="16200000" flipH="1">
              <a:off x="2932380" y="5221529"/>
              <a:ext cx="1268773" cy="6374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9" name="Oval 328"/>
            <p:cNvSpPr/>
            <p:nvPr/>
          </p:nvSpPr>
          <p:spPr>
            <a:xfrm rot="5400000">
              <a:off x="7156937" y="3346132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0" name="Straight Connector 329"/>
            <p:cNvCxnSpPr>
              <a:stCxn id="298" idx="3"/>
              <a:endCxn id="329" idx="0"/>
            </p:cNvCxnSpPr>
            <p:nvPr/>
          </p:nvCxnSpPr>
          <p:spPr>
            <a:xfrm rot="10800000">
              <a:off x="7542292" y="3538809"/>
              <a:ext cx="551067" cy="1243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Straight Connector 330"/>
            <p:cNvCxnSpPr>
              <a:stCxn id="329" idx="5"/>
              <a:endCxn id="257" idx="7"/>
            </p:cNvCxnSpPr>
            <p:nvPr/>
          </p:nvCxnSpPr>
          <p:spPr>
            <a:xfrm rot="10800000" flipV="1">
              <a:off x="6199597" y="3675052"/>
              <a:ext cx="1013774" cy="11647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2" name="Group 331"/>
          <p:cNvGrpSpPr/>
          <p:nvPr/>
        </p:nvGrpSpPr>
        <p:grpSpPr>
          <a:xfrm>
            <a:off x="571091" y="3326466"/>
            <a:ext cx="7851187" cy="3233547"/>
            <a:chOff x="571091" y="3326466"/>
            <a:chExt cx="7851187" cy="3233547"/>
          </a:xfrm>
        </p:grpSpPr>
        <p:sp>
          <p:nvSpPr>
            <p:cNvPr id="333" name="Oval 332"/>
            <p:cNvSpPr/>
            <p:nvPr/>
          </p:nvSpPr>
          <p:spPr>
            <a:xfrm>
              <a:off x="5870677" y="4783394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Oval 333"/>
            <p:cNvSpPr/>
            <p:nvPr/>
          </p:nvSpPr>
          <p:spPr>
            <a:xfrm>
              <a:off x="5197168" y="582069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5" name="Oval 334"/>
            <p:cNvSpPr/>
            <p:nvPr/>
          </p:nvSpPr>
          <p:spPr>
            <a:xfrm>
              <a:off x="4464665" y="5884607"/>
              <a:ext cx="385354" cy="38535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6" name="Oval 335"/>
            <p:cNvSpPr/>
            <p:nvPr/>
          </p:nvSpPr>
          <p:spPr>
            <a:xfrm>
              <a:off x="6032910" y="606650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Oval 336"/>
            <p:cNvSpPr/>
            <p:nvPr/>
          </p:nvSpPr>
          <p:spPr>
            <a:xfrm>
              <a:off x="4798961" y="471456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8" name="Oval 337"/>
            <p:cNvSpPr/>
            <p:nvPr/>
          </p:nvSpPr>
          <p:spPr>
            <a:xfrm>
              <a:off x="3692832" y="617465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Oval 338"/>
            <p:cNvSpPr/>
            <p:nvPr/>
          </p:nvSpPr>
          <p:spPr>
            <a:xfrm>
              <a:off x="3992716" y="5029201"/>
              <a:ext cx="385354" cy="38535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0" name="Oval 339"/>
            <p:cNvSpPr/>
            <p:nvPr/>
          </p:nvSpPr>
          <p:spPr>
            <a:xfrm>
              <a:off x="2719439" y="5319252"/>
              <a:ext cx="385354" cy="38535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1" name="Straight Connector 340"/>
            <p:cNvCxnSpPr>
              <a:stCxn id="337" idx="3"/>
              <a:endCxn id="338" idx="7"/>
            </p:cNvCxnSpPr>
            <p:nvPr/>
          </p:nvCxnSpPr>
          <p:spPr>
            <a:xfrm rot="5400000">
              <a:off x="3844772" y="5220470"/>
              <a:ext cx="1187604" cy="8336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2" name="Straight Connector 341"/>
            <p:cNvCxnSpPr>
              <a:stCxn id="337" idx="6"/>
              <a:endCxn id="333" idx="2"/>
            </p:cNvCxnSpPr>
            <p:nvPr/>
          </p:nvCxnSpPr>
          <p:spPr>
            <a:xfrm>
              <a:off x="5184315" y="4907246"/>
              <a:ext cx="686362" cy="688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Straight Connector 342"/>
            <p:cNvCxnSpPr>
              <a:stCxn id="337" idx="4"/>
              <a:endCxn id="334" idx="1"/>
            </p:cNvCxnSpPr>
            <p:nvPr/>
          </p:nvCxnSpPr>
          <p:spPr>
            <a:xfrm rot="16200000" flipH="1">
              <a:off x="4734015" y="5357546"/>
              <a:ext cx="777210" cy="2619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Straight Connector 343"/>
            <p:cNvCxnSpPr>
              <a:stCxn id="334" idx="6"/>
              <a:endCxn id="336" idx="1"/>
            </p:cNvCxnSpPr>
            <p:nvPr/>
          </p:nvCxnSpPr>
          <p:spPr>
            <a:xfrm>
              <a:off x="5582522" y="6013376"/>
              <a:ext cx="506822" cy="1095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Straight Connector 344"/>
            <p:cNvCxnSpPr>
              <a:stCxn id="340" idx="7"/>
              <a:endCxn id="339" idx="2"/>
            </p:cNvCxnSpPr>
            <p:nvPr/>
          </p:nvCxnSpPr>
          <p:spPr>
            <a:xfrm rot="5400000" flipH="1" flipV="1">
              <a:off x="3443633" y="4826604"/>
              <a:ext cx="153808" cy="9443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6" name="Straight Connector 345"/>
            <p:cNvCxnSpPr>
              <a:stCxn id="339" idx="5"/>
              <a:endCxn id="335" idx="0"/>
            </p:cNvCxnSpPr>
            <p:nvPr/>
          </p:nvCxnSpPr>
          <p:spPr>
            <a:xfrm rot="16200000" flipH="1">
              <a:off x="4226246" y="5453511"/>
              <a:ext cx="526486" cy="3357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Straight Connector 346"/>
            <p:cNvCxnSpPr>
              <a:stCxn id="335" idx="7"/>
              <a:endCxn id="333" idx="3"/>
            </p:cNvCxnSpPr>
            <p:nvPr/>
          </p:nvCxnSpPr>
          <p:spPr>
            <a:xfrm rot="5400000" flipH="1" flipV="1">
              <a:off x="4945985" y="4959915"/>
              <a:ext cx="828727" cy="11335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Straight Connector 347"/>
            <p:cNvCxnSpPr>
              <a:stCxn id="340" idx="6"/>
              <a:endCxn id="335" idx="2"/>
            </p:cNvCxnSpPr>
            <p:nvPr/>
          </p:nvCxnSpPr>
          <p:spPr>
            <a:xfrm>
              <a:off x="3104793" y="5511929"/>
              <a:ext cx="1359872" cy="5653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9" name="Oval 348"/>
            <p:cNvSpPr/>
            <p:nvPr/>
          </p:nvSpPr>
          <p:spPr>
            <a:xfrm>
              <a:off x="2719439" y="381194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0" name="Oval 349"/>
            <p:cNvSpPr/>
            <p:nvPr/>
          </p:nvSpPr>
          <p:spPr>
            <a:xfrm>
              <a:off x="1544484" y="464674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1" name="Oval 350"/>
            <p:cNvSpPr/>
            <p:nvPr/>
          </p:nvSpPr>
          <p:spPr>
            <a:xfrm>
              <a:off x="1460910" y="597900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2" name="Oval 351"/>
            <p:cNvSpPr/>
            <p:nvPr/>
          </p:nvSpPr>
          <p:spPr>
            <a:xfrm>
              <a:off x="2675194" y="610191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3" name="Oval 352"/>
            <p:cNvSpPr/>
            <p:nvPr/>
          </p:nvSpPr>
          <p:spPr>
            <a:xfrm>
              <a:off x="1293762" y="387093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4" name="Oval 353"/>
            <p:cNvSpPr/>
            <p:nvPr/>
          </p:nvSpPr>
          <p:spPr>
            <a:xfrm>
              <a:off x="600586" y="464673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5" name="Oval 354"/>
            <p:cNvSpPr/>
            <p:nvPr/>
          </p:nvSpPr>
          <p:spPr>
            <a:xfrm>
              <a:off x="1165941" y="5330081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6" name="Oval 355"/>
            <p:cNvSpPr/>
            <p:nvPr/>
          </p:nvSpPr>
          <p:spPr>
            <a:xfrm>
              <a:off x="571091" y="596520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7" name="Oval 356"/>
            <p:cNvSpPr/>
            <p:nvPr/>
          </p:nvSpPr>
          <p:spPr>
            <a:xfrm>
              <a:off x="2919104" y="4576966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8" name="Straight Connector 357"/>
            <p:cNvCxnSpPr>
              <a:stCxn id="353" idx="3"/>
              <a:endCxn id="354" idx="7"/>
            </p:cNvCxnSpPr>
            <p:nvPr/>
          </p:nvCxnSpPr>
          <p:spPr>
            <a:xfrm rot="5400000">
              <a:off x="888194" y="4241171"/>
              <a:ext cx="503314" cy="4206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Straight Connector 358"/>
            <p:cNvCxnSpPr>
              <a:stCxn id="353" idx="6"/>
              <a:endCxn id="349" idx="2"/>
            </p:cNvCxnSpPr>
            <p:nvPr/>
          </p:nvCxnSpPr>
          <p:spPr>
            <a:xfrm flipV="1">
              <a:off x="1679116" y="4004622"/>
              <a:ext cx="1040323" cy="589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0" name="Straight Connector 359"/>
            <p:cNvCxnSpPr>
              <a:stCxn id="353" idx="5"/>
              <a:endCxn id="350" idx="0"/>
            </p:cNvCxnSpPr>
            <p:nvPr/>
          </p:nvCxnSpPr>
          <p:spPr>
            <a:xfrm rot="16200000" flipH="1">
              <a:off x="1456481" y="4366059"/>
              <a:ext cx="446881" cy="11447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1" name="Straight Connector 360"/>
            <p:cNvCxnSpPr>
              <a:stCxn id="350" idx="5"/>
              <a:endCxn id="352" idx="1"/>
            </p:cNvCxnSpPr>
            <p:nvPr/>
          </p:nvCxnSpPr>
          <p:spPr>
            <a:xfrm rot="16200000" flipH="1">
              <a:off x="1711173" y="5137891"/>
              <a:ext cx="1182687" cy="8582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2" name="Straight Connector 361"/>
            <p:cNvCxnSpPr>
              <a:stCxn id="349" idx="5"/>
              <a:endCxn id="357" idx="0"/>
            </p:cNvCxnSpPr>
            <p:nvPr/>
          </p:nvCxnSpPr>
          <p:spPr>
            <a:xfrm rot="16200000" flipH="1">
              <a:off x="2862020" y="4327204"/>
              <a:ext cx="436101" cy="634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3" name="Straight Connector 362"/>
            <p:cNvCxnSpPr>
              <a:stCxn id="350" idx="6"/>
              <a:endCxn id="357" idx="2"/>
            </p:cNvCxnSpPr>
            <p:nvPr/>
          </p:nvCxnSpPr>
          <p:spPr>
            <a:xfrm flipV="1">
              <a:off x="1929838" y="4769643"/>
              <a:ext cx="989266" cy="697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Straight Connector 363"/>
            <p:cNvCxnSpPr>
              <a:stCxn id="356" idx="7"/>
              <a:endCxn id="355" idx="3"/>
            </p:cNvCxnSpPr>
            <p:nvPr/>
          </p:nvCxnSpPr>
          <p:spPr>
            <a:xfrm rot="5400000" flipH="1" flipV="1">
              <a:off x="879872" y="5679140"/>
              <a:ext cx="362642" cy="3223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" name="Straight Connector 364"/>
            <p:cNvCxnSpPr>
              <a:stCxn id="355" idx="5"/>
              <a:endCxn id="351" idx="0"/>
            </p:cNvCxnSpPr>
            <p:nvPr/>
          </p:nvCxnSpPr>
          <p:spPr>
            <a:xfrm rot="16200000" flipH="1">
              <a:off x="1414220" y="5739642"/>
              <a:ext cx="320008" cy="1587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" name="Straight Connector 365"/>
            <p:cNvCxnSpPr>
              <a:stCxn id="351" idx="7"/>
              <a:endCxn id="349" idx="3"/>
            </p:cNvCxnSpPr>
            <p:nvPr/>
          </p:nvCxnSpPr>
          <p:spPr>
            <a:xfrm rot="5400000" flipH="1" flipV="1">
              <a:off x="1335562" y="4595133"/>
              <a:ext cx="1894578" cy="9860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" name="Straight Connector 366"/>
            <p:cNvCxnSpPr>
              <a:stCxn id="356" idx="6"/>
              <a:endCxn id="351" idx="2"/>
            </p:cNvCxnSpPr>
            <p:nvPr/>
          </p:nvCxnSpPr>
          <p:spPr>
            <a:xfrm>
              <a:off x="956445" y="6157886"/>
              <a:ext cx="504465" cy="13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8" name="Oval 367"/>
            <p:cNvSpPr/>
            <p:nvPr/>
          </p:nvSpPr>
          <p:spPr>
            <a:xfrm rot="5400000">
              <a:off x="7785253" y="5720621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9" name="Oval 368"/>
            <p:cNvSpPr/>
            <p:nvPr/>
          </p:nvSpPr>
          <p:spPr>
            <a:xfrm rot="5400000">
              <a:off x="6773477" y="5371577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0" name="Oval 369"/>
            <p:cNvSpPr/>
            <p:nvPr/>
          </p:nvSpPr>
          <p:spPr>
            <a:xfrm rot="5400000">
              <a:off x="6621079" y="458008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1" name="Oval 370"/>
            <p:cNvSpPr/>
            <p:nvPr/>
          </p:nvSpPr>
          <p:spPr>
            <a:xfrm rot="5400000">
              <a:off x="5878744" y="544040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2" name="Oval 371"/>
            <p:cNvSpPr/>
            <p:nvPr/>
          </p:nvSpPr>
          <p:spPr>
            <a:xfrm rot="5400000">
              <a:off x="7903240" y="470790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3" name="Oval 372"/>
            <p:cNvSpPr/>
            <p:nvPr/>
          </p:nvSpPr>
          <p:spPr>
            <a:xfrm rot="5400000">
              <a:off x="6183543" y="3719756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4" name="Oval 373"/>
            <p:cNvSpPr/>
            <p:nvPr/>
          </p:nvSpPr>
          <p:spPr>
            <a:xfrm rot="5400000">
              <a:off x="8036924" y="3606687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5" name="Oval 374"/>
            <p:cNvSpPr/>
            <p:nvPr/>
          </p:nvSpPr>
          <p:spPr>
            <a:xfrm rot="5400000">
              <a:off x="6967154" y="603827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6" name="Straight Connector 375"/>
            <p:cNvCxnSpPr>
              <a:stCxn id="372" idx="3"/>
              <a:endCxn id="373" idx="0"/>
            </p:cNvCxnSpPr>
            <p:nvPr/>
          </p:nvCxnSpPr>
          <p:spPr>
            <a:xfrm rot="10800000">
              <a:off x="6568898" y="3912434"/>
              <a:ext cx="1390777" cy="8519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7" name="Straight Connector 376"/>
            <p:cNvCxnSpPr>
              <a:stCxn id="372" idx="6"/>
              <a:endCxn id="368" idx="2"/>
            </p:cNvCxnSpPr>
            <p:nvPr/>
          </p:nvCxnSpPr>
          <p:spPr>
            <a:xfrm rot="5400000">
              <a:off x="7723241" y="5347944"/>
              <a:ext cx="627367" cy="1179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8" name="Straight Connector 377"/>
            <p:cNvCxnSpPr>
              <a:stCxn id="372" idx="4"/>
              <a:endCxn id="369" idx="1"/>
            </p:cNvCxnSpPr>
            <p:nvPr/>
          </p:nvCxnSpPr>
          <p:spPr>
            <a:xfrm rot="10800000" flipV="1">
              <a:off x="7102398" y="4900577"/>
              <a:ext cx="800843" cy="5274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9" name="Straight Connector 378"/>
            <p:cNvCxnSpPr>
              <a:stCxn id="369" idx="4"/>
              <a:endCxn id="371" idx="1"/>
            </p:cNvCxnSpPr>
            <p:nvPr/>
          </p:nvCxnSpPr>
          <p:spPr>
            <a:xfrm rot="10800000">
              <a:off x="6207665" y="5496838"/>
              <a:ext cx="565813" cy="674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0" name="Straight Connector 379"/>
            <p:cNvCxnSpPr>
              <a:stCxn id="368" idx="5"/>
              <a:endCxn id="375" idx="0"/>
            </p:cNvCxnSpPr>
            <p:nvPr/>
          </p:nvCxnSpPr>
          <p:spPr>
            <a:xfrm rot="10800000" flipV="1">
              <a:off x="7352509" y="6049540"/>
              <a:ext cx="489179" cy="1814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Straight Connector 380"/>
            <p:cNvCxnSpPr>
              <a:stCxn id="369" idx="6"/>
              <a:endCxn id="375" idx="3"/>
            </p:cNvCxnSpPr>
            <p:nvPr/>
          </p:nvCxnSpPr>
          <p:spPr>
            <a:xfrm rot="16200000" flipH="1">
              <a:off x="6825982" y="5897103"/>
              <a:ext cx="337778" cy="574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2" name="Straight Connector 381"/>
            <p:cNvCxnSpPr>
              <a:stCxn id="374" idx="5"/>
              <a:endCxn id="370" idx="0"/>
            </p:cNvCxnSpPr>
            <p:nvPr/>
          </p:nvCxnSpPr>
          <p:spPr>
            <a:xfrm rot="10800000" flipV="1">
              <a:off x="7006434" y="3935607"/>
              <a:ext cx="1086925" cy="8371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3" name="Straight Connector 382"/>
            <p:cNvCxnSpPr>
              <a:stCxn id="370" idx="7"/>
              <a:endCxn id="368" idx="3"/>
            </p:cNvCxnSpPr>
            <p:nvPr/>
          </p:nvCxnSpPr>
          <p:spPr>
            <a:xfrm>
              <a:off x="6949999" y="4909000"/>
              <a:ext cx="891688" cy="8680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4" name="Oval 383"/>
            <p:cNvSpPr/>
            <p:nvPr/>
          </p:nvSpPr>
          <p:spPr>
            <a:xfrm rot="5400000">
              <a:off x="5017472" y="4044221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5" name="Oval 384"/>
            <p:cNvSpPr/>
            <p:nvPr/>
          </p:nvSpPr>
          <p:spPr>
            <a:xfrm rot="5400000">
              <a:off x="3563244" y="363618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6" name="Oval 385"/>
            <p:cNvSpPr/>
            <p:nvPr/>
          </p:nvSpPr>
          <p:spPr>
            <a:xfrm rot="5400000">
              <a:off x="4634014" y="3326466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7" name="Oval 386"/>
            <p:cNvSpPr/>
            <p:nvPr/>
          </p:nvSpPr>
          <p:spPr>
            <a:xfrm rot="5400000">
              <a:off x="4051889" y="4332378"/>
              <a:ext cx="385354" cy="38535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8" name="Straight Connector 387"/>
            <p:cNvCxnSpPr>
              <a:stCxn id="386" idx="7"/>
              <a:endCxn id="384" idx="2"/>
            </p:cNvCxnSpPr>
            <p:nvPr/>
          </p:nvCxnSpPr>
          <p:spPr>
            <a:xfrm>
              <a:off x="4962934" y="3655386"/>
              <a:ext cx="247215" cy="38883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9" name="Straight Connector 388"/>
            <p:cNvCxnSpPr>
              <a:stCxn id="386" idx="4"/>
              <a:endCxn id="385" idx="1"/>
            </p:cNvCxnSpPr>
            <p:nvPr/>
          </p:nvCxnSpPr>
          <p:spPr>
            <a:xfrm rot="10800000" flipV="1">
              <a:off x="3892164" y="3519143"/>
              <a:ext cx="741850" cy="1734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Straight Connector 389"/>
            <p:cNvCxnSpPr>
              <a:stCxn id="384" idx="5"/>
              <a:endCxn id="387" idx="0"/>
            </p:cNvCxnSpPr>
            <p:nvPr/>
          </p:nvCxnSpPr>
          <p:spPr>
            <a:xfrm rot="10800000" flipV="1">
              <a:off x="4437244" y="4373141"/>
              <a:ext cx="636663" cy="1519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1" name="Straight Connector 390"/>
            <p:cNvCxnSpPr>
              <a:stCxn id="385" idx="6"/>
              <a:endCxn id="387" idx="3"/>
            </p:cNvCxnSpPr>
            <p:nvPr/>
          </p:nvCxnSpPr>
          <p:spPr>
            <a:xfrm rot="16200000" flipH="1">
              <a:off x="3748485" y="4028973"/>
              <a:ext cx="367275" cy="35240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2" name="Straight Connector 391"/>
            <p:cNvCxnSpPr>
              <a:stCxn id="386" idx="0"/>
              <a:endCxn id="373" idx="3"/>
            </p:cNvCxnSpPr>
            <p:nvPr/>
          </p:nvCxnSpPr>
          <p:spPr>
            <a:xfrm>
              <a:off x="5019368" y="3519143"/>
              <a:ext cx="1220609" cy="2570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3" name="Straight Connector 392"/>
            <p:cNvCxnSpPr>
              <a:stCxn id="373" idx="5"/>
              <a:endCxn id="337" idx="7"/>
            </p:cNvCxnSpPr>
            <p:nvPr/>
          </p:nvCxnSpPr>
          <p:spPr>
            <a:xfrm rot="10800000" flipV="1">
              <a:off x="5127881" y="4048675"/>
              <a:ext cx="1112096" cy="7223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Straight Connector 393"/>
            <p:cNvCxnSpPr>
              <a:stCxn id="384" idx="0"/>
              <a:endCxn id="370" idx="4"/>
            </p:cNvCxnSpPr>
            <p:nvPr/>
          </p:nvCxnSpPr>
          <p:spPr>
            <a:xfrm>
              <a:off x="5402826" y="4236898"/>
              <a:ext cx="1218253" cy="53585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5" name="Straight Connector 394"/>
            <p:cNvCxnSpPr>
              <a:stCxn id="333" idx="4"/>
              <a:endCxn id="371" idx="2"/>
            </p:cNvCxnSpPr>
            <p:nvPr/>
          </p:nvCxnSpPr>
          <p:spPr>
            <a:xfrm rot="16200000" flipH="1">
              <a:off x="5931560" y="5300541"/>
              <a:ext cx="271655" cy="806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6" name="Straight Connector 395"/>
            <p:cNvCxnSpPr>
              <a:stCxn id="371" idx="4"/>
              <a:endCxn id="334" idx="7"/>
            </p:cNvCxnSpPr>
            <p:nvPr/>
          </p:nvCxnSpPr>
          <p:spPr>
            <a:xfrm rot="10800000" flipV="1">
              <a:off x="5526088" y="5633079"/>
              <a:ext cx="352656" cy="24405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7" name="Straight Connector 396"/>
            <p:cNvCxnSpPr>
              <a:stCxn id="336" idx="6"/>
              <a:endCxn id="375" idx="4"/>
            </p:cNvCxnSpPr>
            <p:nvPr/>
          </p:nvCxnSpPr>
          <p:spPr>
            <a:xfrm flipV="1">
              <a:off x="6418264" y="6230952"/>
              <a:ext cx="548890" cy="282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8" name="Straight Connector 397"/>
            <p:cNvCxnSpPr>
              <a:stCxn id="338" idx="2"/>
              <a:endCxn id="352" idx="6"/>
            </p:cNvCxnSpPr>
            <p:nvPr/>
          </p:nvCxnSpPr>
          <p:spPr>
            <a:xfrm rot="10800000">
              <a:off x="3060548" y="6294590"/>
              <a:ext cx="632284" cy="727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9" name="Straight Connector 398"/>
            <p:cNvCxnSpPr>
              <a:stCxn id="354" idx="4"/>
              <a:endCxn id="356" idx="0"/>
            </p:cNvCxnSpPr>
            <p:nvPr/>
          </p:nvCxnSpPr>
          <p:spPr>
            <a:xfrm rot="5400000">
              <a:off x="311958" y="5483904"/>
              <a:ext cx="933116" cy="294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0" name="Straight Connector 399"/>
            <p:cNvCxnSpPr>
              <a:stCxn id="354" idx="5"/>
              <a:endCxn id="355" idx="1"/>
            </p:cNvCxnSpPr>
            <p:nvPr/>
          </p:nvCxnSpPr>
          <p:spPr>
            <a:xfrm rot="16200000" flipH="1">
              <a:off x="870512" y="5034652"/>
              <a:ext cx="410856" cy="2928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1" name="Straight Connector 400"/>
            <p:cNvCxnSpPr>
              <a:stCxn id="349" idx="6"/>
              <a:endCxn id="385" idx="4"/>
            </p:cNvCxnSpPr>
            <p:nvPr/>
          </p:nvCxnSpPr>
          <p:spPr>
            <a:xfrm flipV="1">
              <a:off x="3104793" y="3828860"/>
              <a:ext cx="458451" cy="1757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2" name="Straight Connector 401"/>
            <p:cNvCxnSpPr>
              <a:stCxn id="352" idx="0"/>
              <a:endCxn id="340" idx="4"/>
            </p:cNvCxnSpPr>
            <p:nvPr/>
          </p:nvCxnSpPr>
          <p:spPr>
            <a:xfrm rot="5400000" flipH="1" flipV="1">
              <a:off x="2691340" y="5881138"/>
              <a:ext cx="397307" cy="442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3" name="Straight Connector 402"/>
            <p:cNvCxnSpPr>
              <a:stCxn id="387" idx="6"/>
              <a:endCxn id="339" idx="0"/>
            </p:cNvCxnSpPr>
            <p:nvPr/>
          </p:nvCxnSpPr>
          <p:spPr>
            <a:xfrm rot="5400000">
              <a:off x="4059246" y="4843880"/>
              <a:ext cx="311469" cy="591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Straight Connector 403"/>
            <p:cNvCxnSpPr>
              <a:stCxn id="357" idx="5"/>
              <a:endCxn id="338" idx="0"/>
            </p:cNvCxnSpPr>
            <p:nvPr/>
          </p:nvCxnSpPr>
          <p:spPr>
            <a:xfrm rot="16200000" flipH="1">
              <a:off x="2932380" y="5221529"/>
              <a:ext cx="1268773" cy="6374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5" name="Oval 404"/>
            <p:cNvSpPr/>
            <p:nvPr/>
          </p:nvSpPr>
          <p:spPr>
            <a:xfrm rot="5400000">
              <a:off x="7156937" y="3346132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6" name="Straight Connector 405"/>
            <p:cNvCxnSpPr>
              <a:stCxn id="374" idx="3"/>
              <a:endCxn id="405" idx="0"/>
            </p:cNvCxnSpPr>
            <p:nvPr/>
          </p:nvCxnSpPr>
          <p:spPr>
            <a:xfrm rot="10800000">
              <a:off x="7542292" y="3538809"/>
              <a:ext cx="551067" cy="1243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7" name="Straight Connector 406"/>
            <p:cNvCxnSpPr>
              <a:stCxn id="405" idx="5"/>
              <a:endCxn id="333" idx="7"/>
            </p:cNvCxnSpPr>
            <p:nvPr/>
          </p:nvCxnSpPr>
          <p:spPr>
            <a:xfrm rot="10800000" flipV="1">
              <a:off x="6199597" y="3675052"/>
              <a:ext cx="1013774" cy="11647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8" name="Group 407"/>
          <p:cNvGrpSpPr/>
          <p:nvPr/>
        </p:nvGrpSpPr>
        <p:grpSpPr>
          <a:xfrm>
            <a:off x="571091" y="3326466"/>
            <a:ext cx="7851187" cy="3233547"/>
            <a:chOff x="571091" y="3326466"/>
            <a:chExt cx="7851187" cy="3233547"/>
          </a:xfrm>
        </p:grpSpPr>
        <p:sp>
          <p:nvSpPr>
            <p:cNvPr id="409" name="Oval 408"/>
            <p:cNvSpPr/>
            <p:nvPr/>
          </p:nvSpPr>
          <p:spPr>
            <a:xfrm>
              <a:off x="5870677" y="4783394"/>
              <a:ext cx="385354" cy="38535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0" name="Oval 409"/>
            <p:cNvSpPr/>
            <p:nvPr/>
          </p:nvSpPr>
          <p:spPr>
            <a:xfrm>
              <a:off x="5197168" y="582069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1" name="Oval 410"/>
            <p:cNvSpPr/>
            <p:nvPr/>
          </p:nvSpPr>
          <p:spPr>
            <a:xfrm>
              <a:off x="4464665" y="5884607"/>
              <a:ext cx="385354" cy="38535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2" name="Oval 411"/>
            <p:cNvSpPr/>
            <p:nvPr/>
          </p:nvSpPr>
          <p:spPr>
            <a:xfrm>
              <a:off x="6032910" y="606650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3" name="Oval 412"/>
            <p:cNvSpPr/>
            <p:nvPr/>
          </p:nvSpPr>
          <p:spPr>
            <a:xfrm>
              <a:off x="4798961" y="471456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4" name="Oval 413"/>
            <p:cNvSpPr/>
            <p:nvPr/>
          </p:nvSpPr>
          <p:spPr>
            <a:xfrm>
              <a:off x="3692832" y="617465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5" name="Oval 414"/>
            <p:cNvSpPr/>
            <p:nvPr/>
          </p:nvSpPr>
          <p:spPr>
            <a:xfrm>
              <a:off x="3992716" y="5029201"/>
              <a:ext cx="385354" cy="38535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6" name="Oval 415"/>
            <p:cNvSpPr/>
            <p:nvPr/>
          </p:nvSpPr>
          <p:spPr>
            <a:xfrm>
              <a:off x="2719439" y="5319252"/>
              <a:ext cx="385354" cy="38535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7" name="Straight Connector 416"/>
            <p:cNvCxnSpPr>
              <a:stCxn id="413" idx="3"/>
              <a:endCxn id="414" idx="7"/>
            </p:cNvCxnSpPr>
            <p:nvPr/>
          </p:nvCxnSpPr>
          <p:spPr>
            <a:xfrm rot="5400000">
              <a:off x="3844772" y="5220470"/>
              <a:ext cx="1187604" cy="8336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Straight Connector 417"/>
            <p:cNvCxnSpPr>
              <a:stCxn id="413" idx="6"/>
              <a:endCxn id="409" idx="2"/>
            </p:cNvCxnSpPr>
            <p:nvPr/>
          </p:nvCxnSpPr>
          <p:spPr>
            <a:xfrm>
              <a:off x="5184315" y="4907246"/>
              <a:ext cx="686362" cy="688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Straight Connector 418"/>
            <p:cNvCxnSpPr>
              <a:stCxn id="413" idx="4"/>
              <a:endCxn id="410" idx="1"/>
            </p:cNvCxnSpPr>
            <p:nvPr/>
          </p:nvCxnSpPr>
          <p:spPr>
            <a:xfrm rot="16200000" flipH="1">
              <a:off x="4734015" y="5357546"/>
              <a:ext cx="777210" cy="2619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" name="Straight Connector 419"/>
            <p:cNvCxnSpPr>
              <a:stCxn id="410" idx="6"/>
              <a:endCxn id="412" idx="1"/>
            </p:cNvCxnSpPr>
            <p:nvPr/>
          </p:nvCxnSpPr>
          <p:spPr>
            <a:xfrm>
              <a:off x="5582522" y="6013376"/>
              <a:ext cx="506822" cy="1095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1" name="Straight Connector 420"/>
            <p:cNvCxnSpPr>
              <a:stCxn id="416" idx="7"/>
              <a:endCxn id="415" idx="2"/>
            </p:cNvCxnSpPr>
            <p:nvPr/>
          </p:nvCxnSpPr>
          <p:spPr>
            <a:xfrm rot="5400000" flipH="1" flipV="1">
              <a:off x="3443633" y="4826604"/>
              <a:ext cx="153808" cy="9443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2" name="Straight Connector 421"/>
            <p:cNvCxnSpPr>
              <a:stCxn id="415" idx="5"/>
              <a:endCxn id="411" idx="0"/>
            </p:cNvCxnSpPr>
            <p:nvPr/>
          </p:nvCxnSpPr>
          <p:spPr>
            <a:xfrm rot="16200000" flipH="1">
              <a:off x="4226246" y="5453511"/>
              <a:ext cx="526486" cy="3357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3" name="Straight Connector 422"/>
            <p:cNvCxnSpPr>
              <a:stCxn id="411" idx="7"/>
              <a:endCxn id="409" idx="3"/>
            </p:cNvCxnSpPr>
            <p:nvPr/>
          </p:nvCxnSpPr>
          <p:spPr>
            <a:xfrm rot="5400000" flipH="1" flipV="1">
              <a:off x="4945985" y="4959915"/>
              <a:ext cx="828727" cy="11335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4" name="Straight Connector 423"/>
            <p:cNvCxnSpPr>
              <a:stCxn id="416" idx="6"/>
              <a:endCxn id="411" idx="2"/>
            </p:cNvCxnSpPr>
            <p:nvPr/>
          </p:nvCxnSpPr>
          <p:spPr>
            <a:xfrm>
              <a:off x="3104793" y="5511929"/>
              <a:ext cx="1359872" cy="5653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5" name="Oval 424"/>
            <p:cNvSpPr/>
            <p:nvPr/>
          </p:nvSpPr>
          <p:spPr>
            <a:xfrm>
              <a:off x="2719439" y="381194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6" name="Oval 425"/>
            <p:cNvSpPr/>
            <p:nvPr/>
          </p:nvSpPr>
          <p:spPr>
            <a:xfrm>
              <a:off x="1544484" y="464674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7" name="Oval 426"/>
            <p:cNvSpPr/>
            <p:nvPr/>
          </p:nvSpPr>
          <p:spPr>
            <a:xfrm>
              <a:off x="1460910" y="597900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8" name="Oval 427"/>
            <p:cNvSpPr/>
            <p:nvPr/>
          </p:nvSpPr>
          <p:spPr>
            <a:xfrm>
              <a:off x="2675194" y="6101913"/>
              <a:ext cx="385354" cy="38535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9" name="Oval 428"/>
            <p:cNvSpPr/>
            <p:nvPr/>
          </p:nvSpPr>
          <p:spPr>
            <a:xfrm>
              <a:off x="1293762" y="387093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0" name="Oval 429"/>
            <p:cNvSpPr/>
            <p:nvPr/>
          </p:nvSpPr>
          <p:spPr>
            <a:xfrm>
              <a:off x="600586" y="464673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1" name="Oval 430"/>
            <p:cNvSpPr/>
            <p:nvPr/>
          </p:nvSpPr>
          <p:spPr>
            <a:xfrm>
              <a:off x="1165941" y="5330081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2" name="Oval 431"/>
            <p:cNvSpPr/>
            <p:nvPr/>
          </p:nvSpPr>
          <p:spPr>
            <a:xfrm>
              <a:off x="571091" y="596520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3" name="Oval 432"/>
            <p:cNvSpPr/>
            <p:nvPr/>
          </p:nvSpPr>
          <p:spPr>
            <a:xfrm>
              <a:off x="2919104" y="4576966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4" name="Straight Connector 433"/>
            <p:cNvCxnSpPr>
              <a:stCxn id="429" idx="3"/>
              <a:endCxn id="430" idx="7"/>
            </p:cNvCxnSpPr>
            <p:nvPr/>
          </p:nvCxnSpPr>
          <p:spPr>
            <a:xfrm rot="5400000">
              <a:off x="888194" y="4241171"/>
              <a:ext cx="503314" cy="4206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5" name="Straight Connector 434"/>
            <p:cNvCxnSpPr>
              <a:stCxn id="429" idx="6"/>
              <a:endCxn id="425" idx="2"/>
            </p:cNvCxnSpPr>
            <p:nvPr/>
          </p:nvCxnSpPr>
          <p:spPr>
            <a:xfrm flipV="1">
              <a:off x="1679116" y="4004622"/>
              <a:ext cx="1040323" cy="589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6" name="Straight Connector 435"/>
            <p:cNvCxnSpPr>
              <a:stCxn id="429" idx="5"/>
              <a:endCxn id="426" idx="0"/>
            </p:cNvCxnSpPr>
            <p:nvPr/>
          </p:nvCxnSpPr>
          <p:spPr>
            <a:xfrm rot="16200000" flipH="1">
              <a:off x="1456481" y="4366059"/>
              <a:ext cx="446881" cy="11447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7" name="Straight Connector 436"/>
            <p:cNvCxnSpPr>
              <a:stCxn id="426" idx="5"/>
              <a:endCxn id="428" idx="1"/>
            </p:cNvCxnSpPr>
            <p:nvPr/>
          </p:nvCxnSpPr>
          <p:spPr>
            <a:xfrm rot="16200000" flipH="1">
              <a:off x="1711173" y="5137891"/>
              <a:ext cx="1182687" cy="8582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8" name="Straight Connector 437"/>
            <p:cNvCxnSpPr>
              <a:stCxn id="425" idx="5"/>
              <a:endCxn id="433" idx="0"/>
            </p:cNvCxnSpPr>
            <p:nvPr/>
          </p:nvCxnSpPr>
          <p:spPr>
            <a:xfrm rot="16200000" flipH="1">
              <a:off x="2862020" y="4327204"/>
              <a:ext cx="436101" cy="634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9" name="Straight Connector 438"/>
            <p:cNvCxnSpPr>
              <a:stCxn id="426" idx="6"/>
              <a:endCxn id="433" idx="2"/>
            </p:cNvCxnSpPr>
            <p:nvPr/>
          </p:nvCxnSpPr>
          <p:spPr>
            <a:xfrm flipV="1">
              <a:off x="1929838" y="4769643"/>
              <a:ext cx="989266" cy="697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0" name="Straight Connector 439"/>
            <p:cNvCxnSpPr>
              <a:stCxn id="432" idx="7"/>
              <a:endCxn id="431" idx="3"/>
            </p:cNvCxnSpPr>
            <p:nvPr/>
          </p:nvCxnSpPr>
          <p:spPr>
            <a:xfrm rot="5400000" flipH="1" flipV="1">
              <a:off x="879872" y="5679140"/>
              <a:ext cx="362642" cy="3223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1" name="Straight Connector 440"/>
            <p:cNvCxnSpPr>
              <a:stCxn id="431" idx="5"/>
              <a:endCxn id="427" idx="0"/>
            </p:cNvCxnSpPr>
            <p:nvPr/>
          </p:nvCxnSpPr>
          <p:spPr>
            <a:xfrm rot="16200000" flipH="1">
              <a:off x="1414220" y="5739642"/>
              <a:ext cx="320008" cy="1587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Straight Connector 441"/>
            <p:cNvCxnSpPr>
              <a:stCxn id="427" idx="7"/>
              <a:endCxn id="425" idx="3"/>
            </p:cNvCxnSpPr>
            <p:nvPr/>
          </p:nvCxnSpPr>
          <p:spPr>
            <a:xfrm rot="5400000" flipH="1" flipV="1">
              <a:off x="1335562" y="4595133"/>
              <a:ext cx="1894578" cy="9860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3" name="Straight Connector 442"/>
            <p:cNvCxnSpPr>
              <a:stCxn id="432" idx="6"/>
              <a:endCxn id="427" idx="2"/>
            </p:cNvCxnSpPr>
            <p:nvPr/>
          </p:nvCxnSpPr>
          <p:spPr>
            <a:xfrm>
              <a:off x="956445" y="6157886"/>
              <a:ext cx="504465" cy="13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4" name="Oval 443"/>
            <p:cNvSpPr/>
            <p:nvPr/>
          </p:nvSpPr>
          <p:spPr>
            <a:xfrm rot="5400000">
              <a:off x="7785253" y="5720621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5" name="Oval 444"/>
            <p:cNvSpPr/>
            <p:nvPr/>
          </p:nvSpPr>
          <p:spPr>
            <a:xfrm rot="5400000">
              <a:off x="6773477" y="5371577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6" name="Oval 445"/>
            <p:cNvSpPr/>
            <p:nvPr/>
          </p:nvSpPr>
          <p:spPr>
            <a:xfrm rot="5400000">
              <a:off x="6621079" y="458008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7" name="Oval 446"/>
            <p:cNvSpPr/>
            <p:nvPr/>
          </p:nvSpPr>
          <p:spPr>
            <a:xfrm rot="5400000">
              <a:off x="5878744" y="544040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8" name="Oval 447"/>
            <p:cNvSpPr/>
            <p:nvPr/>
          </p:nvSpPr>
          <p:spPr>
            <a:xfrm rot="5400000">
              <a:off x="7903240" y="470790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9" name="Oval 448"/>
            <p:cNvSpPr/>
            <p:nvPr/>
          </p:nvSpPr>
          <p:spPr>
            <a:xfrm rot="5400000">
              <a:off x="6183543" y="3719756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0" name="Oval 449"/>
            <p:cNvSpPr/>
            <p:nvPr/>
          </p:nvSpPr>
          <p:spPr>
            <a:xfrm rot="5400000">
              <a:off x="8036924" y="3606687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1" name="Oval 450"/>
            <p:cNvSpPr/>
            <p:nvPr/>
          </p:nvSpPr>
          <p:spPr>
            <a:xfrm rot="5400000">
              <a:off x="6967154" y="603827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2" name="Straight Connector 451"/>
            <p:cNvCxnSpPr>
              <a:stCxn id="448" idx="3"/>
              <a:endCxn id="449" idx="0"/>
            </p:cNvCxnSpPr>
            <p:nvPr/>
          </p:nvCxnSpPr>
          <p:spPr>
            <a:xfrm rot="10800000">
              <a:off x="6568898" y="3912434"/>
              <a:ext cx="1390777" cy="8519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3" name="Straight Connector 452"/>
            <p:cNvCxnSpPr>
              <a:stCxn id="448" idx="6"/>
              <a:endCxn id="444" idx="2"/>
            </p:cNvCxnSpPr>
            <p:nvPr/>
          </p:nvCxnSpPr>
          <p:spPr>
            <a:xfrm rot="5400000">
              <a:off x="7723241" y="5347944"/>
              <a:ext cx="627367" cy="1179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4" name="Straight Connector 453"/>
            <p:cNvCxnSpPr>
              <a:stCxn id="448" idx="4"/>
              <a:endCxn id="445" idx="1"/>
            </p:cNvCxnSpPr>
            <p:nvPr/>
          </p:nvCxnSpPr>
          <p:spPr>
            <a:xfrm rot="10800000" flipV="1">
              <a:off x="7102398" y="4900577"/>
              <a:ext cx="800843" cy="5274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5" name="Straight Connector 454"/>
            <p:cNvCxnSpPr>
              <a:stCxn id="445" idx="4"/>
              <a:endCxn id="447" idx="1"/>
            </p:cNvCxnSpPr>
            <p:nvPr/>
          </p:nvCxnSpPr>
          <p:spPr>
            <a:xfrm rot="10800000">
              <a:off x="6207665" y="5496838"/>
              <a:ext cx="565813" cy="674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6" name="Straight Connector 455"/>
            <p:cNvCxnSpPr>
              <a:stCxn id="444" idx="5"/>
              <a:endCxn id="451" idx="0"/>
            </p:cNvCxnSpPr>
            <p:nvPr/>
          </p:nvCxnSpPr>
          <p:spPr>
            <a:xfrm rot="10800000" flipV="1">
              <a:off x="7352509" y="6049540"/>
              <a:ext cx="489179" cy="1814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7" name="Straight Connector 456"/>
            <p:cNvCxnSpPr>
              <a:stCxn id="445" idx="6"/>
              <a:endCxn id="451" idx="3"/>
            </p:cNvCxnSpPr>
            <p:nvPr/>
          </p:nvCxnSpPr>
          <p:spPr>
            <a:xfrm rot="16200000" flipH="1">
              <a:off x="6825982" y="5897103"/>
              <a:ext cx="337778" cy="574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8" name="Straight Connector 457"/>
            <p:cNvCxnSpPr>
              <a:stCxn id="450" idx="5"/>
              <a:endCxn id="446" idx="0"/>
            </p:cNvCxnSpPr>
            <p:nvPr/>
          </p:nvCxnSpPr>
          <p:spPr>
            <a:xfrm rot="10800000" flipV="1">
              <a:off x="7006434" y="3935607"/>
              <a:ext cx="1086925" cy="8371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9" name="Straight Connector 458"/>
            <p:cNvCxnSpPr>
              <a:stCxn id="446" idx="7"/>
              <a:endCxn id="444" idx="3"/>
            </p:cNvCxnSpPr>
            <p:nvPr/>
          </p:nvCxnSpPr>
          <p:spPr>
            <a:xfrm>
              <a:off x="6949999" y="4909000"/>
              <a:ext cx="891688" cy="8680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0" name="Oval 459"/>
            <p:cNvSpPr/>
            <p:nvPr/>
          </p:nvSpPr>
          <p:spPr>
            <a:xfrm rot="5400000">
              <a:off x="5017472" y="4044221"/>
              <a:ext cx="385354" cy="38535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1" name="Oval 460"/>
            <p:cNvSpPr/>
            <p:nvPr/>
          </p:nvSpPr>
          <p:spPr>
            <a:xfrm rot="5400000">
              <a:off x="3563244" y="3636183"/>
              <a:ext cx="385354" cy="38535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2" name="Oval 461"/>
            <p:cNvSpPr/>
            <p:nvPr/>
          </p:nvSpPr>
          <p:spPr>
            <a:xfrm rot="5400000">
              <a:off x="4634014" y="3326466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3" name="Oval 462"/>
            <p:cNvSpPr/>
            <p:nvPr/>
          </p:nvSpPr>
          <p:spPr>
            <a:xfrm rot="5400000">
              <a:off x="4051889" y="4332378"/>
              <a:ext cx="385354" cy="38535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4" name="Straight Connector 463"/>
            <p:cNvCxnSpPr>
              <a:stCxn id="462" idx="7"/>
              <a:endCxn id="460" idx="2"/>
            </p:cNvCxnSpPr>
            <p:nvPr/>
          </p:nvCxnSpPr>
          <p:spPr>
            <a:xfrm>
              <a:off x="4962934" y="3655386"/>
              <a:ext cx="247215" cy="38883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5" name="Straight Connector 464"/>
            <p:cNvCxnSpPr>
              <a:stCxn id="462" idx="4"/>
              <a:endCxn id="461" idx="1"/>
            </p:cNvCxnSpPr>
            <p:nvPr/>
          </p:nvCxnSpPr>
          <p:spPr>
            <a:xfrm rot="10800000" flipV="1">
              <a:off x="3892164" y="3519143"/>
              <a:ext cx="741850" cy="1734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6" name="Straight Connector 465"/>
            <p:cNvCxnSpPr>
              <a:stCxn id="460" idx="5"/>
              <a:endCxn id="463" idx="0"/>
            </p:cNvCxnSpPr>
            <p:nvPr/>
          </p:nvCxnSpPr>
          <p:spPr>
            <a:xfrm rot="10800000" flipV="1">
              <a:off x="4437244" y="4373141"/>
              <a:ext cx="636663" cy="1519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7" name="Straight Connector 466"/>
            <p:cNvCxnSpPr>
              <a:stCxn id="461" idx="6"/>
              <a:endCxn id="463" idx="3"/>
            </p:cNvCxnSpPr>
            <p:nvPr/>
          </p:nvCxnSpPr>
          <p:spPr>
            <a:xfrm rot="16200000" flipH="1">
              <a:off x="3748485" y="4028973"/>
              <a:ext cx="367275" cy="35240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8" name="Straight Connector 467"/>
            <p:cNvCxnSpPr>
              <a:stCxn id="462" idx="0"/>
              <a:endCxn id="449" idx="3"/>
            </p:cNvCxnSpPr>
            <p:nvPr/>
          </p:nvCxnSpPr>
          <p:spPr>
            <a:xfrm>
              <a:off x="5019368" y="3519143"/>
              <a:ext cx="1220609" cy="2570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9" name="Straight Connector 468"/>
            <p:cNvCxnSpPr>
              <a:stCxn id="449" idx="5"/>
              <a:endCxn id="413" idx="7"/>
            </p:cNvCxnSpPr>
            <p:nvPr/>
          </p:nvCxnSpPr>
          <p:spPr>
            <a:xfrm rot="10800000" flipV="1">
              <a:off x="5127881" y="4048675"/>
              <a:ext cx="1112096" cy="7223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0" name="Straight Connector 469"/>
            <p:cNvCxnSpPr>
              <a:stCxn id="460" idx="0"/>
              <a:endCxn id="446" idx="4"/>
            </p:cNvCxnSpPr>
            <p:nvPr/>
          </p:nvCxnSpPr>
          <p:spPr>
            <a:xfrm>
              <a:off x="5402826" y="4236898"/>
              <a:ext cx="1218253" cy="53585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1" name="Straight Connector 470"/>
            <p:cNvCxnSpPr>
              <a:stCxn id="409" idx="4"/>
              <a:endCxn id="447" idx="2"/>
            </p:cNvCxnSpPr>
            <p:nvPr/>
          </p:nvCxnSpPr>
          <p:spPr>
            <a:xfrm rot="16200000" flipH="1">
              <a:off x="5931560" y="5300541"/>
              <a:ext cx="271655" cy="806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2" name="Straight Connector 471"/>
            <p:cNvCxnSpPr>
              <a:stCxn id="447" idx="4"/>
              <a:endCxn id="410" idx="7"/>
            </p:cNvCxnSpPr>
            <p:nvPr/>
          </p:nvCxnSpPr>
          <p:spPr>
            <a:xfrm rot="10800000" flipV="1">
              <a:off x="5526088" y="5633079"/>
              <a:ext cx="352656" cy="24405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3" name="Straight Connector 472"/>
            <p:cNvCxnSpPr>
              <a:stCxn id="412" idx="6"/>
              <a:endCxn id="451" idx="4"/>
            </p:cNvCxnSpPr>
            <p:nvPr/>
          </p:nvCxnSpPr>
          <p:spPr>
            <a:xfrm flipV="1">
              <a:off x="6418264" y="6230952"/>
              <a:ext cx="548890" cy="282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4" name="Straight Connector 473"/>
            <p:cNvCxnSpPr>
              <a:stCxn id="414" idx="2"/>
              <a:endCxn id="428" idx="6"/>
            </p:cNvCxnSpPr>
            <p:nvPr/>
          </p:nvCxnSpPr>
          <p:spPr>
            <a:xfrm rot="10800000">
              <a:off x="3060548" y="6294590"/>
              <a:ext cx="632284" cy="727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5" name="Straight Connector 474"/>
            <p:cNvCxnSpPr>
              <a:stCxn id="430" idx="4"/>
              <a:endCxn id="432" idx="0"/>
            </p:cNvCxnSpPr>
            <p:nvPr/>
          </p:nvCxnSpPr>
          <p:spPr>
            <a:xfrm rot="5400000">
              <a:off x="311958" y="5483904"/>
              <a:ext cx="933116" cy="294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6" name="Straight Connector 475"/>
            <p:cNvCxnSpPr>
              <a:stCxn id="430" idx="5"/>
              <a:endCxn id="431" idx="1"/>
            </p:cNvCxnSpPr>
            <p:nvPr/>
          </p:nvCxnSpPr>
          <p:spPr>
            <a:xfrm rot="16200000" flipH="1">
              <a:off x="870512" y="5034652"/>
              <a:ext cx="410856" cy="2928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7" name="Straight Connector 476"/>
            <p:cNvCxnSpPr>
              <a:stCxn id="425" idx="6"/>
              <a:endCxn id="461" idx="4"/>
            </p:cNvCxnSpPr>
            <p:nvPr/>
          </p:nvCxnSpPr>
          <p:spPr>
            <a:xfrm flipV="1">
              <a:off x="3104793" y="3828860"/>
              <a:ext cx="458451" cy="1757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8" name="Straight Connector 477"/>
            <p:cNvCxnSpPr>
              <a:stCxn id="428" idx="0"/>
              <a:endCxn id="416" idx="4"/>
            </p:cNvCxnSpPr>
            <p:nvPr/>
          </p:nvCxnSpPr>
          <p:spPr>
            <a:xfrm rot="5400000" flipH="1" flipV="1">
              <a:off x="2691340" y="5881138"/>
              <a:ext cx="397307" cy="442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9" name="Straight Connector 478"/>
            <p:cNvCxnSpPr>
              <a:stCxn id="463" idx="6"/>
              <a:endCxn id="415" idx="0"/>
            </p:cNvCxnSpPr>
            <p:nvPr/>
          </p:nvCxnSpPr>
          <p:spPr>
            <a:xfrm rot="5400000">
              <a:off x="4059246" y="4843880"/>
              <a:ext cx="311469" cy="591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0" name="Straight Connector 479"/>
            <p:cNvCxnSpPr>
              <a:stCxn id="433" idx="5"/>
              <a:endCxn id="414" idx="0"/>
            </p:cNvCxnSpPr>
            <p:nvPr/>
          </p:nvCxnSpPr>
          <p:spPr>
            <a:xfrm rot="16200000" flipH="1">
              <a:off x="2932380" y="5221529"/>
              <a:ext cx="1268773" cy="6374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1" name="Oval 480"/>
            <p:cNvSpPr/>
            <p:nvPr/>
          </p:nvSpPr>
          <p:spPr>
            <a:xfrm rot="5400000">
              <a:off x="7156937" y="3346132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2" name="Straight Connector 481"/>
            <p:cNvCxnSpPr>
              <a:stCxn id="450" idx="3"/>
              <a:endCxn id="481" idx="0"/>
            </p:cNvCxnSpPr>
            <p:nvPr/>
          </p:nvCxnSpPr>
          <p:spPr>
            <a:xfrm rot="10800000">
              <a:off x="7542292" y="3538809"/>
              <a:ext cx="551067" cy="1243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3" name="Straight Connector 482"/>
            <p:cNvCxnSpPr>
              <a:stCxn id="481" idx="5"/>
              <a:endCxn id="409" idx="7"/>
            </p:cNvCxnSpPr>
            <p:nvPr/>
          </p:nvCxnSpPr>
          <p:spPr>
            <a:xfrm rot="10800000" flipV="1">
              <a:off x="6199597" y="3675052"/>
              <a:ext cx="1013774" cy="11647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4" name="Group 483"/>
          <p:cNvGrpSpPr/>
          <p:nvPr/>
        </p:nvGrpSpPr>
        <p:grpSpPr>
          <a:xfrm>
            <a:off x="571091" y="3326466"/>
            <a:ext cx="7851187" cy="3233547"/>
            <a:chOff x="571091" y="3326466"/>
            <a:chExt cx="7851187" cy="3233547"/>
          </a:xfrm>
        </p:grpSpPr>
        <p:sp>
          <p:nvSpPr>
            <p:cNvPr id="485" name="Oval 484"/>
            <p:cNvSpPr/>
            <p:nvPr/>
          </p:nvSpPr>
          <p:spPr>
            <a:xfrm>
              <a:off x="5870677" y="4783394"/>
              <a:ext cx="385354" cy="38535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6" name="Oval 485"/>
            <p:cNvSpPr/>
            <p:nvPr/>
          </p:nvSpPr>
          <p:spPr>
            <a:xfrm>
              <a:off x="5197168" y="582069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7" name="Oval 486"/>
            <p:cNvSpPr/>
            <p:nvPr/>
          </p:nvSpPr>
          <p:spPr>
            <a:xfrm>
              <a:off x="4464665" y="5884607"/>
              <a:ext cx="385354" cy="38535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8" name="Oval 487"/>
            <p:cNvSpPr/>
            <p:nvPr/>
          </p:nvSpPr>
          <p:spPr>
            <a:xfrm>
              <a:off x="6032910" y="606650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9" name="Oval 488"/>
            <p:cNvSpPr/>
            <p:nvPr/>
          </p:nvSpPr>
          <p:spPr>
            <a:xfrm>
              <a:off x="4798961" y="4714569"/>
              <a:ext cx="385354" cy="38535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0" name="Oval 489"/>
            <p:cNvSpPr/>
            <p:nvPr/>
          </p:nvSpPr>
          <p:spPr>
            <a:xfrm>
              <a:off x="3692832" y="6174659"/>
              <a:ext cx="385354" cy="38535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1" name="Oval 490"/>
            <p:cNvSpPr/>
            <p:nvPr/>
          </p:nvSpPr>
          <p:spPr>
            <a:xfrm>
              <a:off x="3992716" y="5029201"/>
              <a:ext cx="385354" cy="38535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2" name="Oval 491"/>
            <p:cNvSpPr/>
            <p:nvPr/>
          </p:nvSpPr>
          <p:spPr>
            <a:xfrm>
              <a:off x="2719439" y="5319252"/>
              <a:ext cx="385354" cy="38535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3" name="Straight Connector 492"/>
            <p:cNvCxnSpPr>
              <a:stCxn id="489" idx="3"/>
              <a:endCxn id="490" idx="7"/>
            </p:cNvCxnSpPr>
            <p:nvPr/>
          </p:nvCxnSpPr>
          <p:spPr>
            <a:xfrm rot="5400000">
              <a:off x="3844772" y="5220470"/>
              <a:ext cx="1187604" cy="8336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4" name="Straight Connector 493"/>
            <p:cNvCxnSpPr>
              <a:stCxn id="489" idx="6"/>
              <a:endCxn id="485" idx="2"/>
            </p:cNvCxnSpPr>
            <p:nvPr/>
          </p:nvCxnSpPr>
          <p:spPr>
            <a:xfrm>
              <a:off x="5184315" y="4907246"/>
              <a:ext cx="686362" cy="688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5" name="Straight Connector 494"/>
            <p:cNvCxnSpPr>
              <a:stCxn id="489" idx="4"/>
              <a:endCxn id="486" idx="1"/>
            </p:cNvCxnSpPr>
            <p:nvPr/>
          </p:nvCxnSpPr>
          <p:spPr>
            <a:xfrm rot="16200000" flipH="1">
              <a:off x="4734015" y="5357546"/>
              <a:ext cx="777210" cy="2619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6" name="Straight Connector 495"/>
            <p:cNvCxnSpPr>
              <a:stCxn id="486" idx="6"/>
              <a:endCxn id="488" idx="1"/>
            </p:cNvCxnSpPr>
            <p:nvPr/>
          </p:nvCxnSpPr>
          <p:spPr>
            <a:xfrm>
              <a:off x="5582522" y="6013376"/>
              <a:ext cx="506822" cy="1095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7" name="Straight Connector 496"/>
            <p:cNvCxnSpPr>
              <a:stCxn id="492" idx="7"/>
              <a:endCxn id="491" idx="2"/>
            </p:cNvCxnSpPr>
            <p:nvPr/>
          </p:nvCxnSpPr>
          <p:spPr>
            <a:xfrm rot="5400000" flipH="1" flipV="1">
              <a:off x="3443633" y="4826604"/>
              <a:ext cx="153808" cy="9443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8" name="Straight Connector 497"/>
            <p:cNvCxnSpPr>
              <a:stCxn id="491" idx="5"/>
              <a:endCxn id="487" idx="0"/>
            </p:cNvCxnSpPr>
            <p:nvPr/>
          </p:nvCxnSpPr>
          <p:spPr>
            <a:xfrm rot="16200000" flipH="1">
              <a:off x="4226246" y="5453511"/>
              <a:ext cx="526486" cy="3357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9" name="Straight Connector 498"/>
            <p:cNvCxnSpPr>
              <a:stCxn id="487" idx="7"/>
              <a:endCxn id="485" idx="3"/>
            </p:cNvCxnSpPr>
            <p:nvPr/>
          </p:nvCxnSpPr>
          <p:spPr>
            <a:xfrm rot="5400000" flipH="1" flipV="1">
              <a:off x="4945985" y="4959915"/>
              <a:ext cx="828727" cy="11335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0" name="Straight Connector 499"/>
            <p:cNvCxnSpPr>
              <a:stCxn id="492" idx="6"/>
              <a:endCxn id="487" idx="2"/>
            </p:cNvCxnSpPr>
            <p:nvPr/>
          </p:nvCxnSpPr>
          <p:spPr>
            <a:xfrm>
              <a:off x="3104793" y="5511929"/>
              <a:ext cx="1359872" cy="5653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1" name="Oval 500"/>
            <p:cNvSpPr/>
            <p:nvPr/>
          </p:nvSpPr>
          <p:spPr>
            <a:xfrm>
              <a:off x="2719439" y="3811945"/>
              <a:ext cx="385354" cy="38535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2" name="Oval 501"/>
            <p:cNvSpPr/>
            <p:nvPr/>
          </p:nvSpPr>
          <p:spPr>
            <a:xfrm>
              <a:off x="1544484" y="4646740"/>
              <a:ext cx="385354" cy="38535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3" name="Oval 502"/>
            <p:cNvSpPr/>
            <p:nvPr/>
          </p:nvSpPr>
          <p:spPr>
            <a:xfrm>
              <a:off x="1460910" y="597900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4" name="Oval 503"/>
            <p:cNvSpPr/>
            <p:nvPr/>
          </p:nvSpPr>
          <p:spPr>
            <a:xfrm>
              <a:off x="2675194" y="6101913"/>
              <a:ext cx="385354" cy="38535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5" name="Oval 504"/>
            <p:cNvSpPr/>
            <p:nvPr/>
          </p:nvSpPr>
          <p:spPr>
            <a:xfrm>
              <a:off x="1293762" y="387093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6" name="Oval 505"/>
            <p:cNvSpPr/>
            <p:nvPr/>
          </p:nvSpPr>
          <p:spPr>
            <a:xfrm>
              <a:off x="600586" y="464673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7" name="Oval 506"/>
            <p:cNvSpPr/>
            <p:nvPr/>
          </p:nvSpPr>
          <p:spPr>
            <a:xfrm>
              <a:off x="1165941" y="5330081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8" name="Oval 507"/>
            <p:cNvSpPr/>
            <p:nvPr/>
          </p:nvSpPr>
          <p:spPr>
            <a:xfrm>
              <a:off x="571091" y="596520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9" name="Oval 508"/>
            <p:cNvSpPr/>
            <p:nvPr/>
          </p:nvSpPr>
          <p:spPr>
            <a:xfrm>
              <a:off x="2919104" y="4576966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0" name="Straight Connector 509"/>
            <p:cNvCxnSpPr>
              <a:stCxn id="505" idx="3"/>
              <a:endCxn id="506" idx="7"/>
            </p:cNvCxnSpPr>
            <p:nvPr/>
          </p:nvCxnSpPr>
          <p:spPr>
            <a:xfrm rot="5400000">
              <a:off x="888194" y="4241171"/>
              <a:ext cx="503314" cy="4206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1" name="Straight Connector 510"/>
            <p:cNvCxnSpPr>
              <a:stCxn id="505" idx="6"/>
              <a:endCxn id="501" idx="2"/>
            </p:cNvCxnSpPr>
            <p:nvPr/>
          </p:nvCxnSpPr>
          <p:spPr>
            <a:xfrm flipV="1">
              <a:off x="1679116" y="4004622"/>
              <a:ext cx="1040323" cy="589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2" name="Straight Connector 511"/>
            <p:cNvCxnSpPr>
              <a:stCxn id="505" idx="5"/>
              <a:endCxn id="502" idx="0"/>
            </p:cNvCxnSpPr>
            <p:nvPr/>
          </p:nvCxnSpPr>
          <p:spPr>
            <a:xfrm rot="16200000" flipH="1">
              <a:off x="1456481" y="4366059"/>
              <a:ext cx="446881" cy="11447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3" name="Straight Connector 512"/>
            <p:cNvCxnSpPr>
              <a:stCxn id="502" idx="5"/>
              <a:endCxn id="504" idx="1"/>
            </p:cNvCxnSpPr>
            <p:nvPr/>
          </p:nvCxnSpPr>
          <p:spPr>
            <a:xfrm rot="16200000" flipH="1">
              <a:off x="1711173" y="5137891"/>
              <a:ext cx="1182687" cy="8582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4" name="Straight Connector 513"/>
            <p:cNvCxnSpPr>
              <a:stCxn id="501" idx="5"/>
              <a:endCxn id="509" idx="0"/>
            </p:cNvCxnSpPr>
            <p:nvPr/>
          </p:nvCxnSpPr>
          <p:spPr>
            <a:xfrm rot="16200000" flipH="1">
              <a:off x="2862020" y="4327204"/>
              <a:ext cx="436101" cy="634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5" name="Straight Connector 514"/>
            <p:cNvCxnSpPr>
              <a:stCxn id="502" idx="6"/>
              <a:endCxn id="509" idx="2"/>
            </p:cNvCxnSpPr>
            <p:nvPr/>
          </p:nvCxnSpPr>
          <p:spPr>
            <a:xfrm flipV="1">
              <a:off x="1929838" y="4769643"/>
              <a:ext cx="989266" cy="697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6" name="Straight Connector 515"/>
            <p:cNvCxnSpPr>
              <a:stCxn id="508" idx="7"/>
              <a:endCxn id="507" idx="3"/>
            </p:cNvCxnSpPr>
            <p:nvPr/>
          </p:nvCxnSpPr>
          <p:spPr>
            <a:xfrm rot="5400000" flipH="1" flipV="1">
              <a:off x="879872" y="5679140"/>
              <a:ext cx="362642" cy="3223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7" name="Straight Connector 516"/>
            <p:cNvCxnSpPr>
              <a:stCxn id="507" idx="5"/>
              <a:endCxn id="503" idx="0"/>
            </p:cNvCxnSpPr>
            <p:nvPr/>
          </p:nvCxnSpPr>
          <p:spPr>
            <a:xfrm rot="16200000" flipH="1">
              <a:off x="1414220" y="5739642"/>
              <a:ext cx="320008" cy="1587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8" name="Straight Connector 517"/>
            <p:cNvCxnSpPr>
              <a:stCxn id="503" idx="7"/>
              <a:endCxn id="501" idx="3"/>
            </p:cNvCxnSpPr>
            <p:nvPr/>
          </p:nvCxnSpPr>
          <p:spPr>
            <a:xfrm rot="5400000" flipH="1" flipV="1">
              <a:off x="1335562" y="4595133"/>
              <a:ext cx="1894578" cy="9860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9" name="Straight Connector 518"/>
            <p:cNvCxnSpPr>
              <a:stCxn id="508" idx="6"/>
              <a:endCxn id="503" idx="2"/>
            </p:cNvCxnSpPr>
            <p:nvPr/>
          </p:nvCxnSpPr>
          <p:spPr>
            <a:xfrm>
              <a:off x="956445" y="6157886"/>
              <a:ext cx="504465" cy="13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0" name="Oval 519"/>
            <p:cNvSpPr/>
            <p:nvPr/>
          </p:nvSpPr>
          <p:spPr>
            <a:xfrm rot="5400000">
              <a:off x="7785253" y="5720621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1" name="Oval 520"/>
            <p:cNvSpPr/>
            <p:nvPr/>
          </p:nvSpPr>
          <p:spPr>
            <a:xfrm rot="5400000">
              <a:off x="6773477" y="5371577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2" name="Oval 521"/>
            <p:cNvSpPr/>
            <p:nvPr/>
          </p:nvSpPr>
          <p:spPr>
            <a:xfrm rot="5400000">
              <a:off x="6621079" y="4580080"/>
              <a:ext cx="385354" cy="38535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3" name="Oval 522"/>
            <p:cNvSpPr/>
            <p:nvPr/>
          </p:nvSpPr>
          <p:spPr>
            <a:xfrm rot="5400000">
              <a:off x="5878744" y="5440403"/>
              <a:ext cx="385354" cy="38535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4" name="Oval 523"/>
            <p:cNvSpPr/>
            <p:nvPr/>
          </p:nvSpPr>
          <p:spPr>
            <a:xfrm rot="5400000">
              <a:off x="7903240" y="470790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5" name="Oval 524"/>
            <p:cNvSpPr/>
            <p:nvPr/>
          </p:nvSpPr>
          <p:spPr>
            <a:xfrm rot="5400000">
              <a:off x="6183543" y="3719756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6" name="Oval 525"/>
            <p:cNvSpPr/>
            <p:nvPr/>
          </p:nvSpPr>
          <p:spPr>
            <a:xfrm rot="5400000">
              <a:off x="8036924" y="3606687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7" name="Oval 526"/>
            <p:cNvSpPr/>
            <p:nvPr/>
          </p:nvSpPr>
          <p:spPr>
            <a:xfrm rot="5400000">
              <a:off x="6967154" y="603827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8" name="Straight Connector 527"/>
            <p:cNvCxnSpPr>
              <a:stCxn id="524" idx="3"/>
              <a:endCxn id="525" idx="0"/>
            </p:cNvCxnSpPr>
            <p:nvPr/>
          </p:nvCxnSpPr>
          <p:spPr>
            <a:xfrm rot="10800000">
              <a:off x="6568898" y="3912434"/>
              <a:ext cx="1390777" cy="8519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Straight Connector 528"/>
            <p:cNvCxnSpPr>
              <a:stCxn id="524" idx="6"/>
              <a:endCxn id="520" idx="2"/>
            </p:cNvCxnSpPr>
            <p:nvPr/>
          </p:nvCxnSpPr>
          <p:spPr>
            <a:xfrm rot="5400000">
              <a:off x="7723241" y="5347944"/>
              <a:ext cx="627367" cy="1179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Straight Connector 529"/>
            <p:cNvCxnSpPr>
              <a:stCxn id="524" idx="4"/>
              <a:endCxn id="521" idx="1"/>
            </p:cNvCxnSpPr>
            <p:nvPr/>
          </p:nvCxnSpPr>
          <p:spPr>
            <a:xfrm rot="10800000" flipV="1">
              <a:off x="7102398" y="4900577"/>
              <a:ext cx="800843" cy="5274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Straight Connector 530"/>
            <p:cNvCxnSpPr>
              <a:stCxn id="521" idx="4"/>
              <a:endCxn id="523" idx="1"/>
            </p:cNvCxnSpPr>
            <p:nvPr/>
          </p:nvCxnSpPr>
          <p:spPr>
            <a:xfrm rot="10800000">
              <a:off x="6207665" y="5496838"/>
              <a:ext cx="565813" cy="674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Straight Connector 531"/>
            <p:cNvCxnSpPr>
              <a:stCxn id="520" idx="5"/>
              <a:endCxn id="527" idx="0"/>
            </p:cNvCxnSpPr>
            <p:nvPr/>
          </p:nvCxnSpPr>
          <p:spPr>
            <a:xfrm rot="10800000" flipV="1">
              <a:off x="7352509" y="6049540"/>
              <a:ext cx="489179" cy="1814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/>
            <p:cNvCxnSpPr>
              <a:stCxn id="521" idx="6"/>
              <a:endCxn id="527" idx="3"/>
            </p:cNvCxnSpPr>
            <p:nvPr/>
          </p:nvCxnSpPr>
          <p:spPr>
            <a:xfrm rot="16200000" flipH="1">
              <a:off x="6825982" y="5897103"/>
              <a:ext cx="337778" cy="574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Straight Connector 533"/>
            <p:cNvCxnSpPr>
              <a:stCxn id="526" idx="5"/>
              <a:endCxn id="522" idx="0"/>
            </p:cNvCxnSpPr>
            <p:nvPr/>
          </p:nvCxnSpPr>
          <p:spPr>
            <a:xfrm rot="10800000" flipV="1">
              <a:off x="7006434" y="3935607"/>
              <a:ext cx="1086925" cy="8371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Connector 534"/>
            <p:cNvCxnSpPr>
              <a:stCxn id="522" idx="7"/>
              <a:endCxn id="520" idx="3"/>
            </p:cNvCxnSpPr>
            <p:nvPr/>
          </p:nvCxnSpPr>
          <p:spPr>
            <a:xfrm>
              <a:off x="6949999" y="4909000"/>
              <a:ext cx="891688" cy="8680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6" name="Oval 535"/>
            <p:cNvSpPr/>
            <p:nvPr/>
          </p:nvSpPr>
          <p:spPr>
            <a:xfrm rot="5400000">
              <a:off x="5017472" y="4044221"/>
              <a:ext cx="385354" cy="38535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7" name="Oval 536"/>
            <p:cNvSpPr/>
            <p:nvPr/>
          </p:nvSpPr>
          <p:spPr>
            <a:xfrm rot="5400000">
              <a:off x="3563244" y="3636183"/>
              <a:ext cx="385354" cy="38535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8" name="Oval 537"/>
            <p:cNvSpPr/>
            <p:nvPr/>
          </p:nvSpPr>
          <p:spPr>
            <a:xfrm rot="5400000">
              <a:off x="4634014" y="3326466"/>
              <a:ext cx="385354" cy="38535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9" name="Oval 538"/>
            <p:cNvSpPr/>
            <p:nvPr/>
          </p:nvSpPr>
          <p:spPr>
            <a:xfrm rot="5400000">
              <a:off x="4051889" y="4332378"/>
              <a:ext cx="385354" cy="38535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0" name="Straight Connector 539"/>
            <p:cNvCxnSpPr>
              <a:stCxn id="538" idx="7"/>
              <a:endCxn id="536" idx="2"/>
            </p:cNvCxnSpPr>
            <p:nvPr/>
          </p:nvCxnSpPr>
          <p:spPr>
            <a:xfrm>
              <a:off x="4962934" y="3655386"/>
              <a:ext cx="247215" cy="38883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1" name="Straight Connector 540"/>
            <p:cNvCxnSpPr>
              <a:stCxn id="538" idx="4"/>
              <a:endCxn id="537" idx="1"/>
            </p:cNvCxnSpPr>
            <p:nvPr/>
          </p:nvCxnSpPr>
          <p:spPr>
            <a:xfrm rot="10800000" flipV="1">
              <a:off x="3892164" y="3519143"/>
              <a:ext cx="741850" cy="1734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2" name="Straight Connector 541"/>
            <p:cNvCxnSpPr>
              <a:stCxn id="536" idx="5"/>
              <a:endCxn id="539" idx="0"/>
            </p:cNvCxnSpPr>
            <p:nvPr/>
          </p:nvCxnSpPr>
          <p:spPr>
            <a:xfrm rot="10800000" flipV="1">
              <a:off x="4437244" y="4373141"/>
              <a:ext cx="636663" cy="1519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3" name="Straight Connector 542"/>
            <p:cNvCxnSpPr>
              <a:stCxn id="537" idx="6"/>
              <a:endCxn id="539" idx="3"/>
            </p:cNvCxnSpPr>
            <p:nvPr/>
          </p:nvCxnSpPr>
          <p:spPr>
            <a:xfrm rot="16200000" flipH="1">
              <a:off x="3748485" y="4028973"/>
              <a:ext cx="367275" cy="35240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4" name="Straight Connector 543"/>
            <p:cNvCxnSpPr>
              <a:stCxn id="538" idx="0"/>
              <a:endCxn id="525" idx="3"/>
            </p:cNvCxnSpPr>
            <p:nvPr/>
          </p:nvCxnSpPr>
          <p:spPr>
            <a:xfrm>
              <a:off x="5019368" y="3519143"/>
              <a:ext cx="1220609" cy="2570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5" name="Straight Connector 544"/>
            <p:cNvCxnSpPr>
              <a:stCxn id="525" idx="5"/>
              <a:endCxn id="489" idx="7"/>
            </p:cNvCxnSpPr>
            <p:nvPr/>
          </p:nvCxnSpPr>
          <p:spPr>
            <a:xfrm rot="10800000" flipV="1">
              <a:off x="5127881" y="4048675"/>
              <a:ext cx="1112096" cy="7223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6" name="Straight Connector 545"/>
            <p:cNvCxnSpPr>
              <a:stCxn id="536" idx="0"/>
              <a:endCxn id="522" idx="4"/>
            </p:cNvCxnSpPr>
            <p:nvPr/>
          </p:nvCxnSpPr>
          <p:spPr>
            <a:xfrm>
              <a:off x="5402826" y="4236898"/>
              <a:ext cx="1218253" cy="53585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7" name="Straight Connector 546"/>
            <p:cNvCxnSpPr>
              <a:stCxn id="485" idx="4"/>
              <a:endCxn id="523" idx="2"/>
            </p:cNvCxnSpPr>
            <p:nvPr/>
          </p:nvCxnSpPr>
          <p:spPr>
            <a:xfrm rot="16200000" flipH="1">
              <a:off x="5931560" y="5300541"/>
              <a:ext cx="271655" cy="806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8" name="Straight Connector 547"/>
            <p:cNvCxnSpPr>
              <a:stCxn id="523" idx="4"/>
              <a:endCxn id="486" idx="7"/>
            </p:cNvCxnSpPr>
            <p:nvPr/>
          </p:nvCxnSpPr>
          <p:spPr>
            <a:xfrm rot="10800000" flipV="1">
              <a:off x="5526088" y="5633079"/>
              <a:ext cx="352656" cy="24405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9" name="Straight Connector 548"/>
            <p:cNvCxnSpPr>
              <a:stCxn id="488" idx="6"/>
              <a:endCxn id="527" idx="4"/>
            </p:cNvCxnSpPr>
            <p:nvPr/>
          </p:nvCxnSpPr>
          <p:spPr>
            <a:xfrm flipV="1">
              <a:off x="6418264" y="6230952"/>
              <a:ext cx="548890" cy="282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0" name="Straight Connector 549"/>
            <p:cNvCxnSpPr>
              <a:stCxn id="490" idx="2"/>
              <a:endCxn id="504" idx="6"/>
            </p:cNvCxnSpPr>
            <p:nvPr/>
          </p:nvCxnSpPr>
          <p:spPr>
            <a:xfrm rot="10800000">
              <a:off x="3060548" y="6294590"/>
              <a:ext cx="632284" cy="727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1" name="Straight Connector 550"/>
            <p:cNvCxnSpPr>
              <a:stCxn id="506" idx="4"/>
              <a:endCxn id="508" idx="0"/>
            </p:cNvCxnSpPr>
            <p:nvPr/>
          </p:nvCxnSpPr>
          <p:spPr>
            <a:xfrm rot="5400000">
              <a:off x="311958" y="5483904"/>
              <a:ext cx="933116" cy="294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2" name="Straight Connector 551"/>
            <p:cNvCxnSpPr>
              <a:stCxn id="506" idx="5"/>
              <a:endCxn id="507" idx="1"/>
            </p:cNvCxnSpPr>
            <p:nvPr/>
          </p:nvCxnSpPr>
          <p:spPr>
            <a:xfrm rot="16200000" flipH="1">
              <a:off x="870512" y="5034652"/>
              <a:ext cx="410856" cy="2928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3" name="Straight Connector 552"/>
            <p:cNvCxnSpPr>
              <a:stCxn id="501" idx="6"/>
              <a:endCxn id="537" idx="4"/>
            </p:cNvCxnSpPr>
            <p:nvPr/>
          </p:nvCxnSpPr>
          <p:spPr>
            <a:xfrm flipV="1">
              <a:off x="3104793" y="3828860"/>
              <a:ext cx="458451" cy="1757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4" name="Straight Connector 553"/>
            <p:cNvCxnSpPr>
              <a:stCxn id="504" idx="0"/>
              <a:endCxn id="492" idx="4"/>
            </p:cNvCxnSpPr>
            <p:nvPr/>
          </p:nvCxnSpPr>
          <p:spPr>
            <a:xfrm rot="5400000" flipH="1" flipV="1">
              <a:off x="2691340" y="5881138"/>
              <a:ext cx="397307" cy="442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5" name="Straight Connector 554"/>
            <p:cNvCxnSpPr>
              <a:stCxn id="539" idx="6"/>
              <a:endCxn id="491" idx="0"/>
            </p:cNvCxnSpPr>
            <p:nvPr/>
          </p:nvCxnSpPr>
          <p:spPr>
            <a:xfrm rot="5400000">
              <a:off x="4059246" y="4843880"/>
              <a:ext cx="311469" cy="591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6" name="Straight Connector 555"/>
            <p:cNvCxnSpPr>
              <a:stCxn id="509" idx="5"/>
              <a:endCxn id="490" idx="0"/>
            </p:cNvCxnSpPr>
            <p:nvPr/>
          </p:nvCxnSpPr>
          <p:spPr>
            <a:xfrm rot="16200000" flipH="1">
              <a:off x="2932380" y="5221529"/>
              <a:ext cx="1268773" cy="6374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7" name="Oval 556"/>
            <p:cNvSpPr/>
            <p:nvPr/>
          </p:nvSpPr>
          <p:spPr>
            <a:xfrm rot="5400000">
              <a:off x="7156937" y="3346132"/>
              <a:ext cx="385354" cy="38535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8" name="Straight Connector 557"/>
            <p:cNvCxnSpPr>
              <a:stCxn id="526" idx="3"/>
              <a:endCxn id="557" idx="0"/>
            </p:cNvCxnSpPr>
            <p:nvPr/>
          </p:nvCxnSpPr>
          <p:spPr>
            <a:xfrm rot="10800000">
              <a:off x="7542292" y="3538809"/>
              <a:ext cx="551067" cy="1243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9" name="Straight Connector 558"/>
            <p:cNvCxnSpPr>
              <a:stCxn id="557" idx="5"/>
              <a:endCxn id="485" idx="7"/>
            </p:cNvCxnSpPr>
            <p:nvPr/>
          </p:nvCxnSpPr>
          <p:spPr>
            <a:xfrm rot="10800000" flipV="1">
              <a:off x="6199597" y="3675052"/>
              <a:ext cx="1013774" cy="11647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0" name="Group 559"/>
          <p:cNvGrpSpPr/>
          <p:nvPr/>
        </p:nvGrpSpPr>
        <p:grpSpPr>
          <a:xfrm>
            <a:off x="571091" y="3326466"/>
            <a:ext cx="7851187" cy="3233547"/>
            <a:chOff x="571091" y="3326466"/>
            <a:chExt cx="7851187" cy="3233547"/>
          </a:xfrm>
        </p:grpSpPr>
        <p:sp>
          <p:nvSpPr>
            <p:cNvPr id="561" name="Oval 560"/>
            <p:cNvSpPr/>
            <p:nvPr/>
          </p:nvSpPr>
          <p:spPr>
            <a:xfrm>
              <a:off x="5870677" y="4783394"/>
              <a:ext cx="385354" cy="38535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2" name="Oval 561"/>
            <p:cNvSpPr/>
            <p:nvPr/>
          </p:nvSpPr>
          <p:spPr>
            <a:xfrm>
              <a:off x="5197168" y="582069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3" name="Oval 562"/>
            <p:cNvSpPr/>
            <p:nvPr/>
          </p:nvSpPr>
          <p:spPr>
            <a:xfrm>
              <a:off x="4464665" y="5884607"/>
              <a:ext cx="385354" cy="38535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4" name="Oval 563"/>
            <p:cNvSpPr/>
            <p:nvPr/>
          </p:nvSpPr>
          <p:spPr>
            <a:xfrm>
              <a:off x="6032910" y="606650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5" name="Oval 564"/>
            <p:cNvSpPr/>
            <p:nvPr/>
          </p:nvSpPr>
          <p:spPr>
            <a:xfrm>
              <a:off x="4798961" y="4714569"/>
              <a:ext cx="385354" cy="38535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6" name="Oval 565"/>
            <p:cNvSpPr/>
            <p:nvPr/>
          </p:nvSpPr>
          <p:spPr>
            <a:xfrm>
              <a:off x="3692832" y="6174659"/>
              <a:ext cx="385354" cy="38535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7" name="Oval 566"/>
            <p:cNvSpPr/>
            <p:nvPr/>
          </p:nvSpPr>
          <p:spPr>
            <a:xfrm>
              <a:off x="3992716" y="5029201"/>
              <a:ext cx="385354" cy="38535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8" name="Oval 567"/>
            <p:cNvSpPr/>
            <p:nvPr/>
          </p:nvSpPr>
          <p:spPr>
            <a:xfrm>
              <a:off x="2719439" y="5319252"/>
              <a:ext cx="385354" cy="38535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9" name="Straight Connector 568"/>
            <p:cNvCxnSpPr>
              <a:stCxn id="565" idx="3"/>
              <a:endCxn id="566" idx="7"/>
            </p:cNvCxnSpPr>
            <p:nvPr/>
          </p:nvCxnSpPr>
          <p:spPr>
            <a:xfrm rot="5400000">
              <a:off x="3844772" y="5220470"/>
              <a:ext cx="1187604" cy="8336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0" name="Straight Connector 569"/>
            <p:cNvCxnSpPr>
              <a:stCxn id="565" idx="6"/>
              <a:endCxn id="561" idx="2"/>
            </p:cNvCxnSpPr>
            <p:nvPr/>
          </p:nvCxnSpPr>
          <p:spPr>
            <a:xfrm>
              <a:off x="5184315" y="4907246"/>
              <a:ext cx="686362" cy="688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1" name="Straight Connector 570"/>
            <p:cNvCxnSpPr>
              <a:stCxn id="565" idx="4"/>
              <a:endCxn id="562" idx="1"/>
            </p:cNvCxnSpPr>
            <p:nvPr/>
          </p:nvCxnSpPr>
          <p:spPr>
            <a:xfrm rot="16200000" flipH="1">
              <a:off x="4734015" y="5357546"/>
              <a:ext cx="777210" cy="2619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2" name="Straight Connector 571"/>
            <p:cNvCxnSpPr>
              <a:stCxn id="562" idx="6"/>
              <a:endCxn id="564" idx="1"/>
            </p:cNvCxnSpPr>
            <p:nvPr/>
          </p:nvCxnSpPr>
          <p:spPr>
            <a:xfrm>
              <a:off x="5582522" y="6013376"/>
              <a:ext cx="506822" cy="1095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3" name="Straight Connector 572"/>
            <p:cNvCxnSpPr>
              <a:stCxn id="568" idx="7"/>
              <a:endCxn id="567" idx="2"/>
            </p:cNvCxnSpPr>
            <p:nvPr/>
          </p:nvCxnSpPr>
          <p:spPr>
            <a:xfrm rot="5400000" flipH="1" flipV="1">
              <a:off x="3443633" y="4826604"/>
              <a:ext cx="153808" cy="9443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4" name="Straight Connector 573"/>
            <p:cNvCxnSpPr>
              <a:stCxn id="567" idx="5"/>
              <a:endCxn id="563" idx="0"/>
            </p:cNvCxnSpPr>
            <p:nvPr/>
          </p:nvCxnSpPr>
          <p:spPr>
            <a:xfrm rot="16200000" flipH="1">
              <a:off x="4226246" y="5453511"/>
              <a:ext cx="526486" cy="3357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5" name="Straight Connector 574"/>
            <p:cNvCxnSpPr>
              <a:stCxn id="563" idx="7"/>
              <a:endCxn id="561" idx="3"/>
            </p:cNvCxnSpPr>
            <p:nvPr/>
          </p:nvCxnSpPr>
          <p:spPr>
            <a:xfrm rot="5400000" flipH="1" flipV="1">
              <a:off x="4945985" y="4959915"/>
              <a:ext cx="828727" cy="11335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6" name="Straight Connector 575"/>
            <p:cNvCxnSpPr>
              <a:stCxn id="568" idx="6"/>
              <a:endCxn id="563" idx="2"/>
            </p:cNvCxnSpPr>
            <p:nvPr/>
          </p:nvCxnSpPr>
          <p:spPr>
            <a:xfrm>
              <a:off x="3104793" y="5511929"/>
              <a:ext cx="1359872" cy="5653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7" name="Oval 576"/>
            <p:cNvSpPr/>
            <p:nvPr/>
          </p:nvSpPr>
          <p:spPr>
            <a:xfrm>
              <a:off x="2719439" y="3811945"/>
              <a:ext cx="385354" cy="38535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8" name="Oval 577"/>
            <p:cNvSpPr/>
            <p:nvPr/>
          </p:nvSpPr>
          <p:spPr>
            <a:xfrm>
              <a:off x="1544484" y="4646740"/>
              <a:ext cx="385354" cy="38535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9" name="Oval 578"/>
            <p:cNvSpPr/>
            <p:nvPr/>
          </p:nvSpPr>
          <p:spPr>
            <a:xfrm>
              <a:off x="1460910" y="597900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0" name="Oval 579"/>
            <p:cNvSpPr/>
            <p:nvPr/>
          </p:nvSpPr>
          <p:spPr>
            <a:xfrm>
              <a:off x="2675194" y="6101913"/>
              <a:ext cx="385354" cy="38535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1" name="Oval 580"/>
            <p:cNvSpPr/>
            <p:nvPr/>
          </p:nvSpPr>
          <p:spPr>
            <a:xfrm>
              <a:off x="1293762" y="387093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2" name="Oval 581"/>
            <p:cNvSpPr/>
            <p:nvPr/>
          </p:nvSpPr>
          <p:spPr>
            <a:xfrm>
              <a:off x="600586" y="464673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3" name="Oval 582"/>
            <p:cNvSpPr/>
            <p:nvPr/>
          </p:nvSpPr>
          <p:spPr>
            <a:xfrm>
              <a:off x="1165941" y="5330081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4" name="Oval 583"/>
            <p:cNvSpPr/>
            <p:nvPr/>
          </p:nvSpPr>
          <p:spPr>
            <a:xfrm>
              <a:off x="571091" y="596520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5" name="Oval 584"/>
            <p:cNvSpPr/>
            <p:nvPr/>
          </p:nvSpPr>
          <p:spPr>
            <a:xfrm>
              <a:off x="2919104" y="4576966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86" name="Straight Connector 585"/>
            <p:cNvCxnSpPr>
              <a:stCxn id="581" idx="3"/>
              <a:endCxn id="582" idx="7"/>
            </p:cNvCxnSpPr>
            <p:nvPr/>
          </p:nvCxnSpPr>
          <p:spPr>
            <a:xfrm rot="5400000">
              <a:off x="888194" y="4241171"/>
              <a:ext cx="503314" cy="4206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7" name="Straight Connector 586"/>
            <p:cNvCxnSpPr>
              <a:stCxn id="581" idx="6"/>
              <a:endCxn id="577" idx="2"/>
            </p:cNvCxnSpPr>
            <p:nvPr/>
          </p:nvCxnSpPr>
          <p:spPr>
            <a:xfrm flipV="1">
              <a:off x="1679116" y="4004622"/>
              <a:ext cx="1040323" cy="589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8" name="Straight Connector 587"/>
            <p:cNvCxnSpPr>
              <a:stCxn id="581" idx="5"/>
              <a:endCxn id="578" idx="0"/>
            </p:cNvCxnSpPr>
            <p:nvPr/>
          </p:nvCxnSpPr>
          <p:spPr>
            <a:xfrm rot="16200000" flipH="1">
              <a:off x="1456481" y="4366059"/>
              <a:ext cx="446881" cy="11447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9" name="Straight Connector 588"/>
            <p:cNvCxnSpPr>
              <a:stCxn id="578" idx="5"/>
              <a:endCxn id="580" idx="1"/>
            </p:cNvCxnSpPr>
            <p:nvPr/>
          </p:nvCxnSpPr>
          <p:spPr>
            <a:xfrm rot="16200000" flipH="1">
              <a:off x="1711173" y="5137891"/>
              <a:ext cx="1182687" cy="8582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0" name="Straight Connector 589"/>
            <p:cNvCxnSpPr>
              <a:stCxn id="577" idx="5"/>
              <a:endCxn id="585" idx="0"/>
            </p:cNvCxnSpPr>
            <p:nvPr/>
          </p:nvCxnSpPr>
          <p:spPr>
            <a:xfrm rot="16200000" flipH="1">
              <a:off x="2862020" y="4327204"/>
              <a:ext cx="436101" cy="634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1" name="Straight Connector 590"/>
            <p:cNvCxnSpPr>
              <a:stCxn id="578" idx="6"/>
              <a:endCxn id="585" idx="2"/>
            </p:cNvCxnSpPr>
            <p:nvPr/>
          </p:nvCxnSpPr>
          <p:spPr>
            <a:xfrm flipV="1">
              <a:off x="1929838" y="4769643"/>
              <a:ext cx="989266" cy="697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2" name="Straight Connector 591"/>
            <p:cNvCxnSpPr>
              <a:stCxn id="584" idx="7"/>
              <a:endCxn id="583" idx="3"/>
            </p:cNvCxnSpPr>
            <p:nvPr/>
          </p:nvCxnSpPr>
          <p:spPr>
            <a:xfrm rot="5400000" flipH="1" flipV="1">
              <a:off x="879872" y="5679140"/>
              <a:ext cx="362642" cy="3223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3" name="Straight Connector 592"/>
            <p:cNvCxnSpPr>
              <a:stCxn id="583" idx="5"/>
              <a:endCxn id="579" idx="0"/>
            </p:cNvCxnSpPr>
            <p:nvPr/>
          </p:nvCxnSpPr>
          <p:spPr>
            <a:xfrm rot="16200000" flipH="1">
              <a:off x="1414220" y="5739642"/>
              <a:ext cx="320008" cy="1587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4" name="Straight Connector 593"/>
            <p:cNvCxnSpPr>
              <a:stCxn id="579" idx="7"/>
              <a:endCxn id="577" idx="3"/>
            </p:cNvCxnSpPr>
            <p:nvPr/>
          </p:nvCxnSpPr>
          <p:spPr>
            <a:xfrm rot="5400000" flipH="1" flipV="1">
              <a:off x="1335562" y="4595133"/>
              <a:ext cx="1894578" cy="9860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5" name="Straight Connector 594"/>
            <p:cNvCxnSpPr>
              <a:stCxn id="584" idx="6"/>
              <a:endCxn id="579" idx="2"/>
            </p:cNvCxnSpPr>
            <p:nvPr/>
          </p:nvCxnSpPr>
          <p:spPr>
            <a:xfrm>
              <a:off x="956445" y="6157886"/>
              <a:ext cx="504465" cy="13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6" name="Oval 595"/>
            <p:cNvSpPr/>
            <p:nvPr/>
          </p:nvSpPr>
          <p:spPr>
            <a:xfrm rot="5400000">
              <a:off x="7785253" y="5720621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7" name="Oval 596"/>
            <p:cNvSpPr/>
            <p:nvPr/>
          </p:nvSpPr>
          <p:spPr>
            <a:xfrm rot="5400000">
              <a:off x="6773477" y="5371577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8" name="Oval 597"/>
            <p:cNvSpPr/>
            <p:nvPr/>
          </p:nvSpPr>
          <p:spPr>
            <a:xfrm rot="5400000">
              <a:off x="6621079" y="4580080"/>
              <a:ext cx="385354" cy="38535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9" name="Oval 598"/>
            <p:cNvSpPr/>
            <p:nvPr/>
          </p:nvSpPr>
          <p:spPr>
            <a:xfrm rot="5400000">
              <a:off x="5878744" y="5440403"/>
              <a:ext cx="385354" cy="38535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0" name="Oval 599"/>
            <p:cNvSpPr/>
            <p:nvPr/>
          </p:nvSpPr>
          <p:spPr>
            <a:xfrm rot="5400000">
              <a:off x="7903240" y="470790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1" name="Oval 600"/>
            <p:cNvSpPr/>
            <p:nvPr/>
          </p:nvSpPr>
          <p:spPr>
            <a:xfrm rot="5400000">
              <a:off x="6183543" y="3719756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2" name="Oval 601"/>
            <p:cNvSpPr/>
            <p:nvPr/>
          </p:nvSpPr>
          <p:spPr>
            <a:xfrm rot="5400000">
              <a:off x="8036924" y="3606687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3" name="Oval 602"/>
            <p:cNvSpPr/>
            <p:nvPr/>
          </p:nvSpPr>
          <p:spPr>
            <a:xfrm rot="5400000">
              <a:off x="6967154" y="603827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04" name="Straight Connector 603"/>
            <p:cNvCxnSpPr>
              <a:stCxn id="600" idx="3"/>
              <a:endCxn id="601" idx="0"/>
            </p:cNvCxnSpPr>
            <p:nvPr/>
          </p:nvCxnSpPr>
          <p:spPr>
            <a:xfrm rot="10800000">
              <a:off x="6568898" y="3912434"/>
              <a:ext cx="1390777" cy="8519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5" name="Straight Connector 604"/>
            <p:cNvCxnSpPr>
              <a:stCxn id="600" idx="6"/>
              <a:endCxn id="596" idx="2"/>
            </p:cNvCxnSpPr>
            <p:nvPr/>
          </p:nvCxnSpPr>
          <p:spPr>
            <a:xfrm rot="5400000">
              <a:off x="7723241" y="5347944"/>
              <a:ext cx="627367" cy="1179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6" name="Straight Connector 605"/>
            <p:cNvCxnSpPr>
              <a:stCxn id="600" idx="4"/>
              <a:endCxn id="597" idx="1"/>
            </p:cNvCxnSpPr>
            <p:nvPr/>
          </p:nvCxnSpPr>
          <p:spPr>
            <a:xfrm rot="10800000" flipV="1">
              <a:off x="7102398" y="4900577"/>
              <a:ext cx="800843" cy="5274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7" name="Straight Connector 606"/>
            <p:cNvCxnSpPr>
              <a:stCxn id="597" idx="4"/>
              <a:endCxn id="599" idx="1"/>
            </p:cNvCxnSpPr>
            <p:nvPr/>
          </p:nvCxnSpPr>
          <p:spPr>
            <a:xfrm rot="10800000">
              <a:off x="6207665" y="5496838"/>
              <a:ext cx="565813" cy="674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8" name="Straight Connector 607"/>
            <p:cNvCxnSpPr>
              <a:stCxn id="596" idx="5"/>
              <a:endCxn id="603" idx="0"/>
            </p:cNvCxnSpPr>
            <p:nvPr/>
          </p:nvCxnSpPr>
          <p:spPr>
            <a:xfrm rot="10800000" flipV="1">
              <a:off x="7352509" y="6049540"/>
              <a:ext cx="489179" cy="1814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9" name="Straight Connector 608"/>
            <p:cNvCxnSpPr>
              <a:stCxn id="597" idx="6"/>
              <a:endCxn id="603" idx="3"/>
            </p:cNvCxnSpPr>
            <p:nvPr/>
          </p:nvCxnSpPr>
          <p:spPr>
            <a:xfrm rot="16200000" flipH="1">
              <a:off x="6825982" y="5897103"/>
              <a:ext cx="337778" cy="574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0" name="Straight Connector 609"/>
            <p:cNvCxnSpPr>
              <a:stCxn id="602" idx="5"/>
              <a:endCxn id="598" idx="0"/>
            </p:cNvCxnSpPr>
            <p:nvPr/>
          </p:nvCxnSpPr>
          <p:spPr>
            <a:xfrm rot="10800000" flipV="1">
              <a:off x="7006434" y="3935607"/>
              <a:ext cx="1086925" cy="8371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1" name="Straight Connector 610"/>
            <p:cNvCxnSpPr>
              <a:stCxn id="598" idx="7"/>
              <a:endCxn id="596" idx="3"/>
            </p:cNvCxnSpPr>
            <p:nvPr/>
          </p:nvCxnSpPr>
          <p:spPr>
            <a:xfrm>
              <a:off x="6949999" y="4909000"/>
              <a:ext cx="891688" cy="8680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2" name="Oval 611"/>
            <p:cNvSpPr/>
            <p:nvPr/>
          </p:nvSpPr>
          <p:spPr>
            <a:xfrm rot="5400000">
              <a:off x="5017472" y="4044221"/>
              <a:ext cx="385354" cy="38535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3" name="Oval 612"/>
            <p:cNvSpPr/>
            <p:nvPr/>
          </p:nvSpPr>
          <p:spPr>
            <a:xfrm rot="5400000">
              <a:off x="3563244" y="3636183"/>
              <a:ext cx="385354" cy="38535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4" name="Oval 613"/>
            <p:cNvSpPr/>
            <p:nvPr/>
          </p:nvSpPr>
          <p:spPr>
            <a:xfrm rot="5400000">
              <a:off x="4634014" y="3326466"/>
              <a:ext cx="385354" cy="38535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5" name="Oval 614"/>
            <p:cNvSpPr/>
            <p:nvPr/>
          </p:nvSpPr>
          <p:spPr>
            <a:xfrm rot="5400000">
              <a:off x="4051889" y="4332378"/>
              <a:ext cx="385354" cy="38535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6" name="Straight Connector 615"/>
            <p:cNvCxnSpPr>
              <a:stCxn id="614" idx="7"/>
              <a:endCxn id="612" idx="2"/>
            </p:cNvCxnSpPr>
            <p:nvPr/>
          </p:nvCxnSpPr>
          <p:spPr>
            <a:xfrm>
              <a:off x="4962934" y="3655386"/>
              <a:ext cx="247215" cy="38883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7" name="Straight Connector 616"/>
            <p:cNvCxnSpPr>
              <a:stCxn id="614" idx="4"/>
              <a:endCxn id="613" idx="1"/>
            </p:cNvCxnSpPr>
            <p:nvPr/>
          </p:nvCxnSpPr>
          <p:spPr>
            <a:xfrm rot="10800000" flipV="1">
              <a:off x="3892164" y="3519143"/>
              <a:ext cx="741850" cy="1734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8" name="Straight Connector 617"/>
            <p:cNvCxnSpPr>
              <a:stCxn id="612" idx="5"/>
              <a:endCxn id="615" idx="0"/>
            </p:cNvCxnSpPr>
            <p:nvPr/>
          </p:nvCxnSpPr>
          <p:spPr>
            <a:xfrm rot="10800000" flipV="1">
              <a:off x="4437244" y="4373141"/>
              <a:ext cx="636663" cy="1519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9" name="Straight Connector 618"/>
            <p:cNvCxnSpPr>
              <a:stCxn id="613" idx="6"/>
              <a:endCxn id="615" idx="3"/>
            </p:cNvCxnSpPr>
            <p:nvPr/>
          </p:nvCxnSpPr>
          <p:spPr>
            <a:xfrm rot="16200000" flipH="1">
              <a:off x="3748485" y="4028973"/>
              <a:ext cx="367275" cy="35240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0" name="Straight Connector 619"/>
            <p:cNvCxnSpPr>
              <a:stCxn id="614" idx="0"/>
              <a:endCxn id="601" idx="3"/>
            </p:cNvCxnSpPr>
            <p:nvPr/>
          </p:nvCxnSpPr>
          <p:spPr>
            <a:xfrm>
              <a:off x="5019368" y="3519143"/>
              <a:ext cx="1220609" cy="2570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1" name="Straight Connector 620"/>
            <p:cNvCxnSpPr>
              <a:stCxn id="601" idx="5"/>
              <a:endCxn id="565" idx="7"/>
            </p:cNvCxnSpPr>
            <p:nvPr/>
          </p:nvCxnSpPr>
          <p:spPr>
            <a:xfrm rot="10800000" flipV="1">
              <a:off x="5127881" y="4048675"/>
              <a:ext cx="1112096" cy="7223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2" name="Straight Connector 621"/>
            <p:cNvCxnSpPr>
              <a:stCxn id="612" idx="0"/>
              <a:endCxn id="598" idx="4"/>
            </p:cNvCxnSpPr>
            <p:nvPr/>
          </p:nvCxnSpPr>
          <p:spPr>
            <a:xfrm>
              <a:off x="5402826" y="4236898"/>
              <a:ext cx="1218253" cy="53585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3" name="Straight Connector 622"/>
            <p:cNvCxnSpPr>
              <a:stCxn id="561" idx="4"/>
              <a:endCxn id="599" idx="2"/>
            </p:cNvCxnSpPr>
            <p:nvPr/>
          </p:nvCxnSpPr>
          <p:spPr>
            <a:xfrm rot="16200000" flipH="1">
              <a:off x="5931560" y="5300541"/>
              <a:ext cx="271655" cy="806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4" name="Straight Connector 623"/>
            <p:cNvCxnSpPr>
              <a:stCxn id="599" idx="4"/>
              <a:endCxn id="562" idx="7"/>
            </p:cNvCxnSpPr>
            <p:nvPr/>
          </p:nvCxnSpPr>
          <p:spPr>
            <a:xfrm rot="10800000" flipV="1">
              <a:off x="5526088" y="5633079"/>
              <a:ext cx="352656" cy="24405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5" name="Straight Connector 624"/>
            <p:cNvCxnSpPr>
              <a:stCxn id="564" idx="6"/>
              <a:endCxn id="603" idx="4"/>
            </p:cNvCxnSpPr>
            <p:nvPr/>
          </p:nvCxnSpPr>
          <p:spPr>
            <a:xfrm flipV="1">
              <a:off x="6418264" y="6230952"/>
              <a:ext cx="548890" cy="282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6" name="Straight Connector 625"/>
            <p:cNvCxnSpPr>
              <a:stCxn id="566" idx="2"/>
              <a:endCxn id="580" idx="6"/>
            </p:cNvCxnSpPr>
            <p:nvPr/>
          </p:nvCxnSpPr>
          <p:spPr>
            <a:xfrm rot="10800000">
              <a:off x="3060548" y="6294590"/>
              <a:ext cx="632284" cy="727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7" name="Straight Connector 626"/>
            <p:cNvCxnSpPr>
              <a:stCxn id="582" idx="4"/>
              <a:endCxn id="584" idx="0"/>
            </p:cNvCxnSpPr>
            <p:nvPr/>
          </p:nvCxnSpPr>
          <p:spPr>
            <a:xfrm rot="5400000">
              <a:off x="311958" y="5483904"/>
              <a:ext cx="933116" cy="294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8" name="Straight Connector 627"/>
            <p:cNvCxnSpPr>
              <a:stCxn id="582" idx="5"/>
              <a:endCxn id="583" idx="1"/>
            </p:cNvCxnSpPr>
            <p:nvPr/>
          </p:nvCxnSpPr>
          <p:spPr>
            <a:xfrm rot="16200000" flipH="1">
              <a:off x="870512" y="5034652"/>
              <a:ext cx="410856" cy="2928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9" name="Straight Connector 628"/>
            <p:cNvCxnSpPr>
              <a:stCxn id="577" idx="6"/>
              <a:endCxn id="613" idx="4"/>
            </p:cNvCxnSpPr>
            <p:nvPr/>
          </p:nvCxnSpPr>
          <p:spPr>
            <a:xfrm flipV="1">
              <a:off x="3104793" y="3828860"/>
              <a:ext cx="458451" cy="1757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0" name="Straight Connector 629"/>
            <p:cNvCxnSpPr>
              <a:stCxn id="580" idx="0"/>
              <a:endCxn id="568" idx="4"/>
            </p:cNvCxnSpPr>
            <p:nvPr/>
          </p:nvCxnSpPr>
          <p:spPr>
            <a:xfrm rot="5400000" flipH="1" flipV="1">
              <a:off x="2691340" y="5881138"/>
              <a:ext cx="397307" cy="442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1" name="Straight Connector 630"/>
            <p:cNvCxnSpPr>
              <a:stCxn id="615" idx="6"/>
              <a:endCxn id="567" idx="0"/>
            </p:cNvCxnSpPr>
            <p:nvPr/>
          </p:nvCxnSpPr>
          <p:spPr>
            <a:xfrm rot="5400000">
              <a:off x="4059246" y="4843880"/>
              <a:ext cx="311469" cy="591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2" name="Straight Connector 631"/>
            <p:cNvCxnSpPr>
              <a:stCxn id="585" idx="5"/>
              <a:endCxn id="566" idx="0"/>
            </p:cNvCxnSpPr>
            <p:nvPr/>
          </p:nvCxnSpPr>
          <p:spPr>
            <a:xfrm rot="16200000" flipH="1">
              <a:off x="2932380" y="5221529"/>
              <a:ext cx="1268773" cy="6374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3" name="Oval 632"/>
            <p:cNvSpPr/>
            <p:nvPr/>
          </p:nvSpPr>
          <p:spPr>
            <a:xfrm rot="5400000">
              <a:off x="7156937" y="3346132"/>
              <a:ext cx="385354" cy="38535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4" name="Straight Connector 633"/>
            <p:cNvCxnSpPr>
              <a:stCxn id="602" idx="3"/>
              <a:endCxn id="633" idx="0"/>
            </p:cNvCxnSpPr>
            <p:nvPr/>
          </p:nvCxnSpPr>
          <p:spPr>
            <a:xfrm rot="10800000">
              <a:off x="7542292" y="3538809"/>
              <a:ext cx="551067" cy="1243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5" name="Straight Connector 634"/>
            <p:cNvCxnSpPr>
              <a:stCxn id="633" idx="5"/>
              <a:endCxn id="561" idx="7"/>
            </p:cNvCxnSpPr>
            <p:nvPr/>
          </p:nvCxnSpPr>
          <p:spPr>
            <a:xfrm rot="10800000" flipV="1">
              <a:off x="6199597" y="3675052"/>
              <a:ext cx="1013774" cy="11647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3" name="Group 642"/>
          <p:cNvGrpSpPr/>
          <p:nvPr/>
        </p:nvGrpSpPr>
        <p:grpSpPr>
          <a:xfrm>
            <a:off x="929506" y="4009538"/>
            <a:ext cx="3038629" cy="2362714"/>
            <a:chOff x="929506" y="4009538"/>
            <a:chExt cx="3038629" cy="2362714"/>
          </a:xfrm>
        </p:grpSpPr>
        <p:cxnSp>
          <p:nvCxnSpPr>
            <p:cNvPr id="636" name="Straight Connector 635"/>
            <p:cNvCxnSpPr/>
            <p:nvPr/>
          </p:nvCxnSpPr>
          <p:spPr>
            <a:xfrm rot="5400000" flipH="1" flipV="1">
              <a:off x="3419053" y="4831520"/>
              <a:ext cx="153808" cy="944357"/>
            </a:xfrm>
            <a:prstGeom prst="line">
              <a:avLst/>
            </a:prstGeom>
            <a:ln w="3810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7" name="Straight Connector 636"/>
            <p:cNvCxnSpPr>
              <a:stCxn id="582" idx="7"/>
              <a:endCxn id="581" idx="3"/>
            </p:cNvCxnSpPr>
            <p:nvPr/>
          </p:nvCxnSpPr>
          <p:spPr>
            <a:xfrm rot="5400000" flipH="1" flipV="1">
              <a:off x="888194" y="4241171"/>
              <a:ext cx="503314" cy="420690"/>
            </a:xfrm>
            <a:prstGeom prst="line">
              <a:avLst/>
            </a:prstGeom>
            <a:ln w="3810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8" name="Straight Connector 637"/>
            <p:cNvCxnSpPr/>
            <p:nvPr/>
          </p:nvCxnSpPr>
          <p:spPr>
            <a:xfrm flipV="1">
              <a:off x="1654536" y="4009538"/>
              <a:ext cx="1040323" cy="58994"/>
            </a:xfrm>
            <a:prstGeom prst="line">
              <a:avLst/>
            </a:prstGeom>
            <a:ln w="3810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9" name="Straight Connector 638"/>
            <p:cNvCxnSpPr/>
            <p:nvPr/>
          </p:nvCxnSpPr>
          <p:spPr>
            <a:xfrm rot="16200000" flipH="1">
              <a:off x="2837440" y="4332120"/>
              <a:ext cx="436101" cy="63422"/>
            </a:xfrm>
            <a:prstGeom prst="line">
              <a:avLst/>
            </a:prstGeom>
            <a:ln w="3810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0" name="Straight Connector 639"/>
            <p:cNvCxnSpPr/>
            <p:nvPr/>
          </p:nvCxnSpPr>
          <p:spPr>
            <a:xfrm rot="10800000">
              <a:off x="3035968" y="6299506"/>
              <a:ext cx="632284" cy="72746"/>
            </a:xfrm>
            <a:prstGeom prst="line">
              <a:avLst/>
            </a:prstGeom>
            <a:ln w="3810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1" name="Straight Connector 640"/>
            <p:cNvCxnSpPr/>
            <p:nvPr/>
          </p:nvCxnSpPr>
          <p:spPr>
            <a:xfrm rot="5400000" flipH="1" flipV="1">
              <a:off x="2666760" y="5886054"/>
              <a:ext cx="397307" cy="44245"/>
            </a:xfrm>
            <a:prstGeom prst="line">
              <a:avLst/>
            </a:prstGeom>
            <a:ln w="3810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2" name="Straight Connector 641"/>
            <p:cNvCxnSpPr/>
            <p:nvPr/>
          </p:nvCxnSpPr>
          <p:spPr>
            <a:xfrm rot="16200000" flipH="1">
              <a:off x="2907800" y="5226445"/>
              <a:ext cx="1268773" cy="637485"/>
            </a:xfrm>
            <a:prstGeom prst="line">
              <a:avLst/>
            </a:prstGeom>
            <a:ln w="3810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Sampling by random walks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93374"/>
          </a:xfrm>
        </p:spPr>
        <p:txBody>
          <a:bodyPr>
            <a:normAutofit/>
          </a:bodyPr>
          <a:lstStyle/>
          <a:p>
            <a:r>
              <a:rPr lang="en-US" dirty="0" smtClean="0"/>
              <a:t>A random walk has o(1) chance of escaping*</a:t>
            </a:r>
            <a:endParaRPr lang="en-US" i="1" dirty="0" smtClean="0"/>
          </a:p>
          <a:p>
            <a:pPr lvl="1"/>
            <a:r>
              <a:rPr lang="en-US" dirty="0" smtClean="0"/>
              <a:t>True when</a:t>
            </a:r>
            <a:r>
              <a:rPr lang="en-US" i="1" dirty="0" smtClean="0"/>
              <a:t> g</a:t>
            </a:r>
            <a:r>
              <a:rPr lang="en-US" dirty="0" smtClean="0"/>
              <a:t> bounded by o(n/log n)</a:t>
            </a:r>
          </a:p>
          <a:p>
            <a:pPr lvl="1"/>
            <a:r>
              <a:rPr lang="en-US" dirty="0" smtClean="0"/>
              <a:t>Of </a:t>
            </a:r>
            <a:r>
              <a:rPr lang="en-US" i="1" dirty="0" smtClean="0"/>
              <a:t>r</a:t>
            </a:r>
            <a:r>
              <a:rPr lang="en-US" dirty="0" smtClean="0"/>
              <a:t> walks, (1-o(1))</a:t>
            </a:r>
            <a:r>
              <a:rPr lang="en-US" i="1" dirty="0" smtClean="0"/>
              <a:t>r</a:t>
            </a:r>
            <a:r>
              <a:rPr lang="en-US" dirty="0" smtClean="0"/>
              <a:t> = </a:t>
            </a:r>
            <a:r>
              <a:rPr lang="el-GR" dirty="0" smtClean="0">
                <a:latin typeface="Cambria Math"/>
                <a:ea typeface="Cambria Math"/>
              </a:rPr>
              <a:t>Ω</a:t>
            </a:r>
            <a:r>
              <a:rPr lang="en-US" dirty="0" smtClean="0"/>
              <a:t>(</a:t>
            </a:r>
            <a:r>
              <a:rPr lang="en-US" i="1" dirty="0" smtClean="0"/>
              <a:t>r</a:t>
            </a:r>
            <a:r>
              <a:rPr lang="en-US" dirty="0" smtClean="0"/>
              <a:t>) end nodes are good!</a:t>
            </a:r>
          </a:p>
          <a:p>
            <a:pPr lvl="1"/>
            <a:r>
              <a:rPr lang="en-US" dirty="0" smtClean="0"/>
              <a:t>Can’t distinguish good from bad nodes in set</a:t>
            </a:r>
            <a:endParaRPr lang="en-US" dirty="0"/>
          </a:p>
        </p:txBody>
      </p:sp>
      <p:sp>
        <p:nvSpPr>
          <p:cNvPr id="25" name="Cloud 24"/>
          <p:cNvSpPr/>
          <p:nvPr/>
        </p:nvSpPr>
        <p:spPr>
          <a:xfrm flipV="1">
            <a:off x="5604387" y="4419600"/>
            <a:ext cx="3244645" cy="2362200"/>
          </a:xfrm>
          <a:prstGeom prst="cloud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0" y="4460875"/>
            <a:ext cx="13421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Honest region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052619" y="4460875"/>
            <a:ext cx="10913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Sybil region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8" name="Cloud 27"/>
          <p:cNvSpPr/>
          <p:nvPr/>
        </p:nvSpPr>
        <p:spPr>
          <a:xfrm>
            <a:off x="576007" y="4495800"/>
            <a:ext cx="4852218" cy="2362200"/>
          </a:xfrm>
          <a:prstGeom prst="clou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3368367" y="5525732"/>
            <a:ext cx="385354" cy="38535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1120877" y="4876800"/>
            <a:ext cx="2639962" cy="1371600"/>
          </a:xfrm>
          <a:custGeom>
            <a:avLst/>
            <a:gdLst>
              <a:gd name="connsiteX0" fmla="*/ 2546555 w 2738284"/>
              <a:gd name="connsiteY0" fmla="*/ 668594 h 1494503"/>
              <a:gd name="connsiteX1" fmla="*/ 2694039 w 2738284"/>
              <a:gd name="connsiteY1" fmla="*/ 314632 h 1494503"/>
              <a:gd name="connsiteX2" fmla="*/ 2281084 w 2738284"/>
              <a:gd name="connsiteY2" fmla="*/ 285135 h 1494503"/>
              <a:gd name="connsiteX3" fmla="*/ 2104103 w 2738284"/>
              <a:gd name="connsiteY3" fmla="*/ 816077 h 1494503"/>
              <a:gd name="connsiteX4" fmla="*/ 1248697 w 2738284"/>
              <a:gd name="connsiteY4" fmla="*/ 698090 h 1494503"/>
              <a:gd name="connsiteX5" fmla="*/ 1661651 w 2738284"/>
              <a:gd name="connsiteY5" fmla="*/ 78658 h 1494503"/>
              <a:gd name="connsiteX6" fmla="*/ 1868129 w 2738284"/>
              <a:gd name="connsiteY6" fmla="*/ 1170039 h 1494503"/>
              <a:gd name="connsiteX7" fmla="*/ 747251 w 2738284"/>
              <a:gd name="connsiteY7" fmla="*/ 1288026 h 1494503"/>
              <a:gd name="connsiteX8" fmla="*/ 98322 w 2738284"/>
              <a:gd name="connsiteY8" fmla="*/ 757084 h 1494503"/>
              <a:gd name="connsiteX9" fmla="*/ 157316 w 2738284"/>
              <a:gd name="connsiteY9" fmla="*/ 757084 h 1494503"/>
              <a:gd name="connsiteX10" fmla="*/ 186813 w 2738284"/>
              <a:gd name="connsiteY10" fmla="*/ 1258529 h 1494503"/>
              <a:gd name="connsiteX11" fmla="*/ 629264 w 2738284"/>
              <a:gd name="connsiteY11" fmla="*/ 1494503 h 1494503"/>
              <a:gd name="connsiteX0" fmla="*/ 2546555 w 2738284"/>
              <a:gd name="connsiteY0" fmla="*/ 668594 h 1371600"/>
              <a:gd name="connsiteX1" fmla="*/ 2694039 w 2738284"/>
              <a:gd name="connsiteY1" fmla="*/ 314632 h 1371600"/>
              <a:gd name="connsiteX2" fmla="*/ 2281084 w 2738284"/>
              <a:gd name="connsiteY2" fmla="*/ 285135 h 1371600"/>
              <a:gd name="connsiteX3" fmla="*/ 2104103 w 2738284"/>
              <a:gd name="connsiteY3" fmla="*/ 816077 h 1371600"/>
              <a:gd name="connsiteX4" fmla="*/ 1248697 w 2738284"/>
              <a:gd name="connsiteY4" fmla="*/ 698090 h 1371600"/>
              <a:gd name="connsiteX5" fmla="*/ 1661651 w 2738284"/>
              <a:gd name="connsiteY5" fmla="*/ 78658 h 1371600"/>
              <a:gd name="connsiteX6" fmla="*/ 1868129 w 2738284"/>
              <a:gd name="connsiteY6" fmla="*/ 1170039 h 1371600"/>
              <a:gd name="connsiteX7" fmla="*/ 747251 w 2738284"/>
              <a:gd name="connsiteY7" fmla="*/ 1288026 h 1371600"/>
              <a:gd name="connsiteX8" fmla="*/ 98322 w 2738284"/>
              <a:gd name="connsiteY8" fmla="*/ 757084 h 1371600"/>
              <a:gd name="connsiteX9" fmla="*/ 157316 w 2738284"/>
              <a:gd name="connsiteY9" fmla="*/ 757084 h 1371600"/>
              <a:gd name="connsiteX10" fmla="*/ 186813 w 2738284"/>
              <a:gd name="connsiteY10" fmla="*/ 1258529 h 1371600"/>
              <a:gd name="connsiteX0" fmla="*/ 2546555 w 2738284"/>
              <a:gd name="connsiteY0" fmla="*/ 668594 h 1371600"/>
              <a:gd name="connsiteX1" fmla="*/ 2694039 w 2738284"/>
              <a:gd name="connsiteY1" fmla="*/ 314632 h 1371600"/>
              <a:gd name="connsiteX2" fmla="*/ 2281084 w 2738284"/>
              <a:gd name="connsiteY2" fmla="*/ 285135 h 1371600"/>
              <a:gd name="connsiteX3" fmla="*/ 2104103 w 2738284"/>
              <a:gd name="connsiteY3" fmla="*/ 816077 h 1371600"/>
              <a:gd name="connsiteX4" fmla="*/ 1248697 w 2738284"/>
              <a:gd name="connsiteY4" fmla="*/ 698090 h 1371600"/>
              <a:gd name="connsiteX5" fmla="*/ 1661651 w 2738284"/>
              <a:gd name="connsiteY5" fmla="*/ 78658 h 1371600"/>
              <a:gd name="connsiteX6" fmla="*/ 1868129 w 2738284"/>
              <a:gd name="connsiteY6" fmla="*/ 1170039 h 1371600"/>
              <a:gd name="connsiteX7" fmla="*/ 747251 w 2738284"/>
              <a:gd name="connsiteY7" fmla="*/ 1288026 h 1371600"/>
              <a:gd name="connsiteX8" fmla="*/ 98322 w 2738284"/>
              <a:gd name="connsiteY8" fmla="*/ 757084 h 1371600"/>
              <a:gd name="connsiteX9" fmla="*/ 157316 w 2738284"/>
              <a:gd name="connsiteY9" fmla="*/ 757084 h 1371600"/>
              <a:gd name="connsiteX0" fmla="*/ 2448233 w 2639962"/>
              <a:gd name="connsiteY0" fmla="*/ 668594 h 1371600"/>
              <a:gd name="connsiteX1" fmla="*/ 2595717 w 2639962"/>
              <a:gd name="connsiteY1" fmla="*/ 314632 h 1371600"/>
              <a:gd name="connsiteX2" fmla="*/ 2182762 w 2639962"/>
              <a:gd name="connsiteY2" fmla="*/ 285135 h 1371600"/>
              <a:gd name="connsiteX3" fmla="*/ 2005781 w 2639962"/>
              <a:gd name="connsiteY3" fmla="*/ 816077 h 1371600"/>
              <a:gd name="connsiteX4" fmla="*/ 1150375 w 2639962"/>
              <a:gd name="connsiteY4" fmla="*/ 698090 h 1371600"/>
              <a:gd name="connsiteX5" fmla="*/ 1563329 w 2639962"/>
              <a:gd name="connsiteY5" fmla="*/ 78658 h 1371600"/>
              <a:gd name="connsiteX6" fmla="*/ 1769807 w 2639962"/>
              <a:gd name="connsiteY6" fmla="*/ 1170039 h 1371600"/>
              <a:gd name="connsiteX7" fmla="*/ 648929 w 2639962"/>
              <a:gd name="connsiteY7" fmla="*/ 1288026 h 1371600"/>
              <a:gd name="connsiteX8" fmla="*/ 0 w 2639962"/>
              <a:gd name="connsiteY8" fmla="*/ 757084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39962" h="1371600">
                <a:moveTo>
                  <a:pt x="2448233" y="668594"/>
                </a:moveTo>
                <a:cubicBezTo>
                  <a:pt x="2544097" y="523568"/>
                  <a:pt x="2639962" y="378542"/>
                  <a:pt x="2595717" y="314632"/>
                </a:cubicBezTo>
                <a:cubicBezTo>
                  <a:pt x="2551472" y="250722"/>
                  <a:pt x="2281085" y="201561"/>
                  <a:pt x="2182762" y="285135"/>
                </a:cubicBezTo>
                <a:cubicBezTo>
                  <a:pt x="2084439" y="368709"/>
                  <a:pt x="2177845" y="747251"/>
                  <a:pt x="2005781" y="816077"/>
                </a:cubicBezTo>
                <a:cubicBezTo>
                  <a:pt x="1833717" y="884903"/>
                  <a:pt x="1224117" y="820993"/>
                  <a:pt x="1150375" y="698090"/>
                </a:cubicBezTo>
                <a:cubicBezTo>
                  <a:pt x="1076633" y="575187"/>
                  <a:pt x="1460090" y="0"/>
                  <a:pt x="1563329" y="78658"/>
                </a:cubicBezTo>
                <a:cubicBezTo>
                  <a:pt x="1666568" y="157316"/>
                  <a:pt x="1922207" y="968478"/>
                  <a:pt x="1769807" y="1170039"/>
                </a:cubicBezTo>
                <a:cubicBezTo>
                  <a:pt x="1617407" y="1371600"/>
                  <a:pt x="943897" y="1356852"/>
                  <a:pt x="648929" y="1288026"/>
                </a:cubicBezTo>
                <a:cubicBezTo>
                  <a:pt x="353961" y="1219200"/>
                  <a:pt x="98323" y="845574"/>
                  <a:pt x="0" y="757084"/>
                </a:cubicBezTo>
              </a:path>
            </a:pathLst>
          </a:cu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3401961" y="5624051"/>
            <a:ext cx="4001729" cy="845575"/>
          </a:xfrm>
          <a:custGeom>
            <a:avLst/>
            <a:gdLst>
              <a:gd name="connsiteX0" fmla="*/ 344129 w 4001729"/>
              <a:gd name="connsiteY0" fmla="*/ 157317 h 845575"/>
              <a:gd name="connsiteX1" fmla="*/ 580104 w 4001729"/>
              <a:gd name="connsiteY1" fmla="*/ 275304 h 845575"/>
              <a:gd name="connsiteX2" fmla="*/ 78658 w 4001729"/>
              <a:gd name="connsiteY2" fmla="*/ 776749 h 845575"/>
              <a:gd name="connsiteX3" fmla="*/ 1052052 w 4001729"/>
              <a:gd name="connsiteY3" fmla="*/ 688259 h 845575"/>
              <a:gd name="connsiteX4" fmla="*/ 875071 w 4001729"/>
              <a:gd name="connsiteY4" fmla="*/ 422788 h 845575"/>
              <a:gd name="connsiteX5" fmla="*/ 2939845 w 4001729"/>
              <a:gd name="connsiteY5" fmla="*/ 540775 h 845575"/>
              <a:gd name="connsiteX6" fmla="*/ 3529781 w 4001729"/>
              <a:gd name="connsiteY6" fmla="*/ 776749 h 845575"/>
              <a:gd name="connsiteX7" fmla="*/ 3618271 w 4001729"/>
              <a:gd name="connsiteY7" fmla="*/ 275304 h 845575"/>
              <a:gd name="connsiteX8" fmla="*/ 2939845 w 4001729"/>
              <a:gd name="connsiteY8" fmla="*/ 747252 h 845575"/>
              <a:gd name="connsiteX9" fmla="*/ 2792362 w 4001729"/>
              <a:gd name="connsiteY9" fmla="*/ 98323 h 845575"/>
              <a:gd name="connsiteX10" fmla="*/ 4001729 w 4001729"/>
              <a:gd name="connsiteY10" fmla="*/ 157317 h 845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01729" h="845575">
                <a:moveTo>
                  <a:pt x="344129" y="157317"/>
                </a:moveTo>
                <a:cubicBezTo>
                  <a:pt x="484239" y="164691"/>
                  <a:pt x="624349" y="172065"/>
                  <a:pt x="580104" y="275304"/>
                </a:cubicBezTo>
                <a:cubicBezTo>
                  <a:pt x="535859" y="378543"/>
                  <a:pt x="0" y="707923"/>
                  <a:pt x="78658" y="776749"/>
                </a:cubicBezTo>
                <a:cubicBezTo>
                  <a:pt x="157316" y="845575"/>
                  <a:pt x="919317" y="747252"/>
                  <a:pt x="1052052" y="688259"/>
                </a:cubicBezTo>
                <a:cubicBezTo>
                  <a:pt x="1184787" y="629266"/>
                  <a:pt x="560439" y="447369"/>
                  <a:pt x="875071" y="422788"/>
                </a:cubicBezTo>
                <a:cubicBezTo>
                  <a:pt x="1189703" y="398207"/>
                  <a:pt x="2497393" y="481782"/>
                  <a:pt x="2939845" y="540775"/>
                </a:cubicBezTo>
                <a:cubicBezTo>
                  <a:pt x="3382297" y="599768"/>
                  <a:pt x="3416710" y="820994"/>
                  <a:pt x="3529781" y="776749"/>
                </a:cubicBezTo>
                <a:cubicBezTo>
                  <a:pt x="3642852" y="732504"/>
                  <a:pt x="3716594" y="280220"/>
                  <a:pt x="3618271" y="275304"/>
                </a:cubicBezTo>
                <a:cubicBezTo>
                  <a:pt x="3519948" y="270388"/>
                  <a:pt x="3077497" y="776749"/>
                  <a:pt x="2939845" y="747252"/>
                </a:cubicBezTo>
                <a:cubicBezTo>
                  <a:pt x="2802194" y="717755"/>
                  <a:pt x="2615381" y="196646"/>
                  <a:pt x="2792362" y="98323"/>
                </a:cubicBezTo>
                <a:cubicBezTo>
                  <a:pt x="2969343" y="0"/>
                  <a:pt x="3485536" y="78658"/>
                  <a:pt x="4001729" y="157317"/>
                </a:cubicBezTo>
              </a:path>
            </a:pathLst>
          </a:cu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3746090" y="4803058"/>
            <a:ext cx="3569109" cy="983226"/>
          </a:xfrm>
          <a:custGeom>
            <a:avLst/>
            <a:gdLst>
              <a:gd name="connsiteX0" fmla="*/ 0 w 3569109"/>
              <a:gd name="connsiteY0" fmla="*/ 1061883 h 1155290"/>
              <a:gd name="connsiteX1" fmla="*/ 235975 w 3569109"/>
              <a:gd name="connsiteY1" fmla="*/ 766916 h 1155290"/>
              <a:gd name="connsiteX2" fmla="*/ 412955 w 3569109"/>
              <a:gd name="connsiteY2" fmla="*/ 1150374 h 1155290"/>
              <a:gd name="connsiteX3" fmla="*/ 1209368 w 3569109"/>
              <a:gd name="connsiteY3" fmla="*/ 796412 h 1155290"/>
              <a:gd name="connsiteX4" fmla="*/ 2241755 w 3569109"/>
              <a:gd name="connsiteY4" fmla="*/ 1002890 h 1155290"/>
              <a:gd name="connsiteX5" fmla="*/ 2920181 w 3569109"/>
              <a:gd name="connsiteY5" fmla="*/ 206477 h 1155290"/>
              <a:gd name="connsiteX6" fmla="*/ 3244645 w 3569109"/>
              <a:gd name="connsiteY6" fmla="*/ 796412 h 1155290"/>
              <a:gd name="connsiteX7" fmla="*/ 973394 w 3569109"/>
              <a:gd name="connsiteY7" fmla="*/ 235974 h 1155290"/>
              <a:gd name="connsiteX8" fmla="*/ 501445 w 3569109"/>
              <a:gd name="connsiteY8" fmla="*/ 0 h 1155290"/>
              <a:gd name="connsiteX0" fmla="*/ 0 w 3569109"/>
              <a:gd name="connsiteY0" fmla="*/ 1061883 h 1155290"/>
              <a:gd name="connsiteX1" fmla="*/ 235975 w 3569109"/>
              <a:gd name="connsiteY1" fmla="*/ 766916 h 1155290"/>
              <a:gd name="connsiteX2" fmla="*/ 412955 w 3569109"/>
              <a:gd name="connsiteY2" fmla="*/ 1150374 h 1155290"/>
              <a:gd name="connsiteX3" fmla="*/ 1209368 w 3569109"/>
              <a:gd name="connsiteY3" fmla="*/ 796412 h 1155290"/>
              <a:gd name="connsiteX4" fmla="*/ 2241755 w 3569109"/>
              <a:gd name="connsiteY4" fmla="*/ 1002890 h 1155290"/>
              <a:gd name="connsiteX5" fmla="*/ 2920181 w 3569109"/>
              <a:gd name="connsiteY5" fmla="*/ 206477 h 1155290"/>
              <a:gd name="connsiteX6" fmla="*/ 3244645 w 3569109"/>
              <a:gd name="connsiteY6" fmla="*/ 796412 h 1155290"/>
              <a:gd name="connsiteX7" fmla="*/ 973394 w 3569109"/>
              <a:gd name="connsiteY7" fmla="*/ 597924 h 1155290"/>
              <a:gd name="connsiteX8" fmla="*/ 501445 w 3569109"/>
              <a:gd name="connsiteY8" fmla="*/ 0 h 1155290"/>
              <a:gd name="connsiteX0" fmla="*/ 0 w 3569109"/>
              <a:gd name="connsiteY0" fmla="*/ 889819 h 983226"/>
              <a:gd name="connsiteX1" fmla="*/ 235975 w 3569109"/>
              <a:gd name="connsiteY1" fmla="*/ 594852 h 983226"/>
              <a:gd name="connsiteX2" fmla="*/ 412955 w 3569109"/>
              <a:gd name="connsiteY2" fmla="*/ 978310 h 983226"/>
              <a:gd name="connsiteX3" fmla="*/ 1209368 w 3569109"/>
              <a:gd name="connsiteY3" fmla="*/ 624348 h 983226"/>
              <a:gd name="connsiteX4" fmla="*/ 2241755 w 3569109"/>
              <a:gd name="connsiteY4" fmla="*/ 830826 h 983226"/>
              <a:gd name="connsiteX5" fmla="*/ 2920181 w 3569109"/>
              <a:gd name="connsiteY5" fmla="*/ 34413 h 983226"/>
              <a:gd name="connsiteX6" fmla="*/ 3244645 w 3569109"/>
              <a:gd name="connsiteY6" fmla="*/ 624348 h 983226"/>
              <a:gd name="connsiteX7" fmla="*/ 973394 w 3569109"/>
              <a:gd name="connsiteY7" fmla="*/ 425860 h 983226"/>
              <a:gd name="connsiteX8" fmla="*/ 501445 w 3569109"/>
              <a:gd name="connsiteY8" fmla="*/ 189886 h 983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69109" h="983226">
                <a:moveTo>
                  <a:pt x="0" y="889819"/>
                </a:moveTo>
                <a:cubicBezTo>
                  <a:pt x="83574" y="734961"/>
                  <a:pt x="167149" y="580104"/>
                  <a:pt x="235975" y="594852"/>
                </a:cubicBezTo>
                <a:cubicBezTo>
                  <a:pt x="304801" y="609600"/>
                  <a:pt x="250723" y="973394"/>
                  <a:pt x="412955" y="978310"/>
                </a:cubicBezTo>
                <a:cubicBezTo>
                  <a:pt x="575187" y="983226"/>
                  <a:pt x="904568" y="648929"/>
                  <a:pt x="1209368" y="624348"/>
                </a:cubicBezTo>
                <a:cubicBezTo>
                  <a:pt x="1514168" y="599767"/>
                  <a:pt x="1956620" y="929148"/>
                  <a:pt x="2241755" y="830826"/>
                </a:cubicBezTo>
                <a:cubicBezTo>
                  <a:pt x="2526890" y="732504"/>
                  <a:pt x="2753033" y="68826"/>
                  <a:pt x="2920181" y="34413"/>
                </a:cubicBezTo>
                <a:cubicBezTo>
                  <a:pt x="3087329" y="0"/>
                  <a:pt x="3569109" y="559107"/>
                  <a:pt x="3244645" y="624348"/>
                </a:cubicBezTo>
                <a:cubicBezTo>
                  <a:pt x="2920181" y="689589"/>
                  <a:pt x="1430594" y="498270"/>
                  <a:pt x="973394" y="425860"/>
                </a:cubicBezTo>
                <a:cubicBezTo>
                  <a:pt x="516194" y="353450"/>
                  <a:pt x="508819" y="241505"/>
                  <a:pt x="501445" y="189886"/>
                </a:cubicBezTo>
              </a:path>
            </a:pathLst>
          </a:cu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4955458" y="6027003"/>
            <a:ext cx="14748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escaping</a:t>
            </a:r>
          </a:p>
          <a:p>
            <a:r>
              <a:rPr lang="en-US" sz="2400" b="1" dirty="0" smtClean="0"/>
              <a:t>paths</a:t>
            </a:r>
            <a:endParaRPr lang="en-US" sz="24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988142" y="6110748"/>
            <a:ext cx="2654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non-escaping path</a:t>
            </a:r>
            <a:endParaRPr lang="en-US" sz="2400" b="1" dirty="0"/>
          </a:p>
        </p:txBody>
      </p:sp>
      <p:sp>
        <p:nvSpPr>
          <p:cNvPr id="37" name="Oval 36"/>
          <p:cNvSpPr/>
          <p:nvPr/>
        </p:nvSpPr>
        <p:spPr>
          <a:xfrm>
            <a:off x="777566" y="5324170"/>
            <a:ext cx="385354" cy="38535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022212" y="4616248"/>
            <a:ext cx="385354" cy="38535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7384844" y="5619139"/>
            <a:ext cx="385354" cy="38535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one-hop DHT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4912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Construct finger table by </a:t>
            </a:r>
            <a:r>
              <a:rPr lang="en-US" i="1" dirty="0" smtClean="0"/>
              <a:t>r</a:t>
            </a:r>
            <a:r>
              <a:rPr lang="en-US" dirty="0" smtClean="0"/>
              <a:t> random walks</a:t>
            </a:r>
          </a:p>
          <a:p>
            <a:r>
              <a:rPr lang="en-US" dirty="0" smtClean="0"/>
              <a:t>Route to </a:t>
            </a:r>
            <a:r>
              <a:rPr lang="en-US" i="1" dirty="0" smtClean="0"/>
              <a:t>t</a:t>
            </a:r>
            <a:r>
              <a:rPr lang="en-US" dirty="0" smtClean="0"/>
              <a:t> by asking all fingers about </a:t>
            </a:r>
            <a:r>
              <a:rPr lang="en-US" i="1" dirty="0" smtClean="0"/>
              <a:t>t</a:t>
            </a:r>
          </a:p>
          <a:p>
            <a:pPr lvl="1"/>
            <a:r>
              <a:rPr lang="en-US" dirty="0" smtClean="0"/>
              <a:t>If </a:t>
            </a:r>
            <a:r>
              <a:rPr lang="en-US" i="1" dirty="0" smtClean="0"/>
              <a:t>r</a:t>
            </a:r>
            <a:r>
              <a:rPr lang="en-US" dirty="0" smtClean="0"/>
              <a:t> = </a:t>
            </a:r>
            <a:r>
              <a:rPr lang="el-GR" dirty="0" smtClean="0">
                <a:latin typeface="Cambria Math"/>
                <a:ea typeface="Cambria Math"/>
              </a:rPr>
              <a:t>Ω</a:t>
            </a:r>
            <a:r>
              <a:rPr lang="en-US" dirty="0" smtClean="0"/>
              <a:t>(</a:t>
            </a:r>
            <a:r>
              <a:rPr lang="en-US" dirty="0" smtClean="0">
                <a:latin typeface="Cambria Math"/>
                <a:ea typeface="Cambria Math"/>
              </a:rPr>
              <a:t>√</a:t>
            </a:r>
            <a:r>
              <a:rPr lang="en-US" dirty="0" smtClean="0"/>
              <a:t>n log n), some finger knows </a:t>
            </a:r>
            <a:r>
              <a:rPr lang="en-US" i="1" dirty="0" smtClean="0"/>
              <a:t>t</a:t>
            </a:r>
            <a:r>
              <a:rPr lang="en-US" dirty="0" smtClean="0"/>
              <a:t> WHP</a:t>
            </a:r>
          </a:p>
          <a:p>
            <a:r>
              <a:rPr lang="en-US" dirty="0" smtClean="0"/>
              <a:t>Adversary cannot interfere with routing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379323" y="3864080"/>
            <a:ext cx="385354" cy="38535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s</a:t>
            </a:r>
            <a:endParaRPr lang="en-US" sz="2800" b="1" dirty="0"/>
          </a:p>
        </p:txBody>
      </p:sp>
      <p:sp>
        <p:nvSpPr>
          <p:cNvPr id="5" name="Oval 4"/>
          <p:cNvSpPr/>
          <p:nvPr/>
        </p:nvSpPr>
        <p:spPr>
          <a:xfrm>
            <a:off x="702058" y="4842389"/>
            <a:ext cx="385354" cy="38535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1940922" y="4842389"/>
            <a:ext cx="385354" cy="38535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3179786" y="4842389"/>
            <a:ext cx="385354" cy="38535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4418650" y="4842389"/>
            <a:ext cx="385354" cy="38535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5657514" y="4842389"/>
            <a:ext cx="385354" cy="38535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9" name="Group 168"/>
          <p:cNvGrpSpPr/>
          <p:nvPr/>
        </p:nvGrpSpPr>
        <p:grpSpPr>
          <a:xfrm>
            <a:off x="205530" y="5227743"/>
            <a:ext cx="6255210" cy="1214284"/>
            <a:chOff x="205530" y="5227743"/>
            <a:chExt cx="6255210" cy="1214284"/>
          </a:xfrm>
        </p:grpSpPr>
        <p:grpSp>
          <p:nvGrpSpPr>
            <p:cNvPr id="27" name="Group 26"/>
            <p:cNvGrpSpPr/>
            <p:nvPr/>
          </p:nvGrpSpPr>
          <p:grpSpPr>
            <a:xfrm>
              <a:off x="205530" y="6056673"/>
              <a:ext cx="1299754" cy="385354"/>
              <a:chOff x="593905" y="5481486"/>
              <a:chExt cx="1299754" cy="385354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593905" y="548148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746305" y="548148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898705" y="548148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1051105" y="548148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1203505" y="548148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1355905" y="548148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1508305" y="548148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37" name="Straight Arrow Connector 36"/>
            <p:cNvCxnSpPr>
              <a:stCxn id="5" idx="4"/>
              <a:endCxn id="14" idx="0"/>
            </p:cNvCxnSpPr>
            <p:nvPr/>
          </p:nvCxnSpPr>
          <p:spPr>
            <a:xfrm rot="5400000">
              <a:off x="232006" y="5393944"/>
              <a:ext cx="828930" cy="4965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5" idx="4"/>
              <a:endCxn id="21" idx="0"/>
            </p:cNvCxnSpPr>
            <p:nvPr/>
          </p:nvCxnSpPr>
          <p:spPr>
            <a:xfrm rot="5400000">
              <a:off x="308206" y="5470144"/>
              <a:ext cx="828930" cy="3441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5" idx="4"/>
              <a:endCxn id="22" idx="0"/>
            </p:cNvCxnSpPr>
            <p:nvPr/>
          </p:nvCxnSpPr>
          <p:spPr>
            <a:xfrm rot="5400000">
              <a:off x="384406" y="5546344"/>
              <a:ext cx="828930" cy="1917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5" idx="4"/>
              <a:endCxn id="23" idx="0"/>
            </p:cNvCxnSpPr>
            <p:nvPr/>
          </p:nvCxnSpPr>
          <p:spPr>
            <a:xfrm rot="5400000">
              <a:off x="460606" y="5622544"/>
              <a:ext cx="828930" cy="393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5" idx="4"/>
              <a:endCxn id="24" idx="0"/>
            </p:cNvCxnSpPr>
            <p:nvPr/>
          </p:nvCxnSpPr>
          <p:spPr>
            <a:xfrm rot="16200000" flipH="1">
              <a:off x="536806" y="5585672"/>
              <a:ext cx="828930" cy="113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5" idx="4"/>
              <a:endCxn id="25" idx="0"/>
            </p:cNvCxnSpPr>
            <p:nvPr/>
          </p:nvCxnSpPr>
          <p:spPr>
            <a:xfrm rot="16200000" flipH="1">
              <a:off x="613006" y="5509472"/>
              <a:ext cx="828930" cy="2654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stCxn id="5" idx="4"/>
              <a:endCxn id="26" idx="0"/>
            </p:cNvCxnSpPr>
            <p:nvPr/>
          </p:nvCxnSpPr>
          <p:spPr>
            <a:xfrm rot="16200000" flipH="1">
              <a:off x="689206" y="5433272"/>
              <a:ext cx="828930" cy="4178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6" name="Group 26"/>
            <p:cNvGrpSpPr/>
            <p:nvPr/>
          </p:nvGrpSpPr>
          <p:grpSpPr>
            <a:xfrm>
              <a:off x="1444394" y="6056673"/>
              <a:ext cx="1299754" cy="385354"/>
              <a:chOff x="593905" y="5481486"/>
              <a:chExt cx="1299754" cy="385354"/>
            </a:xfrm>
          </p:grpSpPr>
          <p:sp>
            <p:nvSpPr>
              <p:cNvPr id="64" name="Oval 63"/>
              <p:cNvSpPr/>
              <p:nvPr/>
            </p:nvSpPr>
            <p:spPr>
              <a:xfrm>
                <a:off x="593905" y="548148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746305" y="548148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898705" y="548148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1051105" y="548148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1203505" y="548148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1355905" y="548148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1508305" y="548148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7" name="Straight Arrow Connector 56"/>
            <p:cNvCxnSpPr>
              <a:stCxn id="55" idx="4"/>
              <a:endCxn id="64" idx="0"/>
            </p:cNvCxnSpPr>
            <p:nvPr/>
          </p:nvCxnSpPr>
          <p:spPr>
            <a:xfrm rot="5400000">
              <a:off x="1470870" y="5393944"/>
              <a:ext cx="828930" cy="4965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>
              <a:stCxn id="55" idx="4"/>
              <a:endCxn id="65" idx="0"/>
            </p:cNvCxnSpPr>
            <p:nvPr/>
          </p:nvCxnSpPr>
          <p:spPr>
            <a:xfrm rot="5400000">
              <a:off x="1547070" y="5470144"/>
              <a:ext cx="828930" cy="3441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stCxn id="55" idx="4"/>
              <a:endCxn id="66" idx="0"/>
            </p:cNvCxnSpPr>
            <p:nvPr/>
          </p:nvCxnSpPr>
          <p:spPr>
            <a:xfrm rot="5400000">
              <a:off x="1623270" y="5546344"/>
              <a:ext cx="828930" cy="1917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55" idx="4"/>
              <a:endCxn id="67" idx="0"/>
            </p:cNvCxnSpPr>
            <p:nvPr/>
          </p:nvCxnSpPr>
          <p:spPr>
            <a:xfrm rot="5400000">
              <a:off x="1699470" y="5622544"/>
              <a:ext cx="828930" cy="393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>
              <a:stCxn id="55" idx="4"/>
              <a:endCxn id="68" idx="0"/>
            </p:cNvCxnSpPr>
            <p:nvPr/>
          </p:nvCxnSpPr>
          <p:spPr>
            <a:xfrm rot="16200000" flipH="1">
              <a:off x="1775670" y="5585672"/>
              <a:ext cx="828930" cy="113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>
              <a:stCxn id="55" idx="4"/>
              <a:endCxn id="69" idx="0"/>
            </p:cNvCxnSpPr>
            <p:nvPr/>
          </p:nvCxnSpPr>
          <p:spPr>
            <a:xfrm rot="16200000" flipH="1">
              <a:off x="1851870" y="5509472"/>
              <a:ext cx="828930" cy="2654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stCxn id="55" idx="4"/>
              <a:endCxn id="70" idx="0"/>
            </p:cNvCxnSpPr>
            <p:nvPr/>
          </p:nvCxnSpPr>
          <p:spPr>
            <a:xfrm rot="16200000" flipH="1">
              <a:off x="1928070" y="5433272"/>
              <a:ext cx="828930" cy="4178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0" name="Group 26"/>
            <p:cNvGrpSpPr/>
            <p:nvPr/>
          </p:nvGrpSpPr>
          <p:grpSpPr>
            <a:xfrm>
              <a:off x="3922122" y="6056673"/>
              <a:ext cx="1299754" cy="385354"/>
              <a:chOff x="593905" y="5481486"/>
              <a:chExt cx="1299754" cy="385354"/>
            </a:xfrm>
          </p:grpSpPr>
          <p:sp>
            <p:nvSpPr>
              <p:cNvPr id="98" name="Oval 97"/>
              <p:cNvSpPr/>
              <p:nvPr/>
            </p:nvSpPr>
            <p:spPr>
              <a:xfrm>
                <a:off x="593905" y="548148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Oval 98"/>
              <p:cNvSpPr/>
              <p:nvPr/>
            </p:nvSpPr>
            <p:spPr>
              <a:xfrm>
                <a:off x="746305" y="548148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898705" y="548148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Oval 100"/>
              <p:cNvSpPr/>
              <p:nvPr/>
            </p:nvSpPr>
            <p:spPr>
              <a:xfrm>
                <a:off x="1051105" y="548148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Oval 101"/>
              <p:cNvSpPr/>
              <p:nvPr/>
            </p:nvSpPr>
            <p:spPr>
              <a:xfrm>
                <a:off x="1203505" y="548148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Oval 102"/>
              <p:cNvSpPr/>
              <p:nvPr/>
            </p:nvSpPr>
            <p:spPr>
              <a:xfrm>
                <a:off x="1355905" y="548148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Oval 103"/>
              <p:cNvSpPr/>
              <p:nvPr/>
            </p:nvSpPr>
            <p:spPr>
              <a:xfrm>
                <a:off x="1508305" y="548148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91" name="Straight Arrow Connector 90"/>
            <p:cNvCxnSpPr>
              <a:stCxn id="89" idx="4"/>
              <a:endCxn id="98" idx="0"/>
            </p:cNvCxnSpPr>
            <p:nvPr/>
          </p:nvCxnSpPr>
          <p:spPr>
            <a:xfrm rot="5400000">
              <a:off x="3948598" y="5393944"/>
              <a:ext cx="828930" cy="4965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>
              <a:stCxn id="89" idx="4"/>
              <a:endCxn id="99" idx="0"/>
            </p:cNvCxnSpPr>
            <p:nvPr/>
          </p:nvCxnSpPr>
          <p:spPr>
            <a:xfrm rot="5400000">
              <a:off x="4024798" y="5470144"/>
              <a:ext cx="828930" cy="3441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>
              <a:stCxn id="89" idx="4"/>
              <a:endCxn id="100" idx="0"/>
            </p:cNvCxnSpPr>
            <p:nvPr/>
          </p:nvCxnSpPr>
          <p:spPr>
            <a:xfrm rot="5400000">
              <a:off x="4100998" y="5546344"/>
              <a:ext cx="828930" cy="1917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>
              <a:stCxn id="89" idx="4"/>
              <a:endCxn id="101" idx="0"/>
            </p:cNvCxnSpPr>
            <p:nvPr/>
          </p:nvCxnSpPr>
          <p:spPr>
            <a:xfrm rot="5400000">
              <a:off x="4177198" y="5622544"/>
              <a:ext cx="828930" cy="393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>
              <a:stCxn id="89" idx="4"/>
              <a:endCxn id="102" idx="0"/>
            </p:cNvCxnSpPr>
            <p:nvPr/>
          </p:nvCxnSpPr>
          <p:spPr>
            <a:xfrm rot="16200000" flipH="1">
              <a:off x="4253398" y="5585672"/>
              <a:ext cx="828930" cy="113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>
              <a:stCxn id="89" idx="4"/>
              <a:endCxn id="103" idx="0"/>
            </p:cNvCxnSpPr>
            <p:nvPr/>
          </p:nvCxnSpPr>
          <p:spPr>
            <a:xfrm rot="16200000" flipH="1">
              <a:off x="4329598" y="5509472"/>
              <a:ext cx="828930" cy="2654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>
              <a:stCxn id="89" idx="4"/>
              <a:endCxn id="104" idx="0"/>
            </p:cNvCxnSpPr>
            <p:nvPr/>
          </p:nvCxnSpPr>
          <p:spPr>
            <a:xfrm rot="16200000" flipH="1">
              <a:off x="4405798" y="5433272"/>
              <a:ext cx="828930" cy="4178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7" name="Group 26"/>
            <p:cNvGrpSpPr/>
            <p:nvPr/>
          </p:nvGrpSpPr>
          <p:grpSpPr>
            <a:xfrm>
              <a:off x="5160986" y="6056673"/>
              <a:ext cx="1299754" cy="385354"/>
              <a:chOff x="593905" y="5481486"/>
              <a:chExt cx="1299754" cy="385354"/>
            </a:xfrm>
          </p:grpSpPr>
          <p:sp>
            <p:nvSpPr>
              <p:cNvPr id="115" name="Oval 114"/>
              <p:cNvSpPr/>
              <p:nvPr/>
            </p:nvSpPr>
            <p:spPr>
              <a:xfrm>
                <a:off x="593905" y="548148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Oval 115"/>
              <p:cNvSpPr/>
              <p:nvPr/>
            </p:nvSpPr>
            <p:spPr>
              <a:xfrm>
                <a:off x="746305" y="548148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Oval 116"/>
              <p:cNvSpPr/>
              <p:nvPr/>
            </p:nvSpPr>
            <p:spPr>
              <a:xfrm>
                <a:off x="898705" y="548148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Oval 117"/>
              <p:cNvSpPr/>
              <p:nvPr/>
            </p:nvSpPr>
            <p:spPr>
              <a:xfrm>
                <a:off x="1051105" y="548148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Oval 118"/>
              <p:cNvSpPr/>
              <p:nvPr/>
            </p:nvSpPr>
            <p:spPr>
              <a:xfrm>
                <a:off x="1203505" y="548148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Oval 119"/>
              <p:cNvSpPr/>
              <p:nvPr/>
            </p:nvSpPr>
            <p:spPr>
              <a:xfrm>
                <a:off x="1355905" y="548148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Oval 120"/>
              <p:cNvSpPr/>
              <p:nvPr/>
            </p:nvSpPr>
            <p:spPr>
              <a:xfrm>
                <a:off x="1508305" y="548148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/>
                  <a:t>t</a:t>
                </a:r>
                <a:endParaRPr lang="en-US" sz="2800" b="1" dirty="0"/>
              </a:p>
            </p:txBody>
          </p:sp>
        </p:grpSp>
        <p:cxnSp>
          <p:nvCxnSpPr>
            <p:cNvPr id="108" name="Straight Arrow Connector 107"/>
            <p:cNvCxnSpPr>
              <a:stCxn id="106" idx="4"/>
              <a:endCxn id="115" idx="0"/>
            </p:cNvCxnSpPr>
            <p:nvPr/>
          </p:nvCxnSpPr>
          <p:spPr>
            <a:xfrm rot="5400000">
              <a:off x="5187462" y="5393944"/>
              <a:ext cx="828930" cy="4965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108"/>
            <p:cNvCxnSpPr>
              <a:stCxn id="106" idx="4"/>
              <a:endCxn id="116" idx="0"/>
            </p:cNvCxnSpPr>
            <p:nvPr/>
          </p:nvCxnSpPr>
          <p:spPr>
            <a:xfrm rot="5400000">
              <a:off x="5263662" y="5470144"/>
              <a:ext cx="828930" cy="3441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Arrow Connector 109"/>
            <p:cNvCxnSpPr>
              <a:stCxn id="106" idx="4"/>
              <a:endCxn id="117" idx="0"/>
            </p:cNvCxnSpPr>
            <p:nvPr/>
          </p:nvCxnSpPr>
          <p:spPr>
            <a:xfrm rot="5400000">
              <a:off x="5339862" y="5546344"/>
              <a:ext cx="828930" cy="1917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Arrow Connector 110"/>
            <p:cNvCxnSpPr>
              <a:stCxn id="106" idx="4"/>
              <a:endCxn id="118" idx="0"/>
            </p:cNvCxnSpPr>
            <p:nvPr/>
          </p:nvCxnSpPr>
          <p:spPr>
            <a:xfrm rot="5400000">
              <a:off x="5416062" y="5622544"/>
              <a:ext cx="828930" cy="393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Arrow Connector 111"/>
            <p:cNvCxnSpPr>
              <a:stCxn id="106" idx="4"/>
              <a:endCxn id="119" idx="0"/>
            </p:cNvCxnSpPr>
            <p:nvPr/>
          </p:nvCxnSpPr>
          <p:spPr>
            <a:xfrm rot="16200000" flipH="1">
              <a:off x="5492262" y="5585672"/>
              <a:ext cx="828930" cy="113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Arrow Connector 112"/>
            <p:cNvCxnSpPr>
              <a:stCxn id="106" idx="4"/>
              <a:endCxn id="120" idx="0"/>
            </p:cNvCxnSpPr>
            <p:nvPr/>
          </p:nvCxnSpPr>
          <p:spPr>
            <a:xfrm rot="16200000" flipH="1">
              <a:off x="5568462" y="5509472"/>
              <a:ext cx="828930" cy="2654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Arrow Connector 113"/>
            <p:cNvCxnSpPr>
              <a:stCxn id="106" idx="4"/>
              <a:endCxn id="121" idx="0"/>
            </p:cNvCxnSpPr>
            <p:nvPr/>
          </p:nvCxnSpPr>
          <p:spPr>
            <a:xfrm rot="16200000" flipH="1">
              <a:off x="5644662" y="5433272"/>
              <a:ext cx="828930" cy="4178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3" name="Oval 122"/>
          <p:cNvSpPr/>
          <p:nvPr/>
        </p:nvSpPr>
        <p:spPr>
          <a:xfrm>
            <a:off x="6896378" y="4842389"/>
            <a:ext cx="385354" cy="38535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/>
        </p:nvSpPr>
        <p:spPr>
          <a:xfrm>
            <a:off x="8135244" y="4842389"/>
            <a:ext cx="385354" cy="38535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7" name="Straight Arrow Connector 156"/>
          <p:cNvCxnSpPr>
            <a:stCxn id="4" idx="3"/>
          </p:cNvCxnSpPr>
          <p:nvPr/>
        </p:nvCxnSpPr>
        <p:spPr>
          <a:xfrm rot="5400000">
            <a:off x="2380457" y="2843522"/>
            <a:ext cx="705823" cy="34047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/>
          <p:cNvCxnSpPr>
            <a:stCxn id="4" idx="3"/>
          </p:cNvCxnSpPr>
          <p:nvPr/>
        </p:nvCxnSpPr>
        <p:spPr>
          <a:xfrm rot="5400000">
            <a:off x="2999889" y="3462954"/>
            <a:ext cx="705823" cy="21659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Arrow Connector 161"/>
          <p:cNvCxnSpPr>
            <a:stCxn id="4" idx="3"/>
          </p:cNvCxnSpPr>
          <p:nvPr/>
        </p:nvCxnSpPr>
        <p:spPr>
          <a:xfrm rot="5400000">
            <a:off x="3619321" y="4082386"/>
            <a:ext cx="705823" cy="9270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>
            <a:stCxn id="4" idx="4"/>
          </p:cNvCxnSpPr>
          <p:nvPr/>
        </p:nvCxnSpPr>
        <p:spPr>
          <a:xfrm rot="16200000" flipH="1">
            <a:off x="4295186" y="4526247"/>
            <a:ext cx="592955" cy="393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>
            <a:stCxn id="4" idx="5"/>
          </p:cNvCxnSpPr>
          <p:nvPr/>
        </p:nvCxnSpPr>
        <p:spPr>
          <a:xfrm rot="16200000" flipH="1">
            <a:off x="4858184" y="4043058"/>
            <a:ext cx="705823" cy="10057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Arrow Connector 176"/>
          <p:cNvCxnSpPr>
            <a:stCxn id="4" idx="5"/>
          </p:cNvCxnSpPr>
          <p:nvPr/>
        </p:nvCxnSpPr>
        <p:spPr>
          <a:xfrm rot="16200000" flipH="1">
            <a:off x="5477616" y="3423626"/>
            <a:ext cx="705823" cy="22445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Arrow Connector 178"/>
          <p:cNvCxnSpPr>
            <a:stCxn id="4" idx="5"/>
          </p:cNvCxnSpPr>
          <p:nvPr/>
        </p:nvCxnSpPr>
        <p:spPr>
          <a:xfrm rot="16200000" flipH="1">
            <a:off x="6097049" y="2804193"/>
            <a:ext cx="705823" cy="34834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Right Brace 179"/>
          <p:cNvSpPr/>
          <p:nvPr/>
        </p:nvSpPr>
        <p:spPr>
          <a:xfrm>
            <a:off x="8554064" y="4822723"/>
            <a:ext cx="147483" cy="412955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TextBox 180"/>
          <p:cNvSpPr txBox="1"/>
          <p:nvPr/>
        </p:nvSpPr>
        <p:spPr>
          <a:xfrm>
            <a:off x="8790039" y="4778478"/>
            <a:ext cx="3539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r</a:t>
            </a:r>
            <a:endParaRPr lang="en-US" sz="2800" i="1" dirty="0"/>
          </a:p>
        </p:txBody>
      </p:sp>
      <p:sp>
        <p:nvSpPr>
          <p:cNvPr id="182" name="TextBox 181"/>
          <p:cNvSpPr txBox="1"/>
          <p:nvPr/>
        </p:nvSpPr>
        <p:spPr>
          <a:xfrm>
            <a:off x="685800" y="6477000"/>
            <a:ext cx="3539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r</a:t>
            </a:r>
            <a:endParaRPr lang="en-US" sz="2800" i="1" dirty="0"/>
          </a:p>
        </p:txBody>
      </p:sp>
      <p:sp>
        <p:nvSpPr>
          <p:cNvPr id="183" name="Right Brace 182"/>
          <p:cNvSpPr/>
          <p:nvPr/>
        </p:nvSpPr>
        <p:spPr>
          <a:xfrm rot="5400000">
            <a:off x="707922" y="5884607"/>
            <a:ext cx="235975" cy="1268361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7" name="Group 206"/>
          <p:cNvGrpSpPr/>
          <p:nvPr/>
        </p:nvGrpSpPr>
        <p:grpSpPr>
          <a:xfrm>
            <a:off x="1030979" y="4192999"/>
            <a:ext cx="7160699" cy="705824"/>
            <a:chOff x="1030979" y="3706302"/>
            <a:chExt cx="7160699" cy="705824"/>
          </a:xfrm>
        </p:grpSpPr>
        <p:grpSp>
          <p:nvGrpSpPr>
            <p:cNvPr id="197" name="Group 196"/>
            <p:cNvGrpSpPr/>
            <p:nvPr/>
          </p:nvGrpSpPr>
          <p:grpSpPr>
            <a:xfrm>
              <a:off x="1030979" y="3706302"/>
              <a:ext cx="7160699" cy="705824"/>
              <a:chOff x="1178462" y="3824289"/>
              <a:chExt cx="7160699" cy="705824"/>
            </a:xfrm>
          </p:grpSpPr>
          <p:cxnSp>
            <p:nvCxnSpPr>
              <p:cNvPr id="191" name="Straight Arrow Connector 190"/>
              <p:cNvCxnSpPr>
                <a:stCxn id="4" idx="3"/>
                <a:endCxn id="5" idx="7"/>
              </p:cNvCxnSpPr>
              <p:nvPr/>
            </p:nvCxnSpPr>
            <p:spPr>
              <a:xfrm rot="5400000">
                <a:off x="2527940" y="2474812"/>
                <a:ext cx="705823" cy="3404779"/>
              </a:xfrm>
              <a:prstGeom prst="straightConnector1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Arrow Connector 191"/>
              <p:cNvCxnSpPr>
                <a:stCxn id="4" idx="3"/>
                <a:endCxn id="55" idx="7"/>
              </p:cNvCxnSpPr>
              <p:nvPr/>
            </p:nvCxnSpPr>
            <p:spPr>
              <a:xfrm rot="5400000">
                <a:off x="3147372" y="3094244"/>
                <a:ext cx="705823" cy="2165915"/>
              </a:xfrm>
              <a:prstGeom prst="straightConnector1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Arrow Connector 192"/>
              <p:cNvCxnSpPr>
                <a:stCxn id="4" idx="3"/>
                <a:endCxn id="72" idx="7"/>
              </p:cNvCxnSpPr>
              <p:nvPr/>
            </p:nvCxnSpPr>
            <p:spPr>
              <a:xfrm rot="5400000">
                <a:off x="3766804" y="3713676"/>
                <a:ext cx="705823" cy="927051"/>
              </a:xfrm>
              <a:prstGeom prst="straightConnector1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Arrow Connector 193"/>
              <p:cNvCxnSpPr>
                <a:stCxn id="4" idx="4"/>
                <a:endCxn id="89" idx="0"/>
              </p:cNvCxnSpPr>
              <p:nvPr/>
            </p:nvCxnSpPr>
            <p:spPr>
              <a:xfrm rot="16200000" flipH="1">
                <a:off x="4442669" y="4157537"/>
                <a:ext cx="592955" cy="39327"/>
              </a:xfrm>
              <a:prstGeom prst="straightConnector1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Arrow Connector 194"/>
              <p:cNvCxnSpPr>
                <a:stCxn id="4" idx="5"/>
                <a:endCxn id="123" idx="1"/>
              </p:cNvCxnSpPr>
              <p:nvPr/>
            </p:nvCxnSpPr>
            <p:spPr>
              <a:xfrm rot="16200000" flipH="1">
                <a:off x="5625099" y="3054916"/>
                <a:ext cx="705823" cy="2244569"/>
              </a:xfrm>
              <a:prstGeom prst="straightConnector1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Arrow Connector 195"/>
              <p:cNvCxnSpPr>
                <a:stCxn id="4" idx="5"/>
                <a:endCxn id="140" idx="1"/>
              </p:cNvCxnSpPr>
              <p:nvPr/>
            </p:nvCxnSpPr>
            <p:spPr>
              <a:xfrm rot="16200000" flipH="1">
                <a:off x="6244532" y="2435483"/>
                <a:ext cx="705823" cy="3483435"/>
              </a:xfrm>
              <a:prstGeom prst="straightConnector1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4" name="Straight Arrow Connector 203"/>
            <p:cNvCxnSpPr>
              <a:stCxn id="4" idx="5"/>
              <a:endCxn id="106" idx="1"/>
            </p:cNvCxnSpPr>
            <p:nvPr/>
          </p:nvCxnSpPr>
          <p:spPr>
            <a:xfrm rot="16200000" flipH="1">
              <a:off x="4858184" y="3556361"/>
              <a:ext cx="705823" cy="1005705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4" name="Straight Arrow Connector 183"/>
          <p:cNvCxnSpPr>
            <a:stCxn id="4" idx="5"/>
            <a:endCxn id="106" idx="1"/>
          </p:cNvCxnSpPr>
          <p:nvPr/>
        </p:nvCxnSpPr>
        <p:spPr>
          <a:xfrm rot="16200000" flipH="1">
            <a:off x="4858184" y="4043058"/>
            <a:ext cx="705823" cy="100570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84"/>
          <p:cNvCxnSpPr>
            <a:stCxn id="106" idx="4"/>
            <a:endCxn id="121" idx="0"/>
          </p:cNvCxnSpPr>
          <p:nvPr/>
        </p:nvCxnSpPr>
        <p:spPr>
          <a:xfrm rot="16200000" flipH="1">
            <a:off x="5644662" y="5433272"/>
            <a:ext cx="828930" cy="4178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1" name="Group 160"/>
          <p:cNvGrpSpPr/>
          <p:nvPr/>
        </p:nvGrpSpPr>
        <p:grpSpPr>
          <a:xfrm>
            <a:off x="3177640" y="4840242"/>
            <a:ext cx="5340812" cy="385354"/>
            <a:chOff x="3164761" y="4840242"/>
            <a:chExt cx="5340812" cy="385354"/>
          </a:xfrm>
          <a:solidFill>
            <a:srgbClr val="FF0000"/>
          </a:solidFill>
        </p:grpSpPr>
        <p:sp>
          <p:nvSpPr>
            <p:cNvPr id="156" name="Oval 155"/>
            <p:cNvSpPr/>
            <p:nvPr/>
          </p:nvSpPr>
          <p:spPr>
            <a:xfrm>
              <a:off x="3164761" y="4840242"/>
              <a:ext cx="385354" cy="385354"/>
            </a:xfrm>
            <a:prstGeom prst="mathMultiply">
              <a:avLst/>
            </a:prstGeom>
            <a:grp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Oval 157"/>
            <p:cNvSpPr/>
            <p:nvPr/>
          </p:nvSpPr>
          <p:spPr>
            <a:xfrm>
              <a:off x="6881353" y="4840242"/>
              <a:ext cx="385354" cy="385354"/>
            </a:xfrm>
            <a:prstGeom prst="mathMultiply">
              <a:avLst/>
            </a:prstGeom>
            <a:grp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Oval 158"/>
            <p:cNvSpPr/>
            <p:nvPr/>
          </p:nvSpPr>
          <p:spPr>
            <a:xfrm>
              <a:off x="8120219" y="4840242"/>
              <a:ext cx="385354" cy="385354"/>
            </a:xfrm>
            <a:prstGeom prst="mathMultiply">
              <a:avLst/>
            </a:prstGeom>
            <a:grp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1777285" y="4224270"/>
            <a:ext cx="6047342" cy="738526"/>
            <a:chOff x="1777285" y="4224270"/>
            <a:chExt cx="6047342" cy="738526"/>
          </a:xfrm>
        </p:grpSpPr>
        <p:sp>
          <p:nvSpPr>
            <p:cNvPr id="105" name="TextBox 104"/>
            <p:cNvSpPr txBox="1"/>
            <p:nvPr/>
          </p:nvSpPr>
          <p:spPr>
            <a:xfrm>
              <a:off x="1777285" y="4224270"/>
              <a:ext cx="10782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{know </a:t>
              </a:r>
              <a:r>
                <a:rPr lang="en-US" b="1" dirty="0" smtClean="0"/>
                <a:t>t</a:t>
              </a:r>
              <a:r>
                <a:rPr lang="en-US" dirty="0" smtClean="0"/>
                <a:t>?}</a:t>
              </a:r>
              <a:endParaRPr lang="en-US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6746383" y="4273639"/>
              <a:ext cx="10782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{know </a:t>
              </a:r>
              <a:r>
                <a:rPr lang="en-US" b="1" dirty="0" smtClean="0"/>
                <a:t>t</a:t>
              </a:r>
              <a:r>
                <a:rPr lang="en-US" dirty="0" smtClean="0"/>
                <a:t>?}</a:t>
              </a:r>
              <a:endParaRPr lang="en-US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2728175" y="4593464"/>
              <a:ext cx="5164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</a:t>
              </a:r>
              <a:r>
                <a:rPr lang="en-US" b="1" dirty="0" smtClean="0"/>
                <a:t>t</a:t>
              </a:r>
              <a:r>
                <a:rPr lang="en-US" dirty="0" smtClean="0"/>
                <a:t>?}</a:t>
              </a:r>
              <a:endParaRPr lang="en-US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3614672" y="4593464"/>
              <a:ext cx="5164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</a:t>
              </a:r>
              <a:r>
                <a:rPr lang="en-US" b="1" dirty="0" smtClean="0"/>
                <a:t>t</a:t>
              </a:r>
              <a:r>
                <a:rPr lang="en-US" dirty="0" smtClean="0"/>
                <a:t>?}</a:t>
              </a:r>
              <a:endParaRPr lang="en-US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4142705" y="4593464"/>
              <a:ext cx="5164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</a:t>
              </a:r>
              <a:r>
                <a:rPr lang="en-US" b="1" dirty="0" smtClean="0"/>
                <a:t>t</a:t>
              </a:r>
              <a:r>
                <a:rPr lang="en-US" dirty="0" smtClean="0"/>
                <a:t>?}</a:t>
              </a:r>
              <a:endParaRPr lang="en-US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4966952" y="4593464"/>
              <a:ext cx="5164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</a:t>
              </a:r>
              <a:r>
                <a:rPr lang="en-US" b="1" dirty="0" smtClean="0"/>
                <a:t>t</a:t>
              </a:r>
              <a:r>
                <a:rPr lang="en-US" dirty="0" smtClean="0"/>
                <a:t>?}</a:t>
              </a:r>
              <a:endParaRPr lang="en-US" dirty="0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5997263" y="4593464"/>
              <a:ext cx="5164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{</a:t>
              </a:r>
              <a:r>
                <a:rPr lang="en-US" b="1" dirty="0" smtClean="0"/>
                <a:t>t</a:t>
              </a:r>
              <a:r>
                <a:rPr lang="en-US" dirty="0" smtClean="0"/>
                <a:t>?}</a:t>
              </a:r>
              <a:endParaRPr lang="en-US" dirty="0"/>
            </a:p>
          </p:txBody>
        </p:sp>
      </p:grpSp>
      <p:cxnSp>
        <p:nvCxnSpPr>
          <p:cNvPr id="131" name="Curved Connector 130"/>
          <p:cNvCxnSpPr>
            <a:stCxn id="106" idx="0"/>
            <a:endCxn id="4" idx="6"/>
          </p:cNvCxnSpPr>
          <p:nvPr/>
        </p:nvCxnSpPr>
        <p:spPr>
          <a:xfrm rot="16200000" flipV="1">
            <a:off x="4914618" y="3906816"/>
            <a:ext cx="785632" cy="1085514"/>
          </a:xfrm>
          <a:prstGeom prst="curved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5370491" y="3889419"/>
            <a:ext cx="1550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b="1" dirty="0" err="1" smtClean="0"/>
              <a:t>t</a:t>
            </a:r>
            <a:r>
              <a:rPr lang="en-US" dirty="0" err="1" smtClean="0"/>
              <a:t>’s</a:t>
            </a:r>
            <a:r>
              <a:rPr lang="en-US" dirty="0" smtClean="0"/>
              <a:t> IP address}</a:t>
            </a:r>
            <a:endParaRPr lang="en-US" dirty="0"/>
          </a:p>
        </p:txBody>
      </p:sp>
      <p:sp>
        <p:nvSpPr>
          <p:cNvPr id="134" name="TextBox 133"/>
          <p:cNvSpPr txBox="1"/>
          <p:nvPr/>
        </p:nvSpPr>
        <p:spPr>
          <a:xfrm>
            <a:off x="6135329" y="5486400"/>
            <a:ext cx="2822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{forwarded message from </a:t>
            </a:r>
            <a:r>
              <a:rPr lang="en-US" b="1" dirty="0" smtClean="0"/>
              <a:t>s</a:t>
            </a:r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" grpId="0" animBg="1"/>
      <p:bldP spid="181" grpId="0"/>
      <p:bldP spid="182" grpId="0"/>
      <p:bldP spid="183" grpId="0" animBg="1"/>
      <p:bldP spid="133" grpId="0"/>
      <p:bldP spid="133" grpId="1"/>
      <p:bldP spid="13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this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Finger table size: </a:t>
            </a:r>
            <a:r>
              <a:rPr lang="en-US" i="1" dirty="0" smtClean="0"/>
              <a:t>r</a:t>
            </a:r>
            <a:r>
              <a:rPr lang="en-US" dirty="0" smtClean="0"/>
              <a:t> = O(             )</a:t>
            </a:r>
          </a:p>
          <a:p>
            <a:r>
              <a:rPr lang="en-US" dirty="0" smtClean="0"/>
              <a:t>Bandwidth to construct: O(</a:t>
            </a:r>
            <a:r>
              <a:rPr lang="en-US" i="1" dirty="0" smtClean="0"/>
              <a:t>r</a:t>
            </a:r>
            <a:r>
              <a:rPr lang="en-US" dirty="0" smtClean="0"/>
              <a:t> log n) bits</a:t>
            </a:r>
          </a:p>
          <a:p>
            <a:r>
              <a:rPr lang="en-US" dirty="0" smtClean="0"/>
              <a:t>Bandwidth to query: O(</a:t>
            </a:r>
            <a:r>
              <a:rPr lang="en-US" i="1" dirty="0" smtClean="0"/>
              <a:t>r</a:t>
            </a:r>
            <a:r>
              <a:rPr lang="en-US" dirty="0" smtClean="0"/>
              <a:t>) messages</a:t>
            </a:r>
          </a:p>
          <a:p>
            <a:r>
              <a:rPr lang="en-US" dirty="0" smtClean="0"/>
              <a:t>Probability of failure: 1/poly(</a:t>
            </a:r>
            <a:r>
              <a:rPr lang="en-US" i="1" dirty="0" smtClean="0"/>
              <a:t>n</a:t>
            </a:r>
            <a:r>
              <a:rPr lang="en-US" dirty="0" smtClean="0"/>
              <a:t>)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617064" y="1650180"/>
          <a:ext cx="1236569" cy="562077"/>
        </p:xfrm>
        <a:graphic>
          <a:graphicData uri="http://schemas.openxmlformats.org/presentationml/2006/ole">
            <p:oleObj spid="_x0000_s1026" name="Equation" r:id="rId4" imgW="55872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results</a:t>
            </a:r>
            <a:endParaRPr lang="en-US" dirty="0"/>
          </a:p>
        </p:txBody>
      </p:sp>
      <p:pic>
        <p:nvPicPr>
          <p:cNvPr id="5" name="Content Placeholder 4" descr="failure-rate-vs-g.eps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519499" y="1013792"/>
            <a:ext cx="8105002" cy="5678556"/>
          </a:xfrm>
        </p:spPr>
      </p:pic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1564690" y="1653210"/>
            <a:ext cx="4465049" cy="2680251"/>
          </a:xfrm>
        </p:spPr>
        <p:txBody>
          <a:bodyPr>
            <a:normAutofit/>
          </a:bodyPr>
          <a:lstStyle/>
          <a:p>
            <a:r>
              <a:rPr lang="en-US" dirty="0" smtClean="0"/>
              <a:t>Input graph: </a:t>
            </a:r>
            <a:r>
              <a:rPr lang="en-US" dirty="0" err="1" smtClean="0"/>
              <a:t>Orkut</a:t>
            </a:r>
            <a:r>
              <a:rPr lang="en-US" dirty="0" smtClean="0"/>
              <a:t> scrape</a:t>
            </a:r>
          </a:p>
          <a:p>
            <a:pPr lvl="1"/>
            <a:r>
              <a:rPr lang="en-US" dirty="0" smtClean="0"/>
              <a:t>7335 nodes</a:t>
            </a:r>
          </a:p>
          <a:p>
            <a:pPr lvl="1"/>
            <a:r>
              <a:rPr lang="en-US" dirty="0" smtClean="0"/>
              <a:t>56211 edges</a:t>
            </a:r>
          </a:p>
          <a:p>
            <a:pPr lvl="1"/>
            <a:r>
              <a:rPr lang="en-US" dirty="0" smtClean="0"/>
              <a:t>walk length 10</a:t>
            </a:r>
          </a:p>
          <a:p>
            <a:pPr lvl="1"/>
            <a:r>
              <a:rPr lang="en-US" dirty="0" smtClean="0"/>
              <a:t>table size </a:t>
            </a:r>
            <a:r>
              <a:rPr lang="en-US" i="1" dirty="0" smtClean="0"/>
              <a:t>r</a:t>
            </a:r>
            <a:r>
              <a:rPr lang="en-US" dirty="0" smtClean="0"/>
              <a:t> = 1000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32039" y="4896465"/>
            <a:ext cx="1513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n/log n </a:t>
            </a:r>
            <a:r>
              <a:rPr lang="en-US" dirty="0" smtClean="0">
                <a:latin typeface="Cambria Math"/>
                <a:ea typeface="Cambria Math"/>
              </a:rPr>
              <a:t>≈ 750</a:t>
            </a:r>
            <a:endParaRPr lang="en-US" dirty="0"/>
          </a:p>
        </p:txBody>
      </p:sp>
      <p:cxnSp>
        <p:nvCxnSpPr>
          <p:cNvPr id="8" name="Curved Connector 7"/>
          <p:cNvCxnSpPr>
            <a:stCxn id="6" idx="1"/>
          </p:cNvCxnSpPr>
          <p:nvPr/>
        </p:nvCxnSpPr>
        <p:spPr>
          <a:xfrm rot="10800000" flipV="1">
            <a:off x="1489587" y="5081131"/>
            <a:ext cx="442452" cy="965708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327355" y="6085741"/>
            <a:ext cx="702023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324113" y="6043588"/>
            <a:ext cx="702023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0" y="6303523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2.47%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0" y="5447489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2.64%</a:t>
            </a:r>
            <a:endParaRPr lang="en-US" dirty="0"/>
          </a:p>
        </p:txBody>
      </p:sp>
      <p:cxnSp>
        <p:nvCxnSpPr>
          <p:cNvPr id="24" name="Shape 23"/>
          <p:cNvCxnSpPr>
            <a:stCxn id="22" idx="3"/>
          </p:cNvCxnSpPr>
          <p:nvPr/>
        </p:nvCxnSpPr>
        <p:spPr>
          <a:xfrm>
            <a:off x="758541" y="5632155"/>
            <a:ext cx="544965" cy="39899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hape 23"/>
          <p:cNvCxnSpPr>
            <a:stCxn id="21" idx="3"/>
          </p:cNvCxnSpPr>
          <p:nvPr/>
        </p:nvCxnSpPr>
        <p:spPr>
          <a:xfrm flipV="1">
            <a:off x="758541" y="6089515"/>
            <a:ext cx="525510" cy="39867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194322" y="4409769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~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m</a:t>
            </a:r>
            <a:endParaRPr lang="en-US" i="1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32" name="Curved Connector 31"/>
          <p:cNvCxnSpPr>
            <a:stCxn id="30" idx="1"/>
          </p:cNvCxnSpPr>
          <p:nvPr/>
        </p:nvCxnSpPr>
        <p:spPr>
          <a:xfrm rot="10800000">
            <a:off x="5574890" y="3746091"/>
            <a:ext cx="619432" cy="848345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1" grpId="0"/>
      <p:bldP spid="22" grpId="0"/>
      <p:bldP spid="3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this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Finger table size: </a:t>
            </a:r>
            <a:r>
              <a:rPr lang="en-US" i="1" dirty="0" smtClean="0"/>
              <a:t>r</a:t>
            </a:r>
            <a:r>
              <a:rPr lang="en-US" dirty="0" smtClean="0"/>
              <a:t> = O(             )</a:t>
            </a:r>
          </a:p>
          <a:p>
            <a:r>
              <a:rPr lang="en-US" dirty="0" smtClean="0"/>
              <a:t>Bandwidth to construct: O(</a:t>
            </a:r>
            <a:r>
              <a:rPr lang="en-US" i="1" dirty="0" smtClean="0"/>
              <a:t>r</a:t>
            </a:r>
            <a:r>
              <a:rPr lang="en-US" dirty="0" smtClean="0"/>
              <a:t> log n) bits</a:t>
            </a:r>
          </a:p>
          <a:p>
            <a:r>
              <a:rPr lang="en-US" dirty="0" smtClean="0"/>
              <a:t>Bandwidth to query: O(</a:t>
            </a:r>
            <a:r>
              <a:rPr lang="en-US" i="1" dirty="0" smtClean="0"/>
              <a:t>r</a:t>
            </a:r>
            <a:r>
              <a:rPr lang="en-US" dirty="0" smtClean="0"/>
              <a:t>) messages</a:t>
            </a:r>
          </a:p>
          <a:p>
            <a:r>
              <a:rPr lang="en-US" dirty="0" smtClean="0"/>
              <a:t>Probability of failure: 1/poly(</a:t>
            </a:r>
            <a:r>
              <a:rPr lang="en-US" i="1" dirty="0" smtClean="0"/>
              <a:t>n</a:t>
            </a:r>
            <a:r>
              <a:rPr lang="en-US" dirty="0" smtClean="0"/>
              <a:t>)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617064" y="1650180"/>
          <a:ext cx="1236569" cy="562077"/>
        </p:xfrm>
        <a:graphic>
          <a:graphicData uri="http://schemas.openxmlformats.org/presentationml/2006/ole">
            <p:oleObj spid="_x0000_s29698" name="Equation" r:id="rId4" imgW="55872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Straight Connector 42"/>
          <p:cNvCxnSpPr>
            <a:stCxn id="6" idx="0"/>
          </p:cNvCxnSpPr>
          <p:nvPr/>
        </p:nvCxnSpPr>
        <p:spPr>
          <a:xfrm rot="16200000" flipV="1">
            <a:off x="6611729" y="1724196"/>
            <a:ext cx="353720" cy="100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Structured one-hop DHT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89090"/>
          </a:xfrm>
        </p:spPr>
        <p:txBody>
          <a:bodyPr>
            <a:normAutofit/>
          </a:bodyPr>
          <a:lstStyle/>
          <a:p>
            <a:r>
              <a:rPr lang="en-US" dirty="0" smtClean="0"/>
              <a:t>Goal: reduce bandwidth used by routing lookup</a:t>
            </a:r>
          </a:p>
          <a:p>
            <a:r>
              <a:rPr lang="en-US" dirty="0" smtClean="0"/>
              <a:t>Method: add Chord-like structure to DHT</a:t>
            </a:r>
          </a:p>
          <a:p>
            <a:r>
              <a:rPr lang="en-US" dirty="0" smtClean="0"/>
              <a:t>Assign hash IDs on ring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4437968" y="1717114"/>
            <a:ext cx="4634186" cy="4792075"/>
            <a:chOff x="4437968" y="1717114"/>
            <a:chExt cx="4634186" cy="4792075"/>
          </a:xfrm>
        </p:grpSpPr>
        <p:sp>
          <p:nvSpPr>
            <p:cNvPr id="6" name="Oval 5"/>
            <p:cNvSpPr/>
            <p:nvPr/>
          </p:nvSpPr>
          <p:spPr>
            <a:xfrm>
              <a:off x="4597758" y="1906073"/>
              <a:ext cx="4391696" cy="4391696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6221692" y="1725701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7996830" y="218719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8432565" y="2700202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8610600" y="312420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8686800" y="457200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8381049" y="512143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5444666" y="573961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6910711" y="6098078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7604024" y="5864111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4440115" y="3575964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4437968" y="4063216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4796430" y="5142894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4798577" y="272381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4517388" y="463203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6524345" y="612383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6650988" y="1717114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7" name="Arc 46"/>
          <p:cNvSpPr/>
          <p:nvPr/>
        </p:nvSpPr>
        <p:spPr>
          <a:xfrm>
            <a:off x="4454013" y="1725562"/>
            <a:ext cx="4689987" cy="4689987"/>
          </a:xfrm>
          <a:prstGeom prst="arc">
            <a:avLst>
              <a:gd name="adj1" fmla="val 16587533"/>
              <a:gd name="adj2" fmla="val 17192807"/>
            </a:avLst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6858000" y="131260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6179575" y="1297858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160</a:t>
            </a:r>
            <a:endParaRPr lang="en-US" baseline="30000" dirty="0"/>
          </a:p>
        </p:txBody>
      </p:sp>
      <p:sp>
        <p:nvSpPr>
          <p:cNvPr id="52" name="Line Callout 1 (Accent Bar) 51"/>
          <p:cNvSpPr/>
          <p:nvPr/>
        </p:nvSpPr>
        <p:spPr>
          <a:xfrm>
            <a:off x="5560141" y="3185652"/>
            <a:ext cx="1651820" cy="530942"/>
          </a:xfrm>
          <a:prstGeom prst="accentCallout1">
            <a:avLst>
              <a:gd name="adj1" fmla="val 18750"/>
              <a:gd name="adj2" fmla="val -8333"/>
              <a:gd name="adj3" fmla="val -26389"/>
              <a:gd name="adj4" fmla="val -24668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ID=SHA1(PK)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50" grpId="0"/>
      <p:bldP spid="51" grpId="0"/>
      <p:bldP spid="5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Structured one-hop DHT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89090"/>
          </a:xfrm>
        </p:spPr>
        <p:txBody>
          <a:bodyPr>
            <a:normAutofit/>
          </a:bodyPr>
          <a:lstStyle/>
          <a:p>
            <a:r>
              <a:rPr lang="en-US" dirty="0" smtClean="0"/>
              <a:t>Goal: reduce bandwidth used by routing lookup</a:t>
            </a:r>
          </a:p>
          <a:p>
            <a:r>
              <a:rPr lang="en-US" dirty="0" smtClean="0"/>
              <a:t>Method: add Chord-like structure to DHT</a:t>
            </a:r>
          </a:p>
          <a:p>
            <a:r>
              <a:rPr lang="en-US" dirty="0" smtClean="0"/>
              <a:t>Assign hash IDs on ring</a:t>
            </a:r>
          </a:p>
          <a:p>
            <a:r>
              <a:rPr lang="en-US" dirty="0" smtClean="0"/>
              <a:t>Already have finger tables</a:t>
            </a:r>
          </a:p>
          <a:p>
            <a:r>
              <a:rPr lang="en-US" dirty="0" smtClean="0"/>
              <a:t>Need successor tables</a:t>
            </a:r>
            <a:endParaRPr lang="en-US" dirty="0"/>
          </a:p>
        </p:txBody>
      </p:sp>
      <p:grpSp>
        <p:nvGrpSpPr>
          <p:cNvPr id="4" name="Group 23"/>
          <p:cNvGrpSpPr/>
          <p:nvPr/>
        </p:nvGrpSpPr>
        <p:grpSpPr>
          <a:xfrm>
            <a:off x="4437968" y="1717114"/>
            <a:ext cx="4634186" cy="4792075"/>
            <a:chOff x="4437968" y="1717114"/>
            <a:chExt cx="4634186" cy="4792075"/>
          </a:xfrm>
        </p:grpSpPr>
        <p:sp>
          <p:nvSpPr>
            <p:cNvPr id="6" name="Oval 5"/>
            <p:cNvSpPr/>
            <p:nvPr/>
          </p:nvSpPr>
          <p:spPr>
            <a:xfrm>
              <a:off x="4597758" y="1906073"/>
              <a:ext cx="4391696" cy="4391696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6221692" y="1725701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7996830" y="218719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8432565" y="2700202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8610600" y="312420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8686800" y="457200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8381049" y="512143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5444666" y="573961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6910711" y="6098078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7604024" y="5864111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4440115" y="3575964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4437968" y="4063216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4796430" y="5142894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4798577" y="272381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4517388" y="463203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6524345" y="612383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6650988" y="1717114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39"/>
          <p:cNvGrpSpPr/>
          <p:nvPr/>
        </p:nvGrpSpPr>
        <p:grpSpPr>
          <a:xfrm>
            <a:off x="5183931" y="2102467"/>
            <a:ext cx="3559302" cy="3761643"/>
            <a:chOff x="5183931" y="2102467"/>
            <a:chExt cx="3559302" cy="3761643"/>
          </a:xfrm>
        </p:grpSpPr>
        <p:cxnSp>
          <p:nvCxnSpPr>
            <p:cNvPr id="26" name="Straight Arrow Connector 25"/>
            <p:cNvCxnSpPr>
              <a:stCxn id="23" idx="4"/>
              <a:endCxn id="11" idx="1"/>
            </p:cNvCxnSpPr>
            <p:nvPr/>
          </p:nvCxnSpPr>
          <p:spPr>
            <a:xfrm rot="16200000" flipH="1">
              <a:off x="6530466" y="2415666"/>
              <a:ext cx="2525966" cy="189956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23" idx="4"/>
              <a:endCxn id="15" idx="0"/>
            </p:cNvCxnSpPr>
            <p:nvPr/>
          </p:nvCxnSpPr>
          <p:spPr>
            <a:xfrm rot="16200000" flipH="1">
              <a:off x="5439362" y="3506771"/>
              <a:ext cx="3761643" cy="95303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23" idx="4"/>
              <a:endCxn id="13" idx="0"/>
            </p:cNvCxnSpPr>
            <p:nvPr/>
          </p:nvCxnSpPr>
          <p:spPr>
            <a:xfrm rot="5400000">
              <a:off x="4421931" y="3317880"/>
              <a:ext cx="3637147" cy="120632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23" idx="4"/>
              <a:endCxn id="20" idx="6"/>
            </p:cNvCxnSpPr>
            <p:nvPr/>
          </p:nvCxnSpPr>
          <p:spPr>
            <a:xfrm rot="5400000">
              <a:off x="5606787" y="1679612"/>
              <a:ext cx="814022" cy="165973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48"/>
          <p:cNvGrpSpPr/>
          <p:nvPr/>
        </p:nvGrpSpPr>
        <p:grpSpPr>
          <a:xfrm>
            <a:off x="6979908" y="2046033"/>
            <a:ext cx="1763326" cy="2582401"/>
            <a:chOff x="6979908" y="2046033"/>
            <a:chExt cx="1763326" cy="2582401"/>
          </a:xfrm>
        </p:grpSpPr>
        <p:cxnSp>
          <p:nvCxnSpPr>
            <p:cNvPr id="42" name="Straight Arrow Connector 41"/>
            <p:cNvCxnSpPr>
              <a:stCxn id="23" idx="5"/>
              <a:endCxn id="8" idx="2"/>
            </p:cNvCxnSpPr>
            <p:nvPr/>
          </p:nvCxnSpPr>
          <p:spPr>
            <a:xfrm rot="16200000" flipH="1">
              <a:off x="7321451" y="1704491"/>
              <a:ext cx="333836" cy="1016922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23" idx="5"/>
              <a:endCxn id="9" idx="2"/>
            </p:cNvCxnSpPr>
            <p:nvPr/>
          </p:nvCxnSpPr>
          <p:spPr>
            <a:xfrm rot="16200000" flipH="1">
              <a:off x="7282814" y="1743127"/>
              <a:ext cx="846845" cy="1452657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23" idx="5"/>
              <a:endCxn id="10" idx="2"/>
            </p:cNvCxnSpPr>
            <p:nvPr/>
          </p:nvCxnSpPr>
          <p:spPr>
            <a:xfrm rot="16200000" flipH="1">
              <a:off x="7159833" y="1866109"/>
              <a:ext cx="1270843" cy="1630692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23" idx="5"/>
              <a:endCxn id="11" idx="1"/>
            </p:cNvCxnSpPr>
            <p:nvPr/>
          </p:nvCxnSpPr>
          <p:spPr>
            <a:xfrm rot="16200000" flipH="1">
              <a:off x="6570371" y="2455571"/>
              <a:ext cx="2582400" cy="1763326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Distributed Hash </a:t>
            </a:r>
            <a:r>
              <a:rPr lang="en-US" dirty="0" smtClean="0"/>
              <a:t>Tables</a:t>
            </a:r>
          </a:p>
          <a:p>
            <a:r>
              <a:rPr lang="en-US" dirty="0" smtClean="0"/>
              <a:t>T</a:t>
            </a:r>
            <a:r>
              <a:rPr lang="en-US" dirty="0" smtClean="0"/>
              <a:t>he </a:t>
            </a:r>
            <a:r>
              <a:rPr lang="en-US" dirty="0" smtClean="0"/>
              <a:t>Sybil </a:t>
            </a:r>
            <a:r>
              <a:rPr lang="en-US" dirty="0" smtClean="0"/>
              <a:t>attack</a:t>
            </a:r>
          </a:p>
          <a:p>
            <a:r>
              <a:rPr lang="en-US" dirty="0" smtClean="0"/>
              <a:t>Model (network, adversary)</a:t>
            </a:r>
            <a:endParaRPr lang="en-US" dirty="0" smtClean="0"/>
          </a:p>
          <a:p>
            <a:r>
              <a:rPr lang="en-US" dirty="0" smtClean="0"/>
              <a:t>Tool: random </a:t>
            </a:r>
            <a:r>
              <a:rPr lang="en-US" dirty="0" smtClean="0"/>
              <a:t>sampling from a social network</a:t>
            </a:r>
          </a:p>
          <a:p>
            <a:r>
              <a:rPr lang="en-US" dirty="0" smtClean="0"/>
              <a:t>Sybil-proof DHT protocols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Constructing successor tables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Construct finger tables</a:t>
            </a:r>
          </a:p>
          <a:p>
            <a:r>
              <a:rPr lang="en-US" dirty="0" smtClean="0"/>
              <a:t>Sort finger table by ID</a:t>
            </a:r>
          </a:p>
          <a:p>
            <a:r>
              <a:rPr lang="en-US" dirty="0" smtClean="0"/>
              <a:t>Tell each finger about its successors in your finger table</a:t>
            </a:r>
          </a:p>
          <a:p>
            <a:pPr lvl="1"/>
            <a:r>
              <a:rPr lang="en-US" dirty="0" smtClean="0"/>
              <a:t>costs extra messages</a:t>
            </a:r>
          </a:p>
          <a:p>
            <a:pPr lvl="1"/>
            <a:r>
              <a:rPr lang="en-US" dirty="0" smtClean="0"/>
              <a:t>send O(log n) successors</a:t>
            </a:r>
          </a:p>
          <a:p>
            <a:r>
              <a:rPr lang="en-US" dirty="0" smtClean="0"/>
              <a:t>Each node learns its </a:t>
            </a:r>
            <a:r>
              <a:rPr lang="en-US" i="1" dirty="0" smtClean="0"/>
              <a:t>r</a:t>
            </a:r>
            <a:r>
              <a:rPr lang="en-US" dirty="0" smtClean="0"/>
              <a:t> successors WHP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437968" y="1717114"/>
            <a:ext cx="4634186" cy="4792075"/>
            <a:chOff x="4437968" y="1717114"/>
            <a:chExt cx="4634186" cy="4792075"/>
          </a:xfrm>
        </p:grpSpPr>
        <p:sp>
          <p:nvSpPr>
            <p:cNvPr id="7" name="Oval 6"/>
            <p:cNvSpPr/>
            <p:nvPr/>
          </p:nvSpPr>
          <p:spPr>
            <a:xfrm>
              <a:off x="4597758" y="1906073"/>
              <a:ext cx="4391696" cy="4391696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6221692" y="1725701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7996830" y="218719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8432565" y="2700202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8610600" y="312420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8686800" y="457200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8381049" y="512143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5444666" y="573961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6910711" y="6098078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7604024" y="5864111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4440115" y="3575964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4437968" y="4063216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4796430" y="5142894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4798577" y="272381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4517388" y="463203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6524345" y="612383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6650988" y="1717114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183931" y="2102467"/>
            <a:ext cx="3559302" cy="3761643"/>
            <a:chOff x="5183931" y="2102467"/>
            <a:chExt cx="3559302" cy="3761643"/>
          </a:xfrm>
        </p:grpSpPr>
        <p:cxnSp>
          <p:nvCxnSpPr>
            <p:cNvPr id="25" name="Straight Arrow Connector 24"/>
            <p:cNvCxnSpPr/>
            <p:nvPr/>
          </p:nvCxnSpPr>
          <p:spPr>
            <a:xfrm rot="16200000" flipH="1">
              <a:off x="6530466" y="2415666"/>
              <a:ext cx="2525966" cy="189956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rot="16200000" flipH="1">
              <a:off x="5439362" y="3506771"/>
              <a:ext cx="3761643" cy="95303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rot="5400000">
              <a:off x="4421931" y="3317880"/>
              <a:ext cx="3637147" cy="120632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rot="5400000">
              <a:off x="5606787" y="1679612"/>
              <a:ext cx="814022" cy="165973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4991254" y="2046035"/>
            <a:ext cx="3751981" cy="4010753"/>
            <a:chOff x="4991254" y="2046035"/>
            <a:chExt cx="3751981" cy="4010753"/>
          </a:xfrm>
        </p:grpSpPr>
        <p:cxnSp>
          <p:nvCxnSpPr>
            <p:cNvPr id="30" name="Straight Arrow Connector 29"/>
            <p:cNvCxnSpPr>
              <a:stCxn id="12" idx="3"/>
              <a:endCxn id="16" idx="7"/>
            </p:cNvCxnSpPr>
            <p:nvPr/>
          </p:nvCxnSpPr>
          <p:spPr>
            <a:xfrm rot="5400000">
              <a:off x="7828277" y="5005587"/>
              <a:ext cx="1019625" cy="810290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6" idx="2"/>
              <a:endCxn id="14" idx="6"/>
            </p:cNvCxnSpPr>
            <p:nvPr/>
          </p:nvCxnSpPr>
          <p:spPr>
            <a:xfrm rot="10800000">
              <a:off x="5830020" y="5932292"/>
              <a:ext cx="1774004" cy="124496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4" idx="1"/>
              <a:endCxn id="20" idx="4"/>
            </p:cNvCxnSpPr>
            <p:nvPr/>
          </p:nvCxnSpPr>
          <p:spPr>
            <a:xfrm rot="16200000" flipV="1">
              <a:off x="3902736" y="4197685"/>
              <a:ext cx="2686882" cy="509846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20" idx="7"/>
              <a:endCxn id="23" idx="3"/>
            </p:cNvCxnSpPr>
            <p:nvPr/>
          </p:nvCxnSpPr>
          <p:spPr>
            <a:xfrm rot="5400000" flipH="1" flipV="1">
              <a:off x="5550353" y="1623179"/>
              <a:ext cx="734213" cy="1579925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6979908" y="2046033"/>
            <a:ext cx="1763326" cy="2582401"/>
            <a:chOff x="6979908" y="2046033"/>
            <a:chExt cx="1763326" cy="2582401"/>
          </a:xfrm>
        </p:grpSpPr>
        <p:cxnSp>
          <p:nvCxnSpPr>
            <p:cNvPr id="39" name="Straight Arrow Connector 38"/>
            <p:cNvCxnSpPr/>
            <p:nvPr/>
          </p:nvCxnSpPr>
          <p:spPr>
            <a:xfrm rot="16200000" flipH="1">
              <a:off x="7321451" y="1704491"/>
              <a:ext cx="333836" cy="1016922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rot="16200000" flipH="1">
              <a:off x="7282814" y="1743127"/>
              <a:ext cx="846845" cy="1452657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rot="16200000" flipH="1">
              <a:off x="7159833" y="1866109"/>
              <a:ext cx="1270843" cy="1630692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rot="16200000" flipH="1">
              <a:off x="6570371" y="2455571"/>
              <a:ext cx="2582400" cy="1763326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successor tables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route, query closest finger to target</a:t>
            </a:r>
          </a:p>
          <a:p>
            <a:pPr lvl="1"/>
            <a:r>
              <a:rPr lang="en-US" dirty="0" smtClean="0"/>
              <a:t>finger’s successor table should contain target</a:t>
            </a:r>
          </a:p>
          <a:p>
            <a:r>
              <a:rPr lang="en-US" dirty="0" smtClean="0"/>
              <a:t>If failed, finger may be evil or simply unlucky</a:t>
            </a:r>
          </a:p>
          <a:p>
            <a:r>
              <a:rPr lang="en-US" dirty="0" smtClean="0"/>
              <a:t>Try next closest finger</a:t>
            </a:r>
          </a:p>
          <a:p>
            <a:pPr lvl="1"/>
            <a:r>
              <a:rPr lang="en-US" dirty="0" smtClean="0"/>
              <a:t>Expect O(1) tries</a:t>
            </a:r>
          </a:p>
        </p:txBody>
      </p:sp>
      <p:grpSp>
        <p:nvGrpSpPr>
          <p:cNvPr id="3" name="Group 5"/>
          <p:cNvGrpSpPr/>
          <p:nvPr/>
        </p:nvGrpSpPr>
        <p:grpSpPr>
          <a:xfrm>
            <a:off x="4437968" y="1717114"/>
            <a:ext cx="4634186" cy="4792075"/>
            <a:chOff x="4437968" y="1717114"/>
            <a:chExt cx="4634186" cy="4792075"/>
          </a:xfrm>
        </p:grpSpPr>
        <p:sp>
          <p:nvSpPr>
            <p:cNvPr id="7" name="Oval 6"/>
            <p:cNvSpPr/>
            <p:nvPr/>
          </p:nvSpPr>
          <p:spPr>
            <a:xfrm>
              <a:off x="4597758" y="1906073"/>
              <a:ext cx="4391696" cy="4391696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6221692" y="1725701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7996830" y="218719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8432565" y="2700202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8610600" y="312420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8686800" y="457200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8381049" y="512143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5444666" y="573961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6910711" y="6098078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7604024" y="5864111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4440115" y="3575964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4437968" y="4063216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800" b="1" i="1" dirty="0" smtClean="0"/>
                <a:t>t</a:t>
              </a:r>
              <a:endParaRPr lang="en-US" sz="2800" b="1" i="1" dirty="0"/>
            </a:p>
          </p:txBody>
        </p:sp>
        <p:sp>
          <p:nvSpPr>
            <p:cNvPr id="19" name="Oval 18"/>
            <p:cNvSpPr/>
            <p:nvPr/>
          </p:nvSpPr>
          <p:spPr>
            <a:xfrm>
              <a:off x="4796430" y="5142894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4798577" y="272381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4517388" y="463203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6524345" y="612383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6650988" y="1717114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800" b="1" i="1" dirty="0" smtClean="0"/>
                <a:t>s</a:t>
              </a:r>
              <a:endParaRPr lang="en-US" sz="2800" b="1" i="1" dirty="0"/>
            </a:p>
          </p:txBody>
        </p:sp>
      </p:grpSp>
      <p:grpSp>
        <p:nvGrpSpPr>
          <p:cNvPr id="5" name="Group 23"/>
          <p:cNvGrpSpPr/>
          <p:nvPr/>
        </p:nvGrpSpPr>
        <p:grpSpPr>
          <a:xfrm>
            <a:off x="5183931" y="2102467"/>
            <a:ext cx="3559302" cy="3761643"/>
            <a:chOff x="5183931" y="2102467"/>
            <a:chExt cx="3559302" cy="3761643"/>
          </a:xfrm>
        </p:grpSpPr>
        <p:cxnSp>
          <p:nvCxnSpPr>
            <p:cNvPr id="25" name="Straight Arrow Connector 24"/>
            <p:cNvCxnSpPr/>
            <p:nvPr/>
          </p:nvCxnSpPr>
          <p:spPr>
            <a:xfrm rot="16200000" flipH="1">
              <a:off x="6530466" y="2415666"/>
              <a:ext cx="2525966" cy="189956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rot="16200000" flipH="1">
              <a:off x="5439362" y="3506771"/>
              <a:ext cx="3761643" cy="95303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rot="5400000">
              <a:off x="4421931" y="3317880"/>
              <a:ext cx="3637147" cy="120632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rot="5400000">
              <a:off x="5606787" y="1679612"/>
              <a:ext cx="814022" cy="165973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37"/>
          <p:cNvGrpSpPr/>
          <p:nvPr/>
        </p:nvGrpSpPr>
        <p:grpSpPr>
          <a:xfrm>
            <a:off x="4766889" y="3904884"/>
            <a:ext cx="734212" cy="1891165"/>
            <a:chOff x="4766889" y="3904884"/>
            <a:chExt cx="734212" cy="1891165"/>
          </a:xfrm>
        </p:grpSpPr>
        <p:cxnSp>
          <p:nvCxnSpPr>
            <p:cNvPr id="39" name="Straight Arrow Connector 38"/>
            <p:cNvCxnSpPr>
              <a:stCxn id="14" idx="1"/>
              <a:endCxn id="19" idx="5"/>
            </p:cNvCxnSpPr>
            <p:nvPr/>
          </p:nvCxnSpPr>
          <p:spPr>
            <a:xfrm rot="16200000" flipV="1">
              <a:off x="5151108" y="5446057"/>
              <a:ext cx="324235" cy="375750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4" idx="1"/>
              <a:endCxn id="21" idx="5"/>
            </p:cNvCxnSpPr>
            <p:nvPr/>
          </p:nvCxnSpPr>
          <p:spPr>
            <a:xfrm rot="16200000" flipV="1">
              <a:off x="4756156" y="5051105"/>
              <a:ext cx="835096" cy="654792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14" idx="1"/>
              <a:endCxn id="18" idx="5"/>
            </p:cNvCxnSpPr>
            <p:nvPr/>
          </p:nvCxnSpPr>
          <p:spPr>
            <a:xfrm rot="16200000" flipV="1">
              <a:off x="4432038" y="4726987"/>
              <a:ext cx="1403913" cy="734212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14" idx="1"/>
              <a:endCxn id="17" idx="5"/>
            </p:cNvCxnSpPr>
            <p:nvPr/>
          </p:nvCxnSpPr>
          <p:spPr>
            <a:xfrm rot="16200000" flipV="1">
              <a:off x="4189486" y="4484434"/>
              <a:ext cx="1891165" cy="732065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>
            <a:off x="4766888" y="4392136"/>
            <a:ext cx="2837137" cy="1898618"/>
            <a:chOff x="4766888" y="4392136"/>
            <a:chExt cx="2837137" cy="1898618"/>
          </a:xfrm>
        </p:grpSpPr>
        <p:cxnSp>
          <p:nvCxnSpPr>
            <p:cNvPr id="49" name="Straight Arrow Connector 48"/>
            <p:cNvCxnSpPr>
              <a:stCxn id="16" idx="2"/>
              <a:endCxn id="15" idx="6"/>
            </p:cNvCxnSpPr>
            <p:nvPr/>
          </p:nvCxnSpPr>
          <p:spPr>
            <a:xfrm rot="10800000" flipV="1">
              <a:off x="7296066" y="6056787"/>
              <a:ext cx="307959" cy="233967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16" idx="2"/>
              <a:endCxn id="22" idx="7"/>
            </p:cNvCxnSpPr>
            <p:nvPr/>
          </p:nvCxnSpPr>
          <p:spPr>
            <a:xfrm rot="10800000" flipV="1">
              <a:off x="6853266" y="6056787"/>
              <a:ext cx="750759" cy="123481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stCxn id="16" idx="2"/>
              <a:endCxn id="14" idx="6"/>
            </p:cNvCxnSpPr>
            <p:nvPr/>
          </p:nvCxnSpPr>
          <p:spPr>
            <a:xfrm rot="10800000">
              <a:off x="5830020" y="5932292"/>
              <a:ext cx="1774004" cy="124496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stCxn id="16" idx="2"/>
              <a:endCxn id="19" idx="6"/>
            </p:cNvCxnSpPr>
            <p:nvPr/>
          </p:nvCxnSpPr>
          <p:spPr>
            <a:xfrm rot="10800000">
              <a:off x="5181784" y="5335572"/>
              <a:ext cx="2422240" cy="721217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stCxn id="16" idx="2"/>
              <a:endCxn id="21" idx="5"/>
            </p:cNvCxnSpPr>
            <p:nvPr/>
          </p:nvCxnSpPr>
          <p:spPr>
            <a:xfrm rot="10800000">
              <a:off x="4846308" y="4960954"/>
              <a:ext cx="2757716" cy="1095835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>
              <a:stCxn id="16" idx="2"/>
              <a:endCxn id="18" idx="5"/>
            </p:cNvCxnSpPr>
            <p:nvPr/>
          </p:nvCxnSpPr>
          <p:spPr>
            <a:xfrm rot="10800000">
              <a:off x="4766888" y="4392136"/>
              <a:ext cx="2837136" cy="1664652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1" name="Straight Arrow Connector 70"/>
          <p:cNvCxnSpPr>
            <a:stCxn id="23" idx="4"/>
            <a:endCxn id="14" idx="0"/>
          </p:cNvCxnSpPr>
          <p:nvPr/>
        </p:nvCxnSpPr>
        <p:spPr>
          <a:xfrm rot="5400000">
            <a:off x="4421931" y="3317880"/>
            <a:ext cx="3637147" cy="120632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23" idx="4"/>
            <a:endCxn id="16" idx="0"/>
          </p:cNvCxnSpPr>
          <p:nvPr/>
        </p:nvCxnSpPr>
        <p:spPr>
          <a:xfrm rot="16200000" flipH="1">
            <a:off x="5439362" y="3506771"/>
            <a:ext cx="3761643" cy="95303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Multiply 73"/>
          <p:cNvSpPr/>
          <p:nvPr/>
        </p:nvSpPr>
        <p:spPr>
          <a:xfrm>
            <a:off x="5449582" y="5744532"/>
            <a:ext cx="385354" cy="385354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7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Hard to extend to O(log n) hops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Would like to have smaller routing tables</a:t>
            </a:r>
          </a:p>
          <a:p>
            <a:pPr lvl="1"/>
            <a:r>
              <a:rPr lang="en-US" dirty="0" smtClean="0"/>
              <a:t>this requires more hops per lookup</a:t>
            </a:r>
          </a:p>
          <a:p>
            <a:r>
              <a:rPr lang="en-US" dirty="0" smtClean="0"/>
              <a:t>First finger table (from random walks) has o(1) fraction of bad fingers</a:t>
            </a:r>
          </a:p>
          <a:p>
            <a:r>
              <a:rPr lang="en-US" dirty="0" smtClean="0"/>
              <a:t>Successive refinements (closer successors in ID space) using Chord stabilization: fraction of bad nodes grows at each step</a:t>
            </a:r>
          </a:p>
          <a:p>
            <a:r>
              <a:rPr lang="en-US" dirty="0" smtClean="0"/>
              <a:t>Tricky?  Yes.  Impossible?  Unclear.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DHTs are subject to the Sybil attack</a:t>
            </a:r>
          </a:p>
          <a:p>
            <a:r>
              <a:rPr lang="en-US" dirty="0" smtClean="0"/>
              <a:t>Social networks provide useful information</a:t>
            </a:r>
          </a:p>
          <a:p>
            <a:r>
              <a:rPr lang="en-US" dirty="0" smtClean="0"/>
              <a:t>Created a Sybil-resistant one-hop DHT</a:t>
            </a:r>
          </a:p>
          <a:p>
            <a:pPr lvl="1"/>
            <a:r>
              <a:rPr lang="en-US" dirty="0" smtClean="0"/>
              <a:t>Resistant to </a:t>
            </a:r>
            <a:r>
              <a:rPr lang="en-US" i="1" dirty="0" smtClean="0"/>
              <a:t>g </a:t>
            </a:r>
            <a:r>
              <a:rPr lang="en-US" dirty="0" smtClean="0"/>
              <a:t>= o(n/log n) attack edges</a:t>
            </a:r>
          </a:p>
          <a:p>
            <a:pPr lvl="1"/>
            <a:r>
              <a:rPr lang="en-US" dirty="0" smtClean="0"/>
              <a:t>Table sizes and routing BW O(</a:t>
            </a:r>
            <a:r>
              <a:rPr lang="en-US" dirty="0" smtClean="0">
                <a:latin typeface="Cambria Math"/>
                <a:ea typeface="Cambria Math"/>
              </a:rPr>
              <a:t>√</a:t>
            </a:r>
            <a:r>
              <a:rPr lang="en-US" dirty="0" smtClean="0"/>
              <a:t>n log n)</a:t>
            </a:r>
          </a:p>
          <a:p>
            <a:pPr lvl="1"/>
            <a:r>
              <a:rPr lang="en-US" dirty="0" smtClean="0"/>
              <a:t>Uses O(1) messages to route</a:t>
            </a:r>
          </a:p>
          <a:p>
            <a:r>
              <a:rPr lang="en-US" dirty="0" smtClean="0"/>
              <a:t>This is important: enables fully decentralized and secure peer-to-peer systems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“Tom” attack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059340" y="5639804"/>
            <a:ext cx="55372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Tom has </a:t>
            </a:r>
            <a:r>
              <a:rPr lang="en-US" sz="3600" dirty="0" smtClean="0">
                <a:solidFill>
                  <a:srgbClr val="FF0000"/>
                </a:solidFill>
              </a:rPr>
              <a:t>230357403</a:t>
            </a:r>
            <a:r>
              <a:rPr lang="en-US" sz="3600" b="1" dirty="0" smtClean="0"/>
              <a:t> friends.</a:t>
            </a:r>
            <a:endParaRPr lang="en-US" sz="3600" b="1" dirty="0"/>
          </a:p>
        </p:txBody>
      </p:sp>
      <p:pic>
        <p:nvPicPr>
          <p:cNvPr id="10" name="Picture 9" descr="myspace-to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725" y="1470875"/>
            <a:ext cx="4819739" cy="39124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“Tom” attack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25005" y="1859340"/>
            <a:ext cx="8293992" cy="41549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 smtClean="0"/>
              <a:t>From: </a:t>
            </a:r>
            <a:r>
              <a:rPr lang="en-US" sz="2400" dirty="0" err="1" smtClean="0"/>
              <a:t>Flickr</a:t>
            </a:r>
            <a:r>
              <a:rPr lang="en-US" sz="2400" dirty="0" smtClean="0"/>
              <a:t> Mail &lt;mail@flickr.com&gt;</a:t>
            </a:r>
          </a:p>
          <a:p>
            <a:r>
              <a:rPr lang="en-US" sz="2400" dirty="0" smtClean="0"/>
              <a:t>Subject</a:t>
            </a:r>
            <a:r>
              <a:rPr lang="en-US" sz="2400" dirty="0" smtClean="0"/>
              <a:t>: [</a:t>
            </a:r>
            <a:r>
              <a:rPr lang="en-US" sz="2400" dirty="0" err="1" smtClean="0"/>
              <a:t>Flickr</a:t>
            </a:r>
            <a:r>
              <a:rPr lang="en-US" sz="2400" dirty="0" smtClean="0"/>
              <a:t>] You are </a:t>
            </a:r>
            <a:r>
              <a:rPr lang="en-US" sz="2400" dirty="0" err="1" smtClean="0"/>
              <a:t>aameesh's</a:t>
            </a:r>
            <a:r>
              <a:rPr lang="en-US" sz="2400" dirty="0" smtClean="0"/>
              <a:t> newest contact!</a:t>
            </a:r>
          </a:p>
          <a:p>
            <a:r>
              <a:rPr lang="en-US" sz="2400" dirty="0" smtClean="0"/>
              <a:t>Date: 29 Mar 2008 08:00:19 +0000</a:t>
            </a:r>
          </a:p>
          <a:p>
            <a:r>
              <a:rPr lang="en-US" sz="2400" dirty="0" smtClean="0"/>
              <a:t>To: ctl-flickr@mit.edu</a:t>
            </a:r>
          </a:p>
          <a:p>
            <a:endParaRPr lang="en-US" sz="2400" dirty="0" smtClean="0"/>
          </a:p>
          <a:p>
            <a:r>
              <a:rPr lang="en-US" sz="2400" dirty="0" smtClean="0"/>
              <a:t>Hi Chris </a:t>
            </a:r>
            <a:r>
              <a:rPr lang="en-US" sz="2400" dirty="0" err="1" smtClean="0"/>
              <a:t>Lesniewski</a:t>
            </a:r>
            <a:r>
              <a:rPr lang="en-US" sz="2400" dirty="0" smtClean="0"/>
              <a:t>,</a:t>
            </a:r>
          </a:p>
          <a:p>
            <a:endParaRPr lang="en-US" sz="2400" dirty="0" smtClean="0"/>
          </a:p>
          <a:p>
            <a:r>
              <a:rPr lang="en-US" sz="2400" b="1" dirty="0" smtClean="0"/>
              <a:t>You are </a:t>
            </a:r>
            <a:r>
              <a:rPr lang="en-US" sz="2400" b="1" dirty="0" err="1" smtClean="0"/>
              <a:t>aameesh's</a:t>
            </a:r>
            <a:r>
              <a:rPr lang="en-US" sz="2400" b="1" dirty="0" smtClean="0"/>
              <a:t> newest contact! If you don't </a:t>
            </a:r>
            <a:r>
              <a:rPr lang="en-US" sz="2400" b="1" dirty="0" smtClean="0"/>
              <a:t>know </a:t>
            </a:r>
            <a:r>
              <a:rPr lang="en-US" sz="2400" b="1" dirty="0" err="1" smtClean="0"/>
              <a:t>aameesh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aameesh</a:t>
            </a:r>
            <a:r>
              <a:rPr lang="en-US" sz="2400" b="1" dirty="0" smtClean="0"/>
              <a:t> is probably a fan of your photos or </a:t>
            </a:r>
            <a:r>
              <a:rPr lang="en-US" sz="2400" b="1" dirty="0" smtClean="0"/>
              <a:t>wants a </a:t>
            </a:r>
            <a:r>
              <a:rPr lang="en-US" sz="2400" b="1" dirty="0" smtClean="0"/>
              <a:t>bookmark so they can find you again. There is </a:t>
            </a:r>
            <a:r>
              <a:rPr lang="en-US" sz="2400" b="1" dirty="0" smtClean="0"/>
              <a:t>no obligation </a:t>
            </a:r>
            <a:r>
              <a:rPr lang="en-US" sz="2400" b="1" dirty="0" smtClean="0"/>
              <a:t>for you to reciprocate, unless you want to. </a:t>
            </a:r>
            <a:r>
              <a:rPr lang="en-US" sz="2400" b="1" dirty="0" smtClean="0"/>
              <a:t>:)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“Tom” attack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93761" y="1859340"/>
            <a:ext cx="5956479" cy="313932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From: </a:t>
            </a:r>
            <a:r>
              <a:rPr lang="en-US" dirty="0" err="1" smtClean="0"/>
              <a:t>Flickr</a:t>
            </a:r>
            <a:r>
              <a:rPr lang="en-US" dirty="0" smtClean="0"/>
              <a:t> Mail &lt;mail@flickr.com&gt;</a:t>
            </a:r>
          </a:p>
          <a:p>
            <a:r>
              <a:rPr lang="en-US" dirty="0" smtClean="0"/>
              <a:t>Subject</a:t>
            </a:r>
            <a:r>
              <a:rPr lang="en-US" dirty="0" smtClean="0"/>
              <a:t>: [</a:t>
            </a:r>
            <a:r>
              <a:rPr lang="en-US" dirty="0" err="1" smtClean="0"/>
              <a:t>Flickr</a:t>
            </a:r>
            <a:r>
              <a:rPr lang="en-US" dirty="0" smtClean="0"/>
              <a:t>] You are </a:t>
            </a:r>
            <a:r>
              <a:rPr lang="en-US" dirty="0" err="1" smtClean="0"/>
              <a:t>aameesh's</a:t>
            </a:r>
            <a:r>
              <a:rPr lang="en-US" dirty="0" smtClean="0"/>
              <a:t> newest contact!</a:t>
            </a:r>
          </a:p>
          <a:p>
            <a:r>
              <a:rPr lang="en-US" dirty="0" smtClean="0"/>
              <a:t>Date: 29 Mar 2008 08:00:19 +0000</a:t>
            </a:r>
          </a:p>
          <a:p>
            <a:r>
              <a:rPr lang="en-US" dirty="0" smtClean="0"/>
              <a:t>To: ctl-flickr@mit.edu</a:t>
            </a:r>
          </a:p>
          <a:p>
            <a:endParaRPr lang="en-US" dirty="0" smtClean="0"/>
          </a:p>
          <a:p>
            <a:r>
              <a:rPr lang="en-US" dirty="0" smtClean="0"/>
              <a:t>Hi Chris </a:t>
            </a:r>
            <a:r>
              <a:rPr lang="en-US" dirty="0" err="1" smtClean="0"/>
              <a:t>Lesniewski</a:t>
            </a:r>
            <a:r>
              <a:rPr lang="en-US" dirty="0" smtClean="0"/>
              <a:t>,</a:t>
            </a:r>
          </a:p>
          <a:p>
            <a:endParaRPr lang="en-US" dirty="0" smtClean="0"/>
          </a:p>
          <a:p>
            <a:r>
              <a:rPr lang="en-US" dirty="0" smtClean="0"/>
              <a:t>You are </a:t>
            </a:r>
            <a:r>
              <a:rPr lang="en-US" dirty="0" err="1" smtClean="0"/>
              <a:t>aameesh's</a:t>
            </a:r>
            <a:r>
              <a:rPr lang="en-US" dirty="0" smtClean="0"/>
              <a:t> newest contact! If you don't </a:t>
            </a:r>
            <a:r>
              <a:rPr lang="en-US" dirty="0" smtClean="0"/>
              <a:t>know </a:t>
            </a:r>
            <a:r>
              <a:rPr lang="en-US" dirty="0" err="1" smtClean="0"/>
              <a:t>aameesh</a:t>
            </a:r>
            <a:r>
              <a:rPr lang="en-US" dirty="0" smtClean="0"/>
              <a:t>, </a:t>
            </a:r>
            <a:r>
              <a:rPr lang="en-US" dirty="0" err="1" smtClean="0"/>
              <a:t>aameesh</a:t>
            </a:r>
            <a:r>
              <a:rPr lang="en-US" dirty="0" smtClean="0"/>
              <a:t> is probably a fan of your photos or </a:t>
            </a:r>
            <a:r>
              <a:rPr lang="en-US" dirty="0" smtClean="0"/>
              <a:t>wants a </a:t>
            </a:r>
            <a:r>
              <a:rPr lang="en-US" dirty="0" smtClean="0"/>
              <a:t>bookmark so they can find you again. There is </a:t>
            </a:r>
            <a:r>
              <a:rPr lang="en-US" dirty="0" smtClean="0"/>
              <a:t>no obligation </a:t>
            </a:r>
            <a:r>
              <a:rPr lang="en-US" dirty="0" smtClean="0"/>
              <a:t>for you to reciprocate, unless you want to. </a:t>
            </a:r>
            <a:r>
              <a:rPr lang="en-US" dirty="0" smtClean="0"/>
              <a:t>:)</a:t>
            </a:r>
            <a:endParaRPr lang="en-US" dirty="0" smtClean="0"/>
          </a:p>
        </p:txBody>
      </p:sp>
      <p:pic>
        <p:nvPicPr>
          <p:cNvPr id="7" name="Picture 6" descr="flickr-aameesh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37"/>
            <a:ext cx="9144000" cy="6853526"/>
          </a:xfrm>
          <a:prstGeom prst="rect">
            <a:avLst/>
          </a:prstGeom>
        </p:spPr>
      </p:pic>
      <p:pic>
        <p:nvPicPr>
          <p:cNvPr id="9" name="Picture 8" descr="flickr-aameesh.png"/>
          <p:cNvPicPr>
            <a:picLocks noChangeAspect="1"/>
          </p:cNvPicPr>
          <p:nvPr/>
        </p:nvPicPr>
        <p:blipFill>
          <a:blip r:embed="rId2"/>
          <a:srcRect l="72395" t="60632" b="9302"/>
          <a:stretch>
            <a:fillRect/>
          </a:stretch>
        </p:blipFill>
        <p:spPr>
          <a:xfrm>
            <a:off x="6619741" y="2562896"/>
            <a:ext cx="2524259" cy="2060620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618186" y="5048518"/>
            <a:ext cx="2756079" cy="1107583"/>
          </a:xfrm>
          <a:prstGeom prst="ellipse">
            <a:avLst/>
          </a:prstGeom>
          <a:solidFill>
            <a:srgbClr val="C0504D">
              <a:alpha val="36078"/>
            </a:srgb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rot="10800000" flipV="1">
            <a:off x="3425780" y="4997003"/>
            <a:ext cx="1803042" cy="412124"/>
          </a:xfrm>
          <a:prstGeom prst="straightConnector1">
            <a:avLst/>
          </a:prstGeom>
          <a:ln w="762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SybilGuard</a:t>
            </a:r>
            <a:r>
              <a:rPr lang="en-US" dirty="0" smtClean="0"/>
              <a:t>/</a:t>
            </a:r>
            <a:r>
              <a:rPr lang="en-US" dirty="0" err="1" smtClean="0"/>
              <a:t>SybilLimit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[2006/2008 Yu, Gibbons, </a:t>
            </a:r>
            <a:r>
              <a:rPr lang="en-US" sz="3100" dirty="0" err="1" smtClean="0"/>
              <a:t>Kaminsky</a:t>
            </a:r>
            <a:r>
              <a:rPr lang="en-US" sz="3100" dirty="0" smtClean="0"/>
              <a:t>, Xiao]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53116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Not a DHT, but a “general” Sybil defense</a:t>
            </a:r>
          </a:p>
          <a:p>
            <a:r>
              <a:rPr lang="en-US" dirty="0" smtClean="0"/>
              <a:t>Provides a Sybil/not-Sybil test</a:t>
            </a:r>
          </a:p>
          <a:p>
            <a:pPr lvl="1"/>
            <a:r>
              <a:rPr lang="en-US" dirty="0" smtClean="0"/>
              <a:t>Honest node accepts at most O(g log n) </a:t>
            </a:r>
            <a:r>
              <a:rPr lang="en-US" dirty="0" err="1" smtClean="0"/>
              <a:t>Sybils</a:t>
            </a:r>
            <a:endParaRPr lang="en-US" dirty="0" smtClean="0"/>
          </a:p>
          <a:p>
            <a:r>
              <a:rPr lang="en-US" dirty="0" smtClean="0"/>
              <a:t>Wonderful insight: “fast mixing” social networks</a:t>
            </a:r>
          </a:p>
          <a:p>
            <a:r>
              <a:rPr lang="en-US" dirty="0" smtClean="0"/>
              <a:t>Generality comes with a price:</a:t>
            </a:r>
          </a:p>
          <a:p>
            <a:pPr lvl="1"/>
            <a:r>
              <a:rPr lang="en-US" dirty="0" smtClean="0"/>
              <a:t>O(</a:t>
            </a:r>
            <a:r>
              <a:rPr lang="en-US" dirty="0" smtClean="0">
                <a:latin typeface="Cambria Math"/>
                <a:ea typeface="Cambria Math"/>
              </a:rPr>
              <a:t>√</a:t>
            </a:r>
            <a:r>
              <a:rPr lang="en-US" dirty="0" smtClean="0"/>
              <a:t>n) bandwidth per test (one suspect, one verifier)</a:t>
            </a:r>
          </a:p>
          <a:p>
            <a:pPr lvl="1"/>
            <a:r>
              <a:rPr lang="en-US" dirty="0" smtClean="0"/>
              <a:t>To get at least one good node, need to test </a:t>
            </a:r>
            <a:r>
              <a:rPr lang="el-GR" dirty="0" smtClean="0">
                <a:latin typeface="Cambria Math"/>
                <a:ea typeface="Cambria Math"/>
              </a:rPr>
              <a:t>Ω</a:t>
            </a:r>
            <a:r>
              <a:rPr lang="en-US" dirty="0" smtClean="0"/>
              <a:t>(n)!</a:t>
            </a:r>
          </a:p>
          <a:p>
            <a:pPr lvl="2"/>
            <a:r>
              <a:rPr lang="en-US" dirty="0" smtClean="0"/>
              <a:t>remember that we must tolerate </a:t>
            </a:r>
            <a:r>
              <a:rPr lang="en-US" i="1" dirty="0" smtClean="0"/>
              <a:t>g</a:t>
            </a:r>
            <a:r>
              <a:rPr lang="en-US" dirty="0" smtClean="0"/>
              <a:t> = o(n/log n)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2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3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 on the ID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808927"/>
          </a:xfrm>
        </p:spPr>
        <p:txBody>
          <a:bodyPr/>
          <a:lstStyle/>
          <a:p>
            <a:r>
              <a:rPr lang="en-US" dirty="0" smtClean="0"/>
              <a:t>IDs come from a hash function (on IP, PK, etc)</a:t>
            </a:r>
          </a:p>
          <a:p>
            <a:r>
              <a:rPr lang="en-US" dirty="0" smtClean="0"/>
              <a:t>Adversary can create many IDs offline</a:t>
            </a:r>
          </a:p>
          <a:p>
            <a:pPr lvl="1"/>
            <a:r>
              <a:rPr lang="en-US" dirty="0" smtClean="0"/>
              <a:t>can target a particular range of ID space</a:t>
            </a:r>
          </a:p>
          <a:p>
            <a:r>
              <a:rPr lang="en-US" dirty="0" smtClean="0"/>
              <a:t>Result: “eclipse” attack on a particular node ID</a:t>
            </a:r>
            <a:endParaRPr lang="en-US" dirty="0"/>
          </a:p>
        </p:txBody>
      </p:sp>
      <p:grpSp>
        <p:nvGrpSpPr>
          <p:cNvPr id="4" name="Group 5"/>
          <p:cNvGrpSpPr/>
          <p:nvPr/>
        </p:nvGrpSpPr>
        <p:grpSpPr>
          <a:xfrm>
            <a:off x="4437968" y="1717114"/>
            <a:ext cx="4634186" cy="4792075"/>
            <a:chOff x="4437968" y="1717114"/>
            <a:chExt cx="4634186" cy="4792075"/>
          </a:xfrm>
        </p:grpSpPr>
        <p:sp>
          <p:nvSpPr>
            <p:cNvPr id="5" name="Oval 4"/>
            <p:cNvSpPr/>
            <p:nvPr/>
          </p:nvSpPr>
          <p:spPr>
            <a:xfrm>
              <a:off x="4597758" y="1906073"/>
              <a:ext cx="4391696" cy="4391696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6221692" y="1725701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7996830" y="218719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8432565" y="2700202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8610600" y="312420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8686800" y="457200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8381049" y="512143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5444666" y="573961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6910711" y="6098078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7604024" y="5864111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4440115" y="3575964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4437968" y="4063216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800" b="1" i="1" dirty="0" smtClean="0"/>
                <a:t>t</a:t>
              </a:r>
              <a:endParaRPr lang="en-US" sz="2800" b="1" i="1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4798577" y="272381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6524345" y="612383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6650988" y="1717114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800" b="1" i="1" dirty="0" smtClean="0"/>
                <a:t>s</a:t>
              </a:r>
              <a:endParaRPr lang="en-US" sz="2800" b="1" i="1" dirty="0"/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5183931" y="2102467"/>
            <a:ext cx="3559302" cy="3761643"/>
            <a:chOff x="5183931" y="2102467"/>
            <a:chExt cx="3559302" cy="3761643"/>
          </a:xfrm>
        </p:grpSpPr>
        <p:cxnSp>
          <p:nvCxnSpPr>
            <p:cNvPr id="24" name="Straight Arrow Connector 23"/>
            <p:cNvCxnSpPr/>
            <p:nvPr/>
          </p:nvCxnSpPr>
          <p:spPr>
            <a:xfrm rot="16200000" flipH="1">
              <a:off x="6530466" y="2415666"/>
              <a:ext cx="2525966" cy="189956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rot="16200000" flipH="1">
              <a:off x="5439362" y="3506771"/>
              <a:ext cx="3761643" cy="95303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rot="5400000">
              <a:off x="4421931" y="3317880"/>
              <a:ext cx="3637147" cy="120632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rot="5400000">
              <a:off x="5606787" y="1679612"/>
              <a:ext cx="814022" cy="165973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/>
        </p:nvGrpSpPr>
        <p:grpSpPr>
          <a:xfrm>
            <a:off x="4445862" y="4375631"/>
            <a:ext cx="634345" cy="1188042"/>
            <a:chOff x="4445862" y="4375631"/>
            <a:chExt cx="634345" cy="1188042"/>
          </a:xfrm>
        </p:grpSpPr>
        <p:grpSp>
          <p:nvGrpSpPr>
            <p:cNvPr id="35" name="Group 34"/>
            <p:cNvGrpSpPr/>
            <p:nvPr/>
          </p:nvGrpSpPr>
          <p:grpSpPr>
            <a:xfrm>
              <a:off x="4445862" y="4375631"/>
              <a:ext cx="385354" cy="385354"/>
              <a:chOff x="4033737" y="5715034"/>
              <a:chExt cx="385354" cy="385354"/>
            </a:xfrm>
          </p:grpSpPr>
          <p:sp>
            <p:nvSpPr>
              <p:cNvPr id="33" name="Oval 32"/>
              <p:cNvSpPr/>
              <p:nvPr/>
            </p:nvSpPr>
            <p:spPr>
              <a:xfrm>
                <a:off x="4033737" y="5715034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Multiply 33"/>
              <p:cNvSpPr/>
              <p:nvPr/>
            </p:nvSpPr>
            <p:spPr>
              <a:xfrm>
                <a:off x="4033737" y="5715034"/>
                <a:ext cx="385354" cy="385354"/>
              </a:xfrm>
              <a:prstGeom prst="mathMultiply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4469472" y="4553789"/>
              <a:ext cx="385354" cy="385354"/>
              <a:chOff x="4033737" y="5715034"/>
              <a:chExt cx="385354" cy="385354"/>
            </a:xfrm>
          </p:grpSpPr>
          <p:sp>
            <p:nvSpPr>
              <p:cNvPr id="37" name="Oval 36"/>
              <p:cNvSpPr/>
              <p:nvPr/>
            </p:nvSpPr>
            <p:spPr>
              <a:xfrm>
                <a:off x="4033737" y="5715034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Multiply 37"/>
              <p:cNvSpPr/>
              <p:nvPr/>
            </p:nvSpPr>
            <p:spPr>
              <a:xfrm>
                <a:off x="4033737" y="5715034"/>
                <a:ext cx="385354" cy="385354"/>
              </a:xfrm>
              <a:prstGeom prst="mathMultiply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9" name="Group 38"/>
            <p:cNvGrpSpPr/>
            <p:nvPr/>
          </p:nvGrpSpPr>
          <p:grpSpPr>
            <a:xfrm>
              <a:off x="4518842" y="4809219"/>
              <a:ext cx="385354" cy="385354"/>
              <a:chOff x="4033737" y="5715034"/>
              <a:chExt cx="385354" cy="385354"/>
            </a:xfrm>
          </p:grpSpPr>
          <p:sp>
            <p:nvSpPr>
              <p:cNvPr id="40" name="Oval 39"/>
              <p:cNvSpPr/>
              <p:nvPr/>
            </p:nvSpPr>
            <p:spPr>
              <a:xfrm>
                <a:off x="4033737" y="5715034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Multiply 40"/>
              <p:cNvSpPr/>
              <p:nvPr/>
            </p:nvSpPr>
            <p:spPr>
              <a:xfrm>
                <a:off x="4033737" y="5715034"/>
                <a:ext cx="385354" cy="385354"/>
              </a:xfrm>
              <a:prstGeom prst="mathMultiply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4593969" y="4987380"/>
              <a:ext cx="385354" cy="385354"/>
              <a:chOff x="4033737" y="5715034"/>
              <a:chExt cx="385354" cy="385354"/>
            </a:xfrm>
          </p:grpSpPr>
          <p:sp>
            <p:nvSpPr>
              <p:cNvPr id="43" name="Oval 42"/>
              <p:cNvSpPr/>
              <p:nvPr/>
            </p:nvSpPr>
            <p:spPr>
              <a:xfrm>
                <a:off x="4033737" y="5715034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Multiply 43"/>
              <p:cNvSpPr/>
              <p:nvPr/>
            </p:nvSpPr>
            <p:spPr>
              <a:xfrm>
                <a:off x="4033737" y="5715034"/>
                <a:ext cx="385354" cy="385354"/>
              </a:xfrm>
              <a:prstGeom prst="mathMultiply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4694853" y="5178319"/>
              <a:ext cx="385354" cy="385354"/>
              <a:chOff x="4033737" y="5715034"/>
              <a:chExt cx="385354" cy="385354"/>
            </a:xfrm>
          </p:grpSpPr>
          <p:sp>
            <p:nvSpPr>
              <p:cNvPr id="46" name="Oval 45"/>
              <p:cNvSpPr/>
              <p:nvPr/>
            </p:nvSpPr>
            <p:spPr>
              <a:xfrm>
                <a:off x="4033737" y="5715034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Multiply 46"/>
              <p:cNvSpPr/>
              <p:nvPr/>
            </p:nvSpPr>
            <p:spPr>
              <a:xfrm>
                <a:off x="4033737" y="5715034"/>
                <a:ext cx="385354" cy="385354"/>
              </a:xfrm>
              <a:prstGeom prst="mathMultiply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8" name="Group 37"/>
          <p:cNvGrpSpPr/>
          <p:nvPr/>
        </p:nvGrpSpPr>
        <p:grpSpPr>
          <a:xfrm>
            <a:off x="4854827" y="4746466"/>
            <a:ext cx="646274" cy="1049583"/>
            <a:chOff x="5925435" y="4535834"/>
            <a:chExt cx="646274" cy="1049583"/>
          </a:xfrm>
        </p:grpSpPr>
        <p:cxnSp>
          <p:nvCxnSpPr>
            <p:cNvPr id="29" name="Straight Arrow Connector 28"/>
            <p:cNvCxnSpPr>
              <a:stCxn id="12" idx="1"/>
              <a:endCxn id="46" idx="5"/>
            </p:cNvCxnSpPr>
            <p:nvPr/>
          </p:nvCxnSpPr>
          <p:spPr>
            <a:xfrm rot="16200000" flipV="1">
              <a:off x="6188640" y="5202348"/>
              <a:ext cx="288810" cy="477327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2" idx="1"/>
              <a:endCxn id="43" idx="6"/>
            </p:cNvCxnSpPr>
            <p:nvPr/>
          </p:nvCxnSpPr>
          <p:spPr>
            <a:xfrm rot="16200000" flipV="1">
              <a:off x="6002824" y="5016532"/>
              <a:ext cx="615992" cy="521777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12" idx="1"/>
              <a:endCxn id="40" idx="6"/>
            </p:cNvCxnSpPr>
            <p:nvPr/>
          </p:nvCxnSpPr>
          <p:spPr>
            <a:xfrm rot="16200000" flipV="1">
              <a:off x="5876180" y="4889889"/>
              <a:ext cx="794153" cy="596904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2" idx="1"/>
              <a:endCxn id="37" idx="6"/>
            </p:cNvCxnSpPr>
            <p:nvPr/>
          </p:nvCxnSpPr>
          <p:spPr>
            <a:xfrm rot="16200000" flipV="1">
              <a:off x="5723780" y="4737489"/>
              <a:ext cx="1049583" cy="646274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7" name="Straight Arrow Connector 56"/>
          <p:cNvCxnSpPr>
            <a:stCxn id="21" idx="4"/>
            <a:endCxn id="12" idx="0"/>
          </p:cNvCxnSpPr>
          <p:nvPr/>
        </p:nvCxnSpPr>
        <p:spPr>
          <a:xfrm rot="5400000">
            <a:off x="4421931" y="3317880"/>
            <a:ext cx="3637147" cy="120632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Balancing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 each node O(log n) virtual IDs</a:t>
            </a:r>
          </a:p>
          <a:p>
            <a:pPr lvl="1"/>
            <a:r>
              <a:rPr lang="en-US" dirty="0" smtClean="0"/>
              <a:t>Increases BW and table size by O(log n)</a:t>
            </a:r>
          </a:p>
          <a:p>
            <a:r>
              <a:rPr lang="en-US" dirty="0" smtClean="0"/>
              <a:t>In finger tables, prune IDs in too-dense ranges</a:t>
            </a:r>
          </a:p>
          <a:p>
            <a:r>
              <a:rPr lang="en-US" dirty="0" smtClean="0"/>
              <a:t>When choosing IDs to prune, always keep the finger with fewer virtual IDs left</a:t>
            </a:r>
          </a:p>
          <a:p>
            <a:pPr lvl="1"/>
            <a:r>
              <a:rPr lang="en-US" dirty="0" smtClean="0"/>
              <a:t>result: evenly spaced fingers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DHT routing in </a:t>
            </a:r>
            <a:r>
              <a:rPr lang="en-US" dirty="0" smtClean="0"/>
              <a:t>three</a:t>
            </a:r>
            <a:r>
              <a:rPr lang="en-US" dirty="0" smtClean="0"/>
              <a:t>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Structured DHT: a layer in many P2P systems</a:t>
            </a:r>
          </a:p>
          <a:p>
            <a:r>
              <a:rPr lang="en-US" dirty="0" smtClean="0"/>
              <a:t>Used by requesting node to find </a:t>
            </a:r>
            <a:r>
              <a:rPr lang="en-US" dirty="0" smtClean="0"/>
              <a:t>another node by ID</a:t>
            </a:r>
          </a:p>
          <a:p>
            <a:pPr lvl="1"/>
            <a:r>
              <a:rPr lang="en-US" dirty="0" smtClean="0"/>
              <a:t>IDs typically hash of public key: </a:t>
            </a:r>
            <a:r>
              <a:rPr lang="en-US" i="1" dirty="0" smtClean="0"/>
              <a:t>self-certifying</a:t>
            </a:r>
          </a:p>
          <a:p>
            <a:pPr lvl="1"/>
            <a:r>
              <a:rPr lang="en-US" dirty="0" smtClean="0"/>
              <a:t>DHT maps ID to IP address</a:t>
            </a:r>
            <a:endParaRPr lang="en-US" dirty="0" smtClean="0"/>
          </a:p>
        </p:txBody>
      </p:sp>
      <p:cxnSp>
        <p:nvCxnSpPr>
          <p:cNvPr id="126" name="Straight Connector 125"/>
          <p:cNvCxnSpPr>
            <a:stCxn id="128" idx="0"/>
          </p:cNvCxnSpPr>
          <p:nvPr/>
        </p:nvCxnSpPr>
        <p:spPr>
          <a:xfrm rot="16200000" flipV="1">
            <a:off x="6611729" y="1724196"/>
            <a:ext cx="353720" cy="100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7" name="Group 126"/>
          <p:cNvGrpSpPr/>
          <p:nvPr/>
        </p:nvGrpSpPr>
        <p:grpSpPr>
          <a:xfrm>
            <a:off x="4437968" y="1717114"/>
            <a:ext cx="4634186" cy="4792075"/>
            <a:chOff x="4437968" y="1717114"/>
            <a:chExt cx="4634186" cy="4792075"/>
          </a:xfrm>
        </p:grpSpPr>
        <p:sp>
          <p:nvSpPr>
            <p:cNvPr id="128" name="Oval 127"/>
            <p:cNvSpPr/>
            <p:nvPr/>
          </p:nvSpPr>
          <p:spPr>
            <a:xfrm>
              <a:off x="4597758" y="1906073"/>
              <a:ext cx="4391696" cy="4391696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/>
            <p:cNvSpPr/>
            <p:nvPr/>
          </p:nvSpPr>
          <p:spPr>
            <a:xfrm>
              <a:off x="6221692" y="1725701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/>
            <p:cNvSpPr/>
            <p:nvPr/>
          </p:nvSpPr>
          <p:spPr>
            <a:xfrm>
              <a:off x="7996830" y="218719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/>
            <p:cNvSpPr/>
            <p:nvPr/>
          </p:nvSpPr>
          <p:spPr>
            <a:xfrm>
              <a:off x="8432565" y="2700202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/>
            <p:cNvSpPr/>
            <p:nvPr/>
          </p:nvSpPr>
          <p:spPr>
            <a:xfrm>
              <a:off x="8610600" y="312420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/>
            <p:cNvSpPr/>
            <p:nvPr/>
          </p:nvSpPr>
          <p:spPr>
            <a:xfrm>
              <a:off x="8686800" y="457200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/>
            <p:cNvSpPr/>
            <p:nvPr/>
          </p:nvSpPr>
          <p:spPr>
            <a:xfrm>
              <a:off x="8381049" y="512143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Oval 142"/>
            <p:cNvSpPr/>
            <p:nvPr/>
          </p:nvSpPr>
          <p:spPr>
            <a:xfrm>
              <a:off x="5444666" y="573961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Oval 143"/>
            <p:cNvSpPr/>
            <p:nvPr/>
          </p:nvSpPr>
          <p:spPr>
            <a:xfrm>
              <a:off x="6910711" y="6098078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Oval 144"/>
            <p:cNvSpPr/>
            <p:nvPr/>
          </p:nvSpPr>
          <p:spPr>
            <a:xfrm>
              <a:off x="7604024" y="5864111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Oval 157"/>
            <p:cNvSpPr/>
            <p:nvPr/>
          </p:nvSpPr>
          <p:spPr>
            <a:xfrm>
              <a:off x="4440115" y="3575964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Oval 161"/>
            <p:cNvSpPr/>
            <p:nvPr/>
          </p:nvSpPr>
          <p:spPr>
            <a:xfrm>
              <a:off x="4437968" y="4063216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4796430" y="5142894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Oval 164"/>
            <p:cNvSpPr/>
            <p:nvPr/>
          </p:nvSpPr>
          <p:spPr>
            <a:xfrm>
              <a:off x="4798577" y="272381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Oval 166"/>
            <p:cNvSpPr/>
            <p:nvPr/>
          </p:nvSpPr>
          <p:spPr>
            <a:xfrm>
              <a:off x="4517388" y="463203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Oval 167"/>
            <p:cNvSpPr/>
            <p:nvPr/>
          </p:nvSpPr>
          <p:spPr>
            <a:xfrm>
              <a:off x="6524345" y="612383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Oval 168"/>
            <p:cNvSpPr/>
            <p:nvPr/>
          </p:nvSpPr>
          <p:spPr>
            <a:xfrm>
              <a:off x="6650988" y="1717114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0" name="TextBox 169"/>
          <p:cNvSpPr txBox="1"/>
          <p:nvPr/>
        </p:nvSpPr>
        <p:spPr>
          <a:xfrm>
            <a:off x="6858000" y="131260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71" name="TextBox 170"/>
          <p:cNvSpPr txBox="1"/>
          <p:nvPr/>
        </p:nvSpPr>
        <p:spPr>
          <a:xfrm>
            <a:off x="6179575" y="1297858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160</a:t>
            </a:r>
            <a:endParaRPr lang="en-US" baseline="30000" dirty="0"/>
          </a:p>
        </p:txBody>
      </p:sp>
      <p:sp>
        <p:nvSpPr>
          <p:cNvPr id="172" name="Rectangle 171"/>
          <p:cNvSpPr/>
          <p:nvPr/>
        </p:nvSpPr>
        <p:spPr>
          <a:xfrm>
            <a:off x="5714685" y="3031104"/>
            <a:ext cx="2257337" cy="369332"/>
          </a:xfrm>
          <a:prstGeom prst="rect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ID = SHA-1(</a:t>
            </a:r>
            <a:r>
              <a:rPr lang="en-US" i="1" dirty="0" smtClean="0"/>
              <a:t>public key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178" name="Straight Arrow Connector 177"/>
          <p:cNvCxnSpPr>
            <a:stCxn id="172" idx="1"/>
            <a:endCxn id="165" idx="6"/>
          </p:cNvCxnSpPr>
          <p:nvPr/>
        </p:nvCxnSpPr>
        <p:spPr>
          <a:xfrm rot="10800000">
            <a:off x="5183931" y="2916490"/>
            <a:ext cx="530754" cy="2992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95" name="Straight Arrow Connector 194"/>
          <p:cNvCxnSpPr>
            <a:stCxn id="172" idx="0"/>
            <a:endCxn id="134" idx="4"/>
          </p:cNvCxnSpPr>
          <p:nvPr/>
        </p:nvCxnSpPr>
        <p:spPr>
          <a:xfrm rot="16200000" flipV="1">
            <a:off x="6168838" y="2356587"/>
            <a:ext cx="920049" cy="4289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98" name="Straight Arrow Connector 197"/>
          <p:cNvCxnSpPr>
            <a:stCxn id="172" idx="1"/>
            <a:endCxn id="158" idx="7"/>
          </p:cNvCxnSpPr>
          <p:nvPr/>
        </p:nvCxnSpPr>
        <p:spPr>
          <a:xfrm rot="10800000" flipV="1">
            <a:off x="4769035" y="3215770"/>
            <a:ext cx="945650" cy="4166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2" name="Straight Arrow Connector 201"/>
          <p:cNvCxnSpPr>
            <a:stCxn id="172" idx="0"/>
            <a:endCxn id="169" idx="4"/>
          </p:cNvCxnSpPr>
          <p:nvPr/>
        </p:nvCxnSpPr>
        <p:spPr>
          <a:xfrm rot="5400000" flipH="1" flipV="1">
            <a:off x="6379191" y="2566631"/>
            <a:ext cx="928636" cy="3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22" name="Arc 221"/>
          <p:cNvSpPr/>
          <p:nvPr/>
        </p:nvSpPr>
        <p:spPr>
          <a:xfrm>
            <a:off x="4454013" y="1725562"/>
            <a:ext cx="4689987" cy="4689987"/>
          </a:xfrm>
          <a:prstGeom prst="arc">
            <a:avLst>
              <a:gd name="adj1" fmla="val 16587533"/>
              <a:gd name="adj2" fmla="val 17192807"/>
            </a:avLst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" grpId="0"/>
      <p:bldP spid="171" grpId="0"/>
      <p:bldP spid="172" grpId="0" animBg="1"/>
      <p:bldP spid="22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balancing protocol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Doesn’t hurt good guys</a:t>
            </a:r>
          </a:p>
          <a:p>
            <a:pPr lvl="1"/>
            <a:r>
              <a:rPr lang="en-US" dirty="0" smtClean="0"/>
              <a:t>Extremely unlikely to have very dense ranges</a:t>
            </a:r>
          </a:p>
          <a:p>
            <a:r>
              <a:rPr lang="en-US" dirty="0" smtClean="0"/>
              <a:t>Weeds out spuriously dense IDs from bad guys</a:t>
            </a:r>
          </a:p>
          <a:p>
            <a:pPr lvl="1"/>
            <a:r>
              <a:rPr lang="en-US" dirty="0" smtClean="0"/>
              <a:t>Finger tables pruned until balanced</a:t>
            </a:r>
          </a:p>
          <a:p>
            <a:r>
              <a:rPr lang="en-US" dirty="0" smtClean="0"/>
              <a:t>Good guys keep at least one virtual ID</a:t>
            </a:r>
          </a:p>
          <a:p>
            <a:pPr lvl="1"/>
            <a:r>
              <a:rPr lang="en-US" dirty="0" smtClean="0"/>
              <a:t>A node with only one virtual ID left always wins</a:t>
            </a:r>
          </a:p>
          <a:p>
            <a:pPr lvl="1"/>
            <a:r>
              <a:rPr lang="en-US" dirty="0" smtClean="0"/>
              <a:t>Difficult for adversary to construct ID which collides on all virtual IDs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DHT routing in one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Structured DHT: a layer in many P2P systems</a:t>
            </a:r>
          </a:p>
          <a:p>
            <a:pPr lvl="1"/>
            <a:r>
              <a:rPr lang="en-US" dirty="0" smtClean="0"/>
              <a:t>Used by requesting node to find a replica node responsible for a key</a:t>
            </a:r>
          </a:p>
          <a:p>
            <a:pPr lvl="1"/>
            <a:r>
              <a:rPr lang="en-US" dirty="0" err="1" smtClean="0"/>
              <a:t>Sublinear</a:t>
            </a:r>
            <a:r>
              <a:rPr lang="en-US" dirty="0" smtClean="0"/>
              <a:t> table size</a:t>
            </a:r>
          </a:p>
          <a:p>
            <a:pPr lvl="2"/>
            <a:r>
              <a:rPr lang="en-US" dirty="0" smtClean="0"/>
              <a:t>Nodes need not keep track of all other nodes</a:t>
            </a:r>
          </a:p>
          <a:p>
            <a:pPr lvl="2"/>
            <a:r>
              <a:rPr lang="en-US" dirty="0" smtClean="0"/>
              <a:t>Reduces bandwidth usage</a:t>
            </a:r>
          </a:p>
          <a:p>
            <a:pPr lvl="2"/>
            <a:r>
              <a:rPr lang="en-US" dirty="0" smtClean="0"/>
              <a:t>Enables scaling</a:t>
            </a:r>
          </a:p>
          <a:p>
            <a:pPr lvl="1"/>
            <a:r>
              <a:rPr lang="en-US" dirty="0" smtClean="0"/>
              <a:t>Trade off table size versus routing hops</a:t>
            </a:r>
          </a:p>
        </p:txBody>
      </p:sp>
      <p:grpSp>
        <p:nvGrpSpPr>
          <p:cNvPr id="4" name="Group 136"/>
          <p:cNvGrpSpPr/>
          <p:nvPr/>
        </p:nvGrpSpPr>
        <p:grpSpPr>
          <a:xfrm>
            <a:off x="5316584" y="2705826"/>
            <a:ext cx="3091234" cy="3132908"/>
            <a:chOff x="5316584" y="2705826"/>
            <a:chExt cx="3091234" cy="3132908"/>
          </a:xfrm>
        </p:grpSpPr>
        <p:grpSp>
          <p:nvGrpSpPr>
            <p:cNvPr id="12" name="Group 76"/>
            <p:cNvGrpSpPr/>
            <p:nvPr/>
          </p:nvGrpSpPr>
          <p:grpSpPr>
            <a:xfrm>
              <a:off x="5316584" y="2705826"/>
              <a:ext cx="3091234" cy="385354"/>
              <a:chOff x="4931230" y="2129246"/>
              <a:chExt cx="3091234" cy="385354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493123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538221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583319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628417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673515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718613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763711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77"/>
            <p:cNvGrpSpPr/>
            <p:nvPr/>
          </p:nvGrpSpPr>
          <p:grpSpPr>
            <a:xfrm>
              <a:off x="5316584" y="3163752"/>
              <a:ext cx="3091234" cy="385354"/>
              <a:chOff x="4931230" y="2129246"/>
              <a:chExt cx="3091234" cy="385354"/>
            </a:xfrm>
          </p:grpSpPr>
          <p:sp>
            <p:nvSpPr>
              <p:cNvPr id="79" name="Oval 78"/>
              <p:cNvSpPr/>
              <p:nvPr/>
            </p:nvSpPr>
            <p:spPr>
              <a:xfrm>
                <a:off x="493123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538221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583319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Oval 81"/>
              <p:cNvSpPr/>
              <p:nvPr/>
            </p:nvSpPr>
            <p:spPr>
              <a:xfrm>
                <a:off x="628417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Oval 82"/>
              <p:cNvSpPr/>
              <p:nvPr/>
            </p:nvSpPr>
            <p:spPr>
              <a:xfrm>
                <a:off x="673515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Oval 83"/>
              <p:cNvSpPr/>
              <p:nvPr/>
            </p:nvSpPr>
            <p:spPr>
              <a:xfrm>
                <a:off x="718613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Oval 84"/>
              <p:cNvSpPr/>
              <p:nvPr/>
            </p:nvSpPr>
            <p:spPr>
              <a:xfrm>
                <a:off x="763711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85"/>
            <p:cNvGrpSpPr/>
            <p:nvPr/>
          </p:nvGrpSpPr>
          <p:grpSpPr>
            <a:xfrm>
              <a:off x="5316584" y="3621678"/>
              <a:ext cx="3091234" cy="385354"/>
              <a:chOff x="4931230" y="2129246"/>
              <a:chExt cx="3091234" cy="385354"/>
            </a:xfrm>
          </p:grpSpPr>
          <p:sp>
            <p:nvSpPr>
              <p:cNvPr id="87" name="Oval 86"/>
              <p:cNvSpPr/>
              <p:nvPr/>
            </p:nvSpPr>
            <p:spPr>
              <a:xfrm>
                <a:off x="493123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Oval 87"/>
              <p:cNvSpPr/>
              <p:nvPr/>
            </p:nvSpPr>
            <p:spPr>
              <a:xfrm>
                <a:off x="538221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Oval 88"/>
              <p:cNvSpPr/>
              <p:nvPr/>
            </p:nvSpPr>
            <p:spPr>
              <a:xfrm>
                <a:off x="583319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Oval 89"/>
              <p:cNvSpPr/>
              <p:nvPr/>
            </p:nvSpPr>
            <p:spPr>
              <a:xfrm>
                <a:off x="628417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673515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Oval 91"/>
              <p:cNvSpPr/>
              <p:nvPr/>
            </p:nvSpPr>
            <p:spPr>
              <a:xfrm>
                <a:off x="718613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Oval 92"/>
              <p:cNvSpPr/>
              <p:nvPr/>
            </p:nvSpPr>
            <p:spPr>
              <a:xfrm>
                <a:off x="763711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oup 93"/>
            <p:cNvGrpSpPr/>
            <p:nvPr/>
          </p:nvGrpSpPr>
          <p:grpSpPr>
            <a:xfrm>
              <a:off x="5316584" y="4079604"/>
              <a:ext cx="3091234" cy="385354"/>
              <a:chOff x="4931230" y="2129246"/>
              <a:chExt cx="3091234" cy="385354"/>
            </a:xfrm>
          </p:grpSpPr>
          <p:sp>
            <p:nvSpPr>
              <p:cNvPr id="95" name="Oval 94"/>
              <p:cNvSpPr/>
              <p:nvPr/>
            </p:nvSpPr>
            <p:spPr>
              <a:xfrm>
                <a:off x="493123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Oval 95"/>
              <p:cNvSpPr/>
              <p:nvPr/>
            </p:nvSpPr>
            <p:spPr>
              <a:xfrm>
                <a:off x="538221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583319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Oval 97"/>
              <p:cNvSpPr/>
              <p:nvPr/>
            </p:nvSpPr>
            <p:spPr>
              <a:xfrm>
                <a:off x="628417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Oval 98"/>
              <p:cNvSpPr/>
              <p:nvPr/>
            </p:nvSpPr>
            <p:spPr>
              <a:xfrm>
                <a:off x="673515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718613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Oval 100"/>
              <p:cNvSpPr/>
              <p:nvPr/>
            </p:nvSpPr>
            <p:spPr>
              <a:xfrm>
                <a:off x="763711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01"/>
            <p:cNvGrpSpPr/>
            <p:nvPr/>
          </p:nvGrpSpPr>
          <p:grpSpPr>
            <a:xfrm>
              <a:off x="5316584" y="4537530"/>
              <a:ext cx="3091234" cy="385354"/>
              <a:chOff x="4931230" y="2129246"/>
              <a:chExt cx="3091234" cy="385354"/>
            </a:xfrm>
          </p:grpSpPr>
          <p:sp>
            <p:nvSpPr>
              <p:cNvPr id="103" name="Oval 102"/>
              <p:cNvSpPr/>
              <p:nvPr/>
            </p:nvSpPr>
            <p:spPr>
              <a:xfrm>
                <a:off x="493123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Oval 103"/>
              <p:cNvSpPr/>
              <p:nvPr/>
            </p:nvSpPr>
            <p:spPr>
              <a:xfrm>
                <a:off x="538221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Oval 104"/>
              <p:cNvSpPr/>
              <p:nvPr/>
            </p:nvSpPr>
            <p:spPr>
              <a:xfrm>
                <a:off x="583319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Oval 105"/>
              <p:cNvSpPr/>
              <p:nvPr/>
            </p:nvSpPr>
            <p:spPr>
              <a:xfrm>
                <a:off x="628417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Oval 106"/>
              <p:cNvSpPr/>
              <p:nvPr/>
            </p:nvSpPr>
            <p:spPr>
              <a:xfrm>
                <a:off x="673515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718613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763711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" name="Group 109"/>
            <p:cNvGrpSpPr/>
            <p:nvPr/>
          </p:nvGrpSpPr>
          <p:grpSpPr>
            <a:xfrm>
              <a:off x="5316584" y="4995456"/>
              <a:ext cx="3091234" cy="385354"/>
              <a:chOff x="4931230" y="2129246"/>
              <a:chExt cx="3091234" cy="385354"/>
            </a:xfrm>
          </p:grpSpPr>
          <p:sp>
            <p:nvSpPr>
              <p:cNvPr id="111" name="Oval 110"/>
              <p:cNvSpPr/>
              <p:nvPr/>
            </p:nvSpPr>
            <p:spPr>
              <a:xfrm>
                <a:off x="493123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Oval 111"/>
              <p:cNvSpPr/>
              <p:nvPr/>
            </p:nvSpPr>
            <p:spPr>
              <a:xfrm>
                <a:off x="538221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Oval 112"/>
              <p:cNvSpPr/>
              <p:nvPr/>
            </p:nvSpPr>
            <p:spPr>
              <a:xfrm>
                <a:off x="583319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628417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Oval 114"/>
              <p:cNvSpPr/>
              <p:nvPr/>
            </p:nvSpPr>
            <p:spPr>
              <a:xfrm>
                <a:off x="673515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Oval 115"/>
              <p:cNvSpPr/>
              <p:nvPr/>
            </p:nvSpPr>
            <p:spPr>
              <a:xfrm>
                <a:off x="718613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Oval 116"/>
              <p:cNvSpPr/>
              <p:nvPr/>
            </p:nvSpPr>
            <p:spPr>
              <a:xfrm>
                <a:off x="763711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" name="Group 117"/>
            <p:cNvGrpSpPr/>
            <p:nvPr/>
          </p:nvGrpSpPr>
          <p:grpSpPr>
            <a:xfrm>
              <a:off x="5316584" y="5453380"/>
              <a:ext cx="3091234" cy="385354"/>
              <a:chOff x="4931230" y="2129246"/>
              <a:chExt cx="3091234" cy="385354"/>
            </a:xfrm>
          </p:grpSpPr>
          <p:sp>
            <p:nvSpPr>
              <p:cNvPr id="119" name="Oval 118"/>
              <p:cNvSpPr/>
              <p:nvPr/>
            </p:nvSpPr>
            <p:spPr>
              <a:xfrm>
                <a:off x="493123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Oval 119"/>
              <p:cNvSpPr/>
              <p:nvPr/>
            </p:nvSpPr>
            <p:spPr>
              <a:xfrm>
                <a:off x="538221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Oval 120"/>
              <p:cNvSpPr/>
              <p:nvPr/>
            </p:nvSpPr>
            <p:spPr>
              <a:xfrm>
                <a:off x="583319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Oval 121"/>
              <p:cNvSpPr/>
              <p:nvPr/>
            </p:nvSpPr>
            <p:spPr>
              <a:xfrm>
                <a:off x="628417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Oval 122"/>
              <p:cNvSpPr/>
              <p:nvPr/>
            </p:nvSpPr>
            <p:spPr>
              <a:xfrm>
                <a:off x="673515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Oval 123"/>
              <p:cNvSpPr/>
              <p:nvPr/>
            </p:nvSpPr>
            <p:spPr>
              <a:xfrm>
                <a:off x="718613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Oval 124"/>
              <p:cNvSpPr/>
              <p:nvPr/>
            </p:nvSpPr>
            <p:spPr>
              <a:xfrm>
                <a:off x="7637110" y="212924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9" name="Group 128"/>
          <p:cNvGrpSpPr/>
          <p:nvPr/>
        </p:nvGrpSpPr>
        <p:grpSpPr>
          <a:xfrm>
            <a:off x="5316584" y="3163752"/>
            <a:ext cx="3091234" cy="385354"/>
            <a:chOff x="4931230" y="2129246"/>
            <a:chExt cx="3091234" cy="385354"/>
          </a:xfrm>
        </p:grpSpPr>
        <p:sp>
          <p:nvSpPr>
            <p:cNvPr id="130" name="Oval 129"/>
            <p:cNvSpPr/>
            <p:nvPr/>
          </p:nvSpPr>
          <p:spPr>
            <a:xfrm>
              <a:off x="4931230" y="2129246"/>
              <a:ext cx="385354" cy="38535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Oval 130"/>
            <p:cNvSpPr/>
            <p:nvPr/>
          </p:nvSpPr>
          <p:spPr>
            <a:xfrm>
              <a:off x="5382210" y="2129246"/>
              <a:ext cx="385354" cy="38535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Oval 131"/>
            <p:cNvSpPr/>
            <p:nvPr/>
          </p:nvSpPr>
          <p:spPr>
            <a:xfrm>
              <a:off x="5833190" y="2129246"/>
              <a:ext cx="385354" cy="38535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Oval 132"/>
            <p:cNvSpPr/>
            <p:nvPr/>
          </p:nvSpPr>
          <p:spPr>
            <a:xfrm>
              <a:off x="6284170" y="2129246"/>
              <a:ext cx="385354" cy="38535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Oval 134"/>
            <p:cNvSpPr/>
            <p:nvPr/>
          </p:nvSpPr>
          <p:spPr>
            <a:xfrm>
              <a:off x="7186130" y="2129246"/>
              <a:ext cx="385354" cy="38535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Oval 135"/>
            <p:cNvSpPr/>
            <p:nvPr/>
          </p:nvSpPr>
          <p:spPr>
            <a:xfrm>
              <a:off x="7637110" y="2129246"/>
              <a:ext cx="385354" cy="38535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6" name="Oval 145"/>
          <p:cNvSpPr/>
          <p:nvPr/>
        </p:nvSpPr>
        <p:spPr>
          <a:xfrm>
            <a:off x="6218544" y="4537530"/>
            <a:ext cx="385354" cy="38535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>
            <a:off x="7120504" y="3163752"/>
            <a:ext cx="385354" cy="38535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47"/>
          <p:cNvGrpSpPr/>
          <p:nvPr/>
        </p:nvGrpSpPr>
        <p:grpSpPr>
          <a:xfrm rot="16200000">
            <a:off x="5746727" y="4079603"/>
            <a:ext cx="3132908" cy="385354"/>
            <a:chOff x="4931230" y="2129246"/>
            <a:chExt cx="3091234" cy="385354"/>
          </a:xfrm>
        </p:grpSpPr>
        <p:sp>
          <p:nvSpPr>
            <p:cNvPr id="149" name="Oval 148"/>
            <p:cNvSpPr/>
            <p:nvPr/>
          </p:nvSpPr>
          <p:spPr>
            <a:xfrm>
              <a:off x="4931230" y="2129246"/>
              <a:ext cx="385354" cy="38535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Oval 149"/>
            <p:cNvSpPr/>
            <p:nvPr/>
          </p:nvSpPr>
          <p:spPr>
            <a:xfrm>
              <a:off x="5382210" y="2129246"/>
              <a:ext cx="385354" cy="38535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Oval 150"/>
            <p:cNvSpPr/>
            <p:nvPr/>
          </p:nvSpPr>
          <p:spPr>
            <a:xfrm>
              <a:off x="5833190" y="2129246"/>
              <a:ext cx="385354" cy="38535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Oval 151"/>
            <p:cNvSpPr/>
            <p:nvPr/>
          </p:nvSpPr>
          <p:spPr>
            <a:xfrm>
              <a:off x="6284170" y="2129246"/>
              <a:ext cx="385354" cy="38535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Oval 152"/>
            <p:cNvSpPr/>
            <p:nvPr/>
          </p:nvSpPr>
          <p:spPr>
            <a:xfrm>
              <a:off x="6733441" y="2129246"/>
              <a:ext cx="385354" cy="38535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Oval 153"/>
            <p:cNvSpPr/>
            <p:nvPr/>
          </p:nvSpPr>
          <p:spPr>
            <a:xfrm>
              <a:off x="7637110" y="2129246"/>
              <a:ext cx="385354" cy="38535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154"/>
          <p:cNvGrpSpPr/>
          <p:nvPr/>
        </p:nvGrpSpPr>
        <p:grpSpPr>
          <a:xfrm rot="16200000">
            <a:off x="4844767" y="4079603"/>
            <a:ext cx="3132908" cy="385354"/>
            <a:chOff x="4931230" y="2129246"/>
            <a:chExt cx="3091234" cy="385354"/>
          </a:xfrm>
        </p:grpSpPr>
        <p:sp>
          <p:nvSpPr>
            <p:cNvPr id="156" name="Oval 155"/>
            <p:cNvSpPr/>
            <p:nvPr/>
          </p:nvSpPr>
          <p:spPr>
            <a:xfrm>
              <a:off x="4931230" y="2129246"/>
              <a:ext cx="385354" cy="385354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/>
            <p:cNvSpPr/>
            <p:nvPr/>
          </p:nvSpPr>
          <p:spPr>
            <a:xfrm>
              <a:off x="5382210" y="2129246"/>
              <a:ext cx="385354" cy="385354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Oval 158"/>
            <p:cNvSpPr/>
            <p:nvPr/>
          </p:nvSpPr>
          <p:spPr>
            <a:xfrm>
              <a:off x="6284170" y="2129246"/>
              <a:ext cx="385354" cy="385354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Oval 159"/>
            <p:cNvSpPr/>
            <p:nvPr/>
          </p:nvSpPr>
          <p:spPr>
            <a:xfrm>
              <a:off x="6733441" y="2129246"/>
              <a:ext cx="385354" cy="385354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Oval 160"/>
            <p:cNvSpPr/>
            <p:nvPr/>
          </p:nvSpPr>
          <p:spPr>
            <a:xfrm>
              <a:off x="7637110" y="2129246"/>
              <a:ext cx="385354" cy="385354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173"/>
          <p:cNvGrpSpPr/>
          <p:nvPr/>
        </p:nvGrpSpPr>
        <p:grpSpPr>
          <a:xfrm>
            <a:off x="6049176" y="1198197"/>
            <a:ext cx="1264005" cy="1965555"/>
            <a:chOff x="4503559" y="1428881"/>
            <a:chExt cx="1264005" cy="1965555"/>
          </a:xfrm>
        </p:grpSpPr>
        <p:sp>
          <p:nvSpPr>
            <p:cNvPr id="163" name="TextBox 162"/>
            <p:cNvSpPr txBox="1"/>
            <p:nvPr/>
          </p:nvSpPr>
          <p:spPr>
            <a:xfrm>
              <a:off x="4503559" y="1428881"/>
              <a:ext cx="620348" cy="510778"/>
            </a:xfrm>
            <a:prstGeom prst="bracketPair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5,2</a:t>
              </a:r>
              <a:endParaRPr lang="en-US" sz="2400" b="1" dirty="0"/>
            </a:p>
          </p:txBody>
        </p:sp>
        <p:cxnSp>
          <p:nvCxnSpPr>
            <p:cNvPr id="166" name="Curved Connector 165"/>
            <p:cNvCxnSpPr>
              <a:stCxn id="163" idx="3"/>
              <a:endCxn id="147" idx="0"/>
            </p:cNvCxnSpPr>
            <p:nvPr/>
          </p:nvCxnSpPr>
          <p:spPr>
            <a:xfrm>
              <a:off x="5123907" y="1684270"/>
              <a:ext cx="643657" cy="1710166"/>
            </a:xfrm>
            <a:prstGeom prst="curvedConnector2">
              <a:avLst/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3" name="Group 174"/>
          <p:cNvGrpSpPr/>
          <p:nvPr/>
        </p:nvGrpSpPr>
        <p:grpSpPr>
          <a:xfrm>
            <a:off x="4572000" y="1939659"/>
            <a:ext cx="937261" cy="766167"/>
            <a:chOff x="4572000" y="1939659"/>
            <a:chExt cx="937261" cy="766167"/>
          </a:xfrm>
        </p:grpSpPr>
        <p:sp>
          <p:nvSpPr>
            <p:cNvPr id="176" name="TextBox 175"/>
            <p:cNvSpPr txBox="1"/>
            <p:nvPr/>
          </p:nvSpPr>
          <p:spPr>
            <a:xfrm>
              <a:off x="4572000" y="1939659"/>
              <a:ext cx="620348" cy="510778"/>
            </a:xfrm>
            <a:prstGeom prst="bracketPair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1,1</a:t>
              </a:r>
              <a:endParaRPr lang="en-US" sz="2400" b="1" dirty="0"/>
            </a:p>
          </p:txBody>
        </p:sp>
        <p:cxnSp>
          <p:nvCxnSpPr>
            <p:cNvPr id="177" name="Curved Connector 165"/>
            <p:cNvCxnSpPr>
              <a:stCxn id="176" idx="3"/>
              <a:endCxn id="5" idx="0"/>
            </p:cNvCxnSpPr>
            <p:nvPr/>
          </p:nvCxnSpPr>
          <p:spPr>
            <a:xfrm>
              <a:off x="5192348" y="2195048"/>
              <a:ext cx="316913" cy="510778"/>
            </a:xfrm>
            <a:prstGeom prst="curvedConnector2">
              <a:avLst/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4" name="Group 180"/>
          <p:cNvGrpSpPr/>
          <p:nvPr/>
        </p:nvGrpSpPr>
        <p:grpSpPr>
          <a:xfrm>
            <a:off x="4572000" y="4922884"/>
            <a:ext cx="1839221" cy="1330973"/>
            <a:chOff x="4572000" y="1119464"/>
            <a:chExt cx="1839221" cy="1330973"/>
          </a:xfrm>
        </p:grpSpPr>
        <p:sp>
          <p:nvSpPr>
            <p:cNvPr id="182" name="TextBox 181"/>
            <p:cNvSpPr txBox="1"/>
            <p:nvPr/>
          </p:nvSpPr>
          <p:spPr>
            <a:xfrm>
              <a:off x="4572000" y="1939659"/>
              <a:ext cx="620348" cy="510778"/>
            </a:xfrm>
            <a:prstGeom prst="bracketPair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3,5</a:t>
              </a:r>
              <a:endParaRPr lang="en-US" sz="2400" b="1" dirty="0"/>
            </a:p>
          </p:txBody>
        </p:sp>
        <p:cxnSp>
          <p:nvCxnSpPr>
            <p:cNvPr id="183" name="Curved Connector 165"/>
            <p:cNvCxnSpPr>
              <a:stCxn id="182" idx="3"/>
              <a:endCxn id="146" idx="4"/>
            </p:cNvCxnSpPr>
            <p:nvPr/>
          </p:nvCxnSpPr>
          <p:spPr>
            <a:xfrm flipV="1">
              <a:off x="5192348" y="1119464"/>
              <a:ext cx="1218873" cy="1075584"/>
            </a:xfrm>
            <a:prstGeom prst="curvedConnector2">
              <a:avLst/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5" name="Right Brace 184"/>
          <p:cNvSpPr/>
          <p:nvPr/>
        </p:nvSpPr>
        <p:spPr>
          <a:xfrm>
            <a:off x="8407818" y="2705826"/>
            <a:ext cx="278982" cy="3132908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TextBox 185"/>
          <p:cNvSpPr txBox="1"/>
          <p:nvPr/>
        </p:nvSpPr>
        <p:spPr>
          <a:xfrm>
            <a:off x="8625909" y="4067445"/>
            <a:ext cx="5180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ambria Math"/>
                <a:ea typeface="Cambria Math"/>
              </a:rPr>
              <a:t>√</a:t>
            </a:r>
            <a:r>
              <a:rPr lang="en-US" sz="2000" b="1" dirty="0" smtClean="0"/>
              <a:t>N</a:t>
            </a:r>
            <a:endParaRPr lang="en-US" sz="2000" b="1" dirty="0"/>
          </a:p>
        </p:txBody>
      </p:sp>
      <p:sp>
        <p:nvSpPr>
          <p:cNvPr id="189" name="Curved Down Arrow 188"/>
          <p:cNvSpPr/>
          <p:nvPr/>
        </p:nvSpPr>
        <p:spPr>
          <a:xfrm rot="16200000" flipH="1">
            <a:off x="5112835" y="3741903"/>
            <a:ext cx="1600925" cy="670203"/>
          </a:xfrm>
          <a:prstGeom prst="curved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0" name="Cloud Callout 189"/>
          <p:cNvSpPr/>
          <p:nvPr/>
        </p:nvSpPr>
        <p:spPr>
          <a:xfrm>
            <a:off x="7313181" y="1143842"/>
            <a:ext cx="1669853" cy="1075911"/>
          </a:xfrm>
          <a:prstGeom prst="cloudCallout">
            <a:avLst>
              <a:gd name="adj1" fmla="val -38410"/>
              <a:gd name="adj2" fmla="val 129651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key: (3,5)</a:t>
            </a:r>
            <a:endParaRPr lang="en-US" b="1" dirty="0"/>
          </a:p>
        </p:txBody>
      </p:sp>
      <p:grpSp>
        <p:nvGrpSpPr>
          <p:cNvPr id="25" name="Group 190"/>
          <p:cNvGrpSpPr/>
          <p:nvPr/>
        </p:nvGrpSpPr>
        <p:grpSpPr>
          <a:xfrm>
            <a:off x="5334000" y="1752600"/>
            <a:ext cx="1077221" cy="1411152"/>
            <a:chOff x="5058047" y="2366368"/>
            <a:chExt cx="1077221" cy="1411152"/>
          </a:xfrm>
        </p:grpSpPr>
        <p:sp>
          <p:nvSpPr>
            <p:cNvPr id="192" name="TextBox 191"/>
            <p:cNvSpPr txBox="1"/>
            <p:nvPr/>
          </p:nvSpPr>
          <p:spPr>
            <a:xfrm>
              <a:off x="5058047" y="2366368"/>
              <a:ext cx="620348" cy="510778"/>
            </a:xfrm>
            <a:prstGeom prst="bracketPair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3,2</a:t>
              </a:r>
              <a:endParaRPr lang="en-US" sz="2400" b="1" dirty="0"/>
            </a:p>
          </p:txBody>
        </p:sp>
        <p:cxnSp>
          <p:nvCxnSpPr>
            <p:cNvPr id="193" name="Curved Connector 165"/>
            <p:cNvCxnSpPr>
              <a:stCxn id="192" idx="3"/>
              <a:endCxn id="132" idx="0"/>
            </p:cNvCxnSpPr>
            <p:nvPr/>
          </p:nvCxnSpPr>
          <p:spPr>
            <a:xfrm>
              <a:off x="5678395" y="2621757"/>
              <a:ext cx="456873" cy="1155763"/>
            </a:xfrm>
            <a:prstGeom prst="curvedConnector2">
              <a:avLst/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8" name="Curved Down Arrow 187"/>
          <p:cNvSpPr/>
          <p:nvPr/>
        </p:nvSpPr>
        <p:spPr>
          <a:xfrm flipH="1">
            <a:off x="6248399" y="2493549"/>
            <a:ext cx="1142999" cy="670203"/>
          </a:xfrm>
          <a:prstGeom prst="curved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" grpId="0" animBg="1"/>
      <p:bldP spid="147" grpId="0" animBg="1"/>
      <p:bldP spid="185" grpId="0" animBg="1"/>
      <p:bldP spid="186" grpId="0"/>
      <p:bldP spid="189" grpId="0" animBg="1"/>
      <p:bldP spid="190" grpId="0" animBg="1"/>
      <p:bldP spid="18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DHTs are subject to the Sybil attack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Attacker creates many pseudonyms</a:t>
            </a:r>
          </a:p>
          <a:p>
            <a:r>
              <a:rPr lang="en-US" dirty="0" smtClean="0"/>
              <a:t>Disrupts routing or stabilization</a:t>
            </a:r>
          </a:p>
          <a:p>
            <a:r>
              <a:rPr lang="en-US" dirty="0" smtClean="0"/>
              <a:t>Methods to limit attack</a:t>
            </a:r>
          </a:p>
          <a:p>
            <a:pPr lvl="1"/>
            <a:r>
              <a:rPr lang="en-US" dirty="0" smtClean="0"/>
              <a:t>Limit IDs per IP address</a:t>
            </a:r>
          </a:p>
          <a:p>
            <a:pPr lvl="1"/>
            <a:r>
              <a:rPr lang="en-US" dirty="0" smtClean="0"/>
              <a:t>Central CA issues IDs</a:t>
            </a:r>
          </a:p>
          <a:p>
            <a:pPr lvl="2"/>
            <a:r>
              <a:rPr lang="en-US" dirty="0" smtClean="0"/>
              <a:t>Strong PKI?  CAPTCHA?</a:t>
            </a:r>
          </a:p>
          <a:p>
            <a:pPr lvl="1"/>
            <a:r>
              <a:rPr lang="en-US" dirty="0" smtClean="0"/>
              <a:t>all methods have drawbacks</a:t>
            </a:r>
            <a:endParaRPr lang="en-US" dirty="0"/>
          </a:p>
        </p:txBody>
      </p:sp>
      <p:grpSp>
        <p:nvGrpSpPr>
          <p:cNvPr id="3" name="Group 245"/>
          <p:cNvGrpSpPr/>
          <p:nvPr/>
        </p:nvGrpSpPr>
        <p:grpSpPr>
          <a:xfrm>
            <a:off x="4572000" y="1600200"/>
            <a:ext cx="4307477" cy="4297363"/>
            <a:chOff x="4724400" y="1828800"/>
            <a:chExt cx="4307477" cy="4297363"/>
          </a:xfrm>
        </p:grpSpPr>
        <p:grpSp>
          <p:nvGrpSpPr>
            <p:cNvPr id="5" name="Group 17"/>
            <p:cNvGrpSpPr/>
            <p:nvPr/>
          </p:nvGrpSpPr>
          <p:grpSpPr>
            <a:xfrm>
              <a:off x="4724400" y="1828800"/>
              <a:ext cx="4307477" cy="385354"/>
              <a:chOff x="4572000" y="1879916"/>
              <a:chExt cx="4307477" cy="385354"/>
            </a:xfrm>
          </p:grpSpPr>
          <p:sp>
            <p:nvSpPr>
              <p:cNvPr id="7" name="Oval 6"/>
              <p:cNvSpPr/>
              <p:nvPr/>
            </p:nvSpPr>
            <p:spPr>
              <a:xfrm>
                <a:off x="4572000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5007791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5443582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5879373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6315164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6750955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7186746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7622537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8058328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8494123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" name="Group 18"/>
            <p:cNvGrpSpPr/>
            <p:nvPr/>
          </p:nvGrpSpPr>
          <p:grpSpPr>
            <a:xfrm>
              <a:off x="4724400" y="2263468"/>
              <a:ext cx="4307477" cy="385354"/>
              <a:chOff x="4572000" y="1879916"/>
              <a:chExt cx="4307477" cy="385354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4572000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5007791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5443582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5879373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6315164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6750955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7186746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7622537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8058328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8494123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" name="Group 29"/>
            <p:cNvGrpSpPr/>
            <p:nvPr/>
          </p:nvGrpSpPr>
          <p:grpSpPr>
            <a:xfrm>
              <a:off x="4724400" y="2698136"/>
              <a:ext cx="4307477" cy="385354"/>
              <a:chOff x="4572000" y="1879916"/>
              <a:chExt cx="4307477" cy="385354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4572000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5007791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5443582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5879373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6315164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6750955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7186746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7622537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8058328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8494123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" name="Group 40"/>
            <p:cNvGrpSpPr/>
            <p:nvPr/>
          </p:nvGrpSpPr>
          <p:grpSpPr>
            <a:xfrm>
              <a:off x="4724400" y="3132804"/>
              <a:ext cx="4307477" cy="385354"/>
              <a:chOff x="4572000" y="1879916"/>
              <a:chExt cx="4307477" cy="385354"/>
            </a:xfrm>
          </p:grpSpPr>
          <p:sp>
            <p:nvSpPr>
              <p:cNvPr id="42" name="Oval 41"/>
              <p:cNvSpPr/>
              <p:nvPr/>
            </p:nvSpPr>
            <p:spPr>
              <a:xfrm>
                <a:off x="4572000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5007791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5443582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5879373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6315164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6750955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7186746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7622537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8058328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8494123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" name="Group 51"/>
            <p:cNvGrpSpPr/>
            <p:nvPr/>
          </p:nvGrpSpPr>
          <p:grpSpPr>
            <a:xfrm>
              <a:off x="4724400" y="3567472"/>
              <a:ext cx="4307477" cy="385354"/>
              <a:chOff x="4572000" y="1879916"/>
              <a:chExt cx="4307477" cy="385354"/>
            </a:xfrm>
          </p:grpSpPr>
          <p:sp>
            <p:nvSpPr>
              <p:cNvPr id="53" name="Oval 52"/>
              <p:cNvSpPr/>
              <p:nvPr/>
            </p:nvSpPr>
            <p:spPr>
              <a:xfrm>
                <a:off x="4572000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5007791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5443582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5879373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6315164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6750955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7186746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7622537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8058328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8494123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0" name="Group 62"/>
            <p:cNvGrpSpPr/>
            <p:nvPr/>
          </p:nvGrpSpPr>
          <p:grpSpPr>
            <a:xfrm>
              <a:off x="4724400" y="4002140"/>
              <a:ext cx="4307477" cy="385354"/>
              <a:chOff x="4572000" y="1879916"/>
              <a:chExt cx="4307477" cy="385354"/>
            </a:xfrm>
          </p:grpSpPr>
          <p:sp>
            <p:nvSpPr>
              <p:cNvPr id="64" name="Oval 63"/>
              <p:cNvSpPr/>
              <p:nvPr/>
            </p:nvSpPr>
            <p:spPr>
              <a:xfrm>
                <a:off x="4572000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5007791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5443582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5879373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6315164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6750955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7186746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7622537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Oval 71"/>
              <p:cNvSpPr/>
              <p:nvPr/>
            </p:nvSpPr>
            <p:spPr>
              <a:xfrm>
                <a:off x="8058328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8494123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26" name="Group 73"/>
            <p:cNvGrpSpPr/>
            <p:nvPr/>
          </p:nvGrpSpPr>
          <p:grpSpPr>
            <a:xfrm>
              <a:off x="4724400" y="4436808"/>
              <a:ext cx="4307477" cy="385354"/>
              <a:chOff x="4572000" y="1879916"/>
              <a:chExt cx="4307477" cy="385354"/>
            </a:xfrm>
          </p:grpSpPr>
          <p:sp>
            <p:nvSpPr>
              <p:cNvPr id="75" name="Oval 74"/>
              <p:cNvSpPr/>
              <p:nvPr/>
            </p:nvSpPr>
            <p:spPr>
              <a:xfrm>
                <a:off x="4572000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5007791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5443582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5879373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6315164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6750955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7186746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Oval 81"/>
              <p:cNvSpPr/>
              <p:nvPr/>
            </p:nvSpPr>
            <p:spPr>
              <a:xfrm>
                <a:off x="7622537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Oval 82"/>
              <p:cNvSpPr/>
              <p:nvPr/>
            </p:nvSpPr>
            <p:spPr>
              <a:xfrm>
                <a:off x="8058328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Oval 83"/>
              <p:cNvSpPr/>
              <p:nvPr/>
            </p:nvSpPr>
            <p:spPr>
              <a:xfrm>
                <a:off x="8494123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31" name="Group 84"/>
            <p:cNvGrpSpPr/>
            <p:nvPr/>
          </p:nvGrpSpPr>
          <p:grpSpPr>
            <a:xfrm>
              <a:off x="4724400" y="4871476"/>
              <a:ext cx="4307477" cy="385354"/>
              <a:chOff x="4572000" y="1879916"/>
              <a:chExt cx="4307477" cy="385354"/>
            </a:xfrm>
          </p:grpSpPr>
          <p:sp>
            <p:nvSpPr>
              <p:cNvPr id="86" name="Oval 85"/>
              <p:cNvSpPr/>
              <p:nvPr/>
            </p:nvSpPr>
            <p:spPr>
              <a:xfrm>
                <a:off x="4572000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Oval 86"/>
              <p:cNvSpPr/>
              <p:nvPr/>
            </p:nvSpPr>
            <p:spPr>
              <a:xfrm>
                <a:off x="5007791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Oval 87"/>
              <p:cNvSpPr/>
              <p:nvPr/>
            </p:nvSpPr>
            <p:spPr>
              <a:xfrm>
                <a:off x="5443582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Oval 88"/>
              <p:cNvSpPr/>
              <p:nvPr/>
            </p:nvSpPr>
            <p:spPr>
              <a:xfrm>
                <a:off x="5879373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Oval 89"/>
              <p:cNvSpPr/>
              <p:nvPr/>
            </p:nvSpPr>
            <p:spPr>
              <a:xfrm>
                <a:off x="6315164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6750955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Oval 91"/>
              <p:cNvSpPr/>
              <p:nvPr/>
            </p:nvSpPr>
            <p:spPr>
              <a:xfrm>
                <a:off x="7186746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Oval 92"/>
              <p:cNvSpPr/>
              <p:nvPr/>
            </p:nvSpPr>
            <p:spPr>
              <a:xfrm>
                <a:off x="7622537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Oval 93"/>
              <p:cNvSpPr/>
              <p:nvPr/>
            </p:nvSpPr>
            <p:spPr>
              <a:xfrm>
                <a:off x="8058328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Oval 94"/>
              <p:cNvSpPr/>
              <p:nvPr/>
            </p:nvSpPr>
            <p:spPr>
              <a:xfrm>
                <a:off x="8494123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35" name="Group 95"/>
            <p:cNvGrpSpPr/>
            <p:nvPr/>
          </p:nvGrpSpPr>
          <p:grpSpPr>
            <a:xfrm>
              <a:off x="4724400" y="5306144"/>
              <a:ext cx="4307477" cy="385354"/>
              <a:chOff x="4572000" y="1879916"/>
              <a:chExt cx="4307477" cy="385354"/>
            </a:xfrm>
          </p:grpSpPr>
          <p:sp>
            <p:nvSpPr>
              <p:cNvPr id="97" name="Oval 96"/>
              <p:cNvSpPr/>
              <p:nvPr/>
            </p:nvSpPr>
            <p:spPr>
              <a:xfrm>
                <a:off x="4572000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Oval 97"/>
              <p:cNvSpPr/>
              <p:nvPr/>
            </p:nvSpPr>
            <p:spPr>
              <a:xfrm>
                <a:off x="5007791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Oval 98"/>
              <p:cNvSpPr/>
              <p:nvPr/>
            </p:nvSpPr>
            <p:spPr>
              <a:xfrm>
                <a:off x="5443582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5879373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Oval 100"/>
              <p:cNvSpPr/>
              <p:nvPr/>
            </p:nvSpPr>
            <p:spPr>
              <a:xfrm>
                <a:off x="6315164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Oval 101"/>
              <p:cNvSpPr/>
              <p:nvPr/>
            </p:nvSpPr>
            <p:spPr>
              <a:xfrm>
                <a:off x="6750955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Oval 102"/>
              <p:cNvSpPr/>
              <p:nvPr/>
            </p:nvSpPr>
            <p:spPr>
              <a:xfrm>
                <a:off x="7186746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Oval 103"/>
              <p:cNvSpPr/>
              <p:nvPr/>
            </p:nvSpPr>
            <p:spPr>
              <a:xfrm>
                <a:off x="7622537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Oval 104"/>
              <p:cNvSpPr/>
              <p:nvPr/>
            </p:nvSpPr>
            <p:spPr>
              <a:xfrm>
                <a:off x="8058328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Oval 105"/>
              <p:cNvSpPr/>
              <p:nvPr/>
            </p:nvSpPr>
            <p:spPr>
              <a:xfrm>
                <a:off x="8494123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43" name="Group 106"/>
            <p:cNvGrpSpPr/>
            <p:nvPr/>
          </p:nvGrpSpPr>
          <p:grpSpPr>
            <a:xfrm>
              <a:off x="4724400" y="5740809"/>
              <a:ext cx="4307477" cy="385354"/>
              <a:chOff x="4572000" y="1879916"/>
              <a:chExt cx="4307477" cy="385354"/>
            </a:xfrm>
          </p:grpSpPr>
          <p:sp>
            <p:nvSpPr>
              <p:cNvPr id="108" name="Oval 107"/>
              <p:cNvSpPr/>
              <p:nvPr/>
            </p:nvSpPr>
            <p:spPr>
              <a:xfrm>
                <a:off x="4572000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5007791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5443582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5879373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Oval 111"/>
              <p:cNvSpPr/>
              <p:nvPr/>
            </p:nvSpPr>
            <p:spPr>
              <a:xfrm>
                <a:off x="6315164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Oval 112"/>
              <p:cNvSpPr/>
              <p:nvPr/>
            </p:nvSpPr>
            <p:spPr>
              <a:xfrm>
                <a:off x="6750955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7186746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Oval 114"/>
              <p:cNvSpPr/>
              <p:nvPr/>
            </p:nvSpPr>
            <p:spPr>
              <a:xfrm>
                <a:off x="7622537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Oval 115"/>
              <p:cNvSpPr/>
              <p:nvPr/>
            </p:nvSpPr>
            <p:spPr>
              <a:xfrm>
                <a:off x="8058328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Oval 116"/>
              <p:cNvSpPr/>
              <p:nvPr/>
            </p:nvSpPr>
            <p:spPr>
              <a:xfrm>
                <a:off x="8494123" y="187991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30" name="Oval 229"/>
          <p:cNvSpPr/>
          <p:nvPr/>
        </p:nvSpPr>
        <p:spPr>
          <a:xfrm>
            <a:off x="7622537" y="2469536"/>
            <a:ext cx="385354" cy="38535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2" name="Oval 231"/>
          <p:cNvSpPr/>
          <p:nvPr/>
        </p:nvSpPr>
        <p:spPr>
          <a:xfrm>
            <a:off x="5879373" y="4642876"/>
            <a:ext cx="385354" cy="38535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46" name="Group 234"/>
          <p:cNvGrpSpPr/>
          <p:nvPr/>
        </p:nvGrpSpPr>
        <p:grpSpPr>
          <a:xfrm>
            <a:off x="4572000" y="2481354"/>
            <a:ext cx="4307477" cy="385354"/>
            <a:chOff x="4572000" y="1879916"/>
            <a:chExt cx="4307477" cy="385354"/>
          </a:xfrm>
        </p:grpSpPr>
        <p:sp>
          <p:nvSpPr>
            <p:cNvPr id="236" name="Oval 235"/>
            <p:cNvSpPr/>
            <p:nvPr/>
          </p:nvSpPr>
          <p:spPr>
            <a:xfrm>
              <a:off x="4572000" y="1879916"/>
              <a:ext cx="385354" cy="38535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Oval 236"/>
            <p:cNvSpPr/>
            <p:nvPr/>
          </p:nvSpPr>
          <p:spPr>
            <a:xfrm>
              <a:off x="5007791" y="1879916"/>
              <a:ext cx="385354" cy="38535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Oval 237"/>
            <p:cNvSpPr/>
            <p:nvPr/>
          </p:nvSpPr>
          <p:spPr>
            <a:xfrm>
              <a:off x="5443582" y="1879916"/>
              <a:ext cx="385354" cy="38535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Oval 238"/>
            <p:cNvSpPr/>
            <p:nvPr/>
          </p:nvSpPr>
          <p:spPr>
            <a:xfrm>
              <a:off x="5879373" y="1879916"/>
              <a:ext cx="385354" cy="38535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Oval 239"/>
            <p:cNvSpPr/>
            <p:nvPr/>
          </p:nvSpPr>
          <p:spPr>
            <a:xfrm>
              <a:off x="6315164" y="1879916"/>
              <a:ext cx="385354" cy="38535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Oval 240"/>
            <p:cNvSpPr/>
            <p:nvPr/>
          </p:nvSpPr>
          <p:spPr>
            <a:xfrm>
              <a:off x="6750955" y="1879916"/>
              <a:ext cx="385354" cy="38535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Oval 241"/>
            <p:cNvSpPr/>
            <p:nvPr/>
          </p:nvSpPr>
          <p:spPr>
            <a:xfrm>
              <a:off x="7186746" y="1879916"/>
              <a:ext cx="385354" cy="38535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Oval 243"/>
            <p:cNvSpPr/>
            <p:nvPr/>
          </p:nvSpPr>
          <p:spPr>
            <a:xfrm>
              <a:off x="8058328" y="1879916"/>
              <a:ext cx="385354" cy="38535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Oval 244"/>
            <p:cNvSpPr/>
            <p:nvPr/>
          </p:nvSpPr>
          <p:spPr>
            <a:xfrm>
              <a:off x="8494123" y="1879916"/>
              <a:ext cx="385354" cy="38535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7" name="Group 246"/>
          <p:cNvGrpSpPr/>
          <p:nvPr/>
        </p:nvGrpSpPr>
        <p:grpSpPr>
          <a:xfrm rot="16200000">
            <a:off x="5658939" y="3561263"/>
            <a:ext cx="4307477" cy="385354"/>
            <a:chOff x="4572000" y="1879916"/>
            <a:chExt cx="4307477" cy="385354"/>
          </a:xfrm>
        </p:grpSpPr>
        <p:sp>
          <p:nvSpPr>
            <p:cNvPr id="248" name="Oval 247"/>
            <p:cNvSpPr/>
            <p:nvPr/>
          </p:nvSpPr>
          <p:spPr>
            <a:xfrm>
              <a:off x="4572000" y="1879916"/>
              <a:ext cx="385354" cy="38535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Oval 248"/>
            <p:cNvSpPr/>
            <p:nvPr/>
          </p:nvSpPr>
          <p:spPr>
            <a:xfrm>
              <a:off x="5007791" y="1879916"/>
              <a:ext cx="385354" cy="38535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Oval 249"/>
            <p:cNvSpPr/>
            <p:nvPr/>
          </p:nvSpPr>
          <p:spPr>
            <a:xfrm>
              <a:off x="5443582" y="1879916"/>
              <a:ext cx="385354" cy="38535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1" name="Oval 250"/>
            <p:cNvSpPr/>
            <p:nvPr/>
          </p:nvSpPr>
          <p:spPr>
            <a:xfrm>
              <a:off x="5879373" y="1879916"/>
              <a:ext cx="385354" cy="38535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Oval 251"/>
            <p:cNvSpPr/>
            <p:nvPr/>
          </p:nvSpPr>
          <p:spPr>
            <a:xfrm>
              <a:off x="6315164" y="1879916"/>
              <a:ext cx="385354" cy="38535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Oval 252"/>
            <p:cNvSpPr/>
            <p:nvPr/>
          </p:nvSpPr>
          <p:spPr>
            <a:xfrm>
              <a:off x="6750955" y="1879916"/>
              <a:ext cx="385354" cy="38535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4" name="Oval 253"/>
            <p:cNvSpPr/>
            <p:nvPr/>
          </p:nvSpPr>
          <p:spPr>
            <a:xfrm>
              <a:off x="7186746" y="1879916"/>
              <a:ext cx="385354" cy="38535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Oval 254"/>
            <p:cNvSpPr/>
            <p:nvPr/>
          </p:nvSpPr>
          <p:spPr>
            <a:xfrm>
              <a:off x="8058328" y="1879916"/>
              <a:ext cx="385354" cy="38535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Oval 255"/>
            <p:cNvSpPr/>
            <p:nvPr/>
          </p:nvSpPr>
          <p:spPr>
            <a:xfrm>
              <a:off x="8494123" y="1879916"/>
              <a:ext cx="385354" cy="385354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7" name="Group 118"/>
          <p:cNvGrpSpPr/>
          <p:nvPr/>
        </p:nvGrpSpPr>
        <p:grpSpPr>
          <a:xfrm>
            <a:off x="4572000" y="1600200"/>
            <a:ext cx="4307477" cy="4297363"/>
            <a:chOff x="4724400" y="1828800"/>
            <a:chExt cx="4307477" cy="4297363"/>
          </a:xfrm>
          <a:solidFill>
            <a:srgbClr val="FF0000"/>
          </a:solidFill>
        </p:grpSpPr>
        <p:grpSp>
          <p:nvGrpSpPr>
            <p:cNvPr id="260" name="Group 17"/>
            <p:cNvGrpSpPr/>
            <p:nvPr/>
          </p:nvGrpSpPr>
          <p:grpSpPr>
            <a:xfrm>
              <a:off x="4724400" y="1828800"/>
              <a:ext cx="4307477" cy="385354"/>
              <a:chOff x="4572000" y="1879916"/>
              <a:chExt cx="4307477" cy="385354"/>
            </a:xfrm>
            <a:grpFill/>
          </p:grpSpPr>
          <p:sp>
            <p:nvSpPr>
              <p:cNvPr id="220" name="Oval 6"/>
              <p:cNvSpPr/>
              <p:nvPr/>
            </p:nvSpPr>
            <p:spPr>
              <a:xfrm>
                <a:off x="4572000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4" name="Oval 10"/>
              <p:cNvSpPr/>
              <p:nvPr/>
            </p:nvSpPr>
            <p:spPr>
              <a:xfrm>
                <a:off x="6315164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5" name="Oval 11"/>
              <p:cNvSpPr/>
              <p:nvPr/>
            </p:nvSpPr>
            <p:spPr>
              <a:xfrm>
                <a:off x="6750955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7" name="Oval 13"/>
              <p:cNvSpPr/>
              <p:nvPr/>
            </p:nvSpPr>
            <p:spPr>
              <a:xfrm>
                <a:off x="7622537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8" name="Oval 14"/>
              <p:cNvSpPr/>
              <p:nvPr/>
            </p:nvSpPr>
            <p:spPr>
              <a:xfrm>
                <a:off x="8058328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Oval 15"/>
              <p:cNvSpPr/>
              <p:nvPr/>
            </p:nvSpPr>
            <p:spPr>
              <a:xfrm>
                <a:off x="8494123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1" name="Group 18"/>
            <p:cNvGrpSpPr/>
            <p:nvPr/>
          </p:nvGrpSpPr>
          <p:grpSpPr>
            <a:xfrm>
              <a:off x="4724400" y="2263468"/>
              <a:ext cx="4307477" cy="385354"/>
              <a:chOff x="4572000" y="1879916"/>
              <a:chExt cx="4307477" cy="385354"/>
            </a:xfrm>
            <a:grpFill/>
          </p:grpSpPr>
          <p:sp>
            <p:nvSpPr>
              <p:cNvPr id="210" name="Oval 209"/>
              <p:cNvSpPr/>
              <p:nvPr/>
            </p:nvSpPr>
            <p:spPr>
              <a:xfrm>
                <a:off x="4572000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Oval 211"/>
              <p:cNvSpPr/>
              <p:nvPr/>
            </p:nvSpPr>
            <p:spPr>
              <a:xfrm>
                <a:off x="5443582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Oval 212"/>
              <p:cNvSpPr/>
              <p:nvPr/>
            </p:nvSpPr>
            <p:spPr>
              <a:xfrm>
                <a:off x="5879373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" name="Oval 214"/>
              <p:cNvSpPr/>
              <p:nvPr/>
            </p:nvSpPr>
            <p:spPr>
              <a:xfrm>
                <a:off x="6750955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6" name="Oval 215"/>
              <p:cNvSpPr/>
              <p:nvPr/>
            </p:nvSpPr>
            <p:spPr>
              <a:xfrm>
                <a:off x="7186746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7" name="Oval 216"/>
              <p:cNvSpPr/>
              <p:nvPr/>
            </p:nvSpPr>
            <p:spPr>
              <a:xfrm>
                <a:off x="7622537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8" name="Oval 217"/>
              <p:cNvSpPr/>
              <p:nvPr/>
            </p:nvSpPr>
            <p:spPr>
              <a:xfrm>
                <a:off x="8058328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9" name="Oval 218"/>
              <p:cNvSpPr/>
              <p:nvPr/>
            </p:nvSpPr>
            <p:spPr>
              <a:xfrm>
                <a:off x="8494123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2" name="Group 29"/>
            <p:cNvGrpSpPr/>
            <p:nvPr/>
          </p:nvGrpSpPr>
          <p:grpSpPr>
            <a:xfrm>
              <a:off x="4724400" y="2698136"/>
              <a:ext cx="4307477" cy="385354"/>
              <a:chOff x="4572000" y="1879916"/>
              <a:chExt cx="4307477" cy="385354"/>
            </a:xfrm>
            <a:grpFill/>
          </p:grpSpPr>
          <p:sp>
            <p:nvSpPr>
              <p:cNvPr id="200" name="Oval 199"/>
              <p:cNvSpPr/>
              <p:nvPr/>
            </p:nvSpPr>
            <p:spPr>
              <a:xfrm>
                <a:off x="4572000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3" name="Oval 202"/>
              <p:cNvSpPr/>
              <p:nvPr/>
            </p:nvSpPr>
            <p:spPr>
              <a:xfrm>
                <a:off x="5879373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6" name="Oval 205"/>
              <p:cNvSpPr/>
              <p:nvPr/>
            </p:nvSpPr>
            <p:spPr>
              <a:xfrm>
                <a:off x="7186746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Oval 207"/>
              <p:cNvSpPr/>
              <p:nvPr/>
            </p:nvSpPr>
            <p:spPr>
              <a:xfrm>
                <a:off x="8058328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Oval 208"/>
              <p:cNvSpPr/>
              <p:nvPr/>
            </p:nvSpPr>
            <p:spPr>
              <a:xfrm>
                <a:off x="8494123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3" name="Group 40"/>
            <p:cNvGrpSpPr/>
            <p:nvPr/>
          </p:nvGrpSpPr>
          <p:grpSpPr>
            <a:xfrm>
              <a:off x="4724400" y="3132804"/>
              <a:ext cx="4307477" cy="385354"/>
              <a:chOff x="4572000" y="1879916"/>
              <a:chExt cx="4307477" cy="385354"/>
            </a:xfrm>
            <a:grpFill/>
          </p:grpSpPr>
          <p:sp>
            <p:nvSpPr>
              <p:cNvPr id="190" name="Oval 189"/>
              <p:cNvSpPr/>
              <p:nvPr/>
            </p:nvSpPr>
            <p:spPr>
              <a:xfrm>
                <a:off x="4572000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2" name="Oval 191"/>
              <p:cNvSpPr/>
              <p:nvPr/>
            </p:nvSpPr>
            <p:spPr>
              <a:xfrm>
                <a:off x="5443582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4" name="Oval 193"/>
              <p:cNvSpPr/>
              <p:nvPr/>
            </p:nvSpPr>
            <p:spPr>
              <a:xfrm>
                <a:off x="6315164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8" name="Oval 197"/>
              <p:cNvSpPr/>
              <p:nvPr/>
            </p:nvSpPr>
            <p:spPr>
              <a:xfrm>
                <a:off x="8058328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Oval 198"/>
              <p:cNvSpPr/>
              <p:nvPr/>
            </p:nvSpPr>
            <p:spPr>
              <a:xfrm>
                <a:off x="8494123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4" name="Group 51"/>
            <p:cNvGrpSpPr/>
            <p:nvPr/>
          </p:nvGrpSpPr>
          <p:grpSpPr>
            <a:xfrm>
              <a:off x="4724400" y="3567472"/>
              <a:ext cx="4307477" cy="385354"/>
              <a:chOff x="4572000" y="1879916"/>
              <a:chExt cx="4307477" cy="385354"/>
            </a:xfrm>
            <a:grpFill/>
          </p:grpSpPr>
          <p:sp>
            <p:nvSpPr>
              <p:cNvPr id="180" name="Oval 179"/>
              <p:cNvSpPr/>
              <p:nvPr/>
            </p:nvSpPr>
            <p:spPr>
              <a:xfrm>
                <a:off x="4572000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" name="Oval 182"/>
              <p:cNvSpPr/>
              <p:nvPr/>
            </p:nvSpPr>
            <p:spPr>
              <a:xfrm>
                <a:off x="5879373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5" name="Oval 184"/>
              <p:cNvSpPr/>
              <p:nvPr/>
            </p:nvSpPr>
            <p:spPr>
              <a:xfrm>
                <a:off x="6750955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6" name="Oval 185"/>
              <p:cNvSpPr/>
              <p:nvPr/>
            </p:nvSpPr>
            <p:spPr>
              <a:xfrm>
                <a:off x="7186746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7" name="Oval 186"/>
              <p:cNvSpPr/>
              <p:nvPr/>
            </p:nvSpPr>
            <p:spPr>
              <a:xfrm>
                <a:off x="7622537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9" name="Oval 188"/>
              <p:cNvSpPr/>
              <p:nvPr/>
            </p:nvSpPr>
            <p:spPr>
              <a:xfrm>
                <a:off x="8494123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5" name="Group 62"/>
            <p:cNvGrpSpPr/>
            <p:nvPr/>
          </p:nvGrpSpPr>
          <p:grpSpPr>
            <a:xfrm>
              <a:off x="4724400" y="4002140"/>
              <a:ext cx="3871682" cy="385354"/>
              <a:chOff x="4572000" y="1879916"/>
              <a:chExt cx="3871682" cy="385354"/>
            </a:xfrm>
            <a:grpFill/>
          </p:grpSpPr>
          <p:sp>
            <p:nvSpPr>
              <p:cNvPr id="170" name="Oval 169"/>
              <p:cNvSpPr/>
              <p:nvPr/>
            </p:nvSpPr>
            <p:spPr>
              <a:xfrm>
                <a:off x="4572000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1" name="Oval 170"/>
              <p:cNvSpPr/>
              <p:nvPr/>
            </p:nvSpPr>
            <p:spPr>
              <a:xfrm>
                <a:off x="5007791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" name="Oval 171"/>
              <p:cNvSpPr/>
              <p:nvPr/>
            </p:nvSpPr>
            <p:spPr>
              <a:xfrm>
                <a:off x="5443582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Oval 174"/>
              <p:cNvSpPr/>
              <p:nvPr/>
            </p:nvSpPr>
            <p:spPr>
              <a:xfrm>
                <a:off x="6750955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" name="Oval 177"/>
              <p:cNvSpPr/>
              <p:nvPr/>
            </p:nvSpPr>
            <p:spPr>
              <a:xfrm>
                <a:off x="8058328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6" name="Group 73"/>
            <p:cNvGrpSpPr/>
            <p:nvPr/>
          </p:nvGrpSpPr>
          <p:grpSpPr>
            <a:xfrm>
              <a:off x="5595982" y="4436808"/>
              <a:ext cx="3435895" cy="385354"/>
              <a:chOff x="5443582" y="1879916"/>
              <a:chExt cx="3435895" cy="385354"/>
            </a:xfrm>
            <a:grpFill/>
          </p:grpSpPr>
          <p:sp>
            <p:nvSpPr>
              <p:cNvPr id="162" name="Oval 161"/>
              <p:cNvSpPr/>
              <p:nvPr/>
            </p:nvSpPr>
            <p:spPr>
              <a:xfrm>
                <a:off x="5443582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Oval 162"/>
              <p:cNvSpPr/>
              <p:nvPr/>
            </p:nvSpPr>
            <p:spPr>
              <a:xfrm>
                <a:off x="5879373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Oval 165"/>
              <p:cNvSpPr/>
              <p:nvPr/>
            </p:nvSpPr>
            <p:spPr>
              <a:xfrm>
                <a:off x="7186746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9" name="Oval 168"/>
              <p:cNvSpPr/>
              <p:nvPr/>
            </p:nvSpPr>
            <p:spPr>
              <a:xfrm>
                <a:off x="8494123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7" name="Group 84"/>
            <p:cNvGrpSpPr/>
            <p:nvPr/>
          </p:nvGrpSpPr>
          <p:grpSpPr>
            <a:xfrm>
              <a:off x="6467564" y="4871476"/>
              <a:ext cx="2564313" cy="385354"/>
              <a:chOff x="6315164" y="1879916"/>
              <a:chExt cx="2564313" cy="385354"/>
            </a:xfrm>
            <a:grpFill/>
          </p:grpSpPr>
          <p:sp>
            <p:nvSpPr>
              <p:cNvPr id="154" name="Oval 153"/>
              <p:cNvSpPr/>
              <p:nvPr/>
            </p:nvSpPr>
            <p:spPr>
              <a:xfrm>
                <a:off x="6315164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6750955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7186746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7622537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8058328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Oval 158"/>
              <p:cNvSpPr/>
              <p:nvPr/>
            </p:nvSpPr>
            <p:spPr>
              <a:xfrm>
                <a:off x="8494123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8" name="Group 95"/>
            <p:cNvGrpSpPr/>
            <p:nvPr/>
          </p:nvGrpSpPr>
          <p:grpSpPr>
            <a:xfrm>
              <a:off x="4724400" y="5306144"/>
              <a:ext cx="3000100" cy="385354"/>
              <a:chOff x="4572000" y="1879916"/>
              <a:chExt cx="3000100" cy="385354"/>
            </a:xfrm>
            <a:grpFill/>
          </p:grpSpPr>
          <p:sp>
            <p:nvSpPr>
              <p:cNvPr id="140" name="Oval 139"/>
              <p:cNvSpPr/>
              <p:nvPr/>
            </p:nvSpPr>
            <p:spPr>
              <a:xfrm>
                <a:off x="4572000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Oval 140"/>
              <p:cNvSpPr/>
              <p:nvPr/>
            </p:nvSpPr>
            <p:spPr>
              <a:xfrm>
                <a:off x="5007791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Oval 141"/>
              <p:cNvSpPr/>
              <p:nvPr/>
            </p:nvSpPr>
            <p:spPr>
              <a:xfrm>
                <a:off x="5443582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Oval 145"/>
              <p:cNvSpPr/>
              <p:nvPr/>
            </p:nvSpPr>
            <p:spPr>
              <a:xfrm>
                <a:off x="7186746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9" name="Group 106"/>
            <p:cNvGrpSpPr/>
            <p:nvPr/>
          </p:nvGrpSpPr>
          <p:grpSpPr>
            <a:xfrm>
              <a:off x="4724400" y="5740809"/>
              <a:ext cx="3871682" cy="385354"/>
              <a:chOff x="4572000" y="1879916"/>
              <a:chExt cx="3871682" cy="385354"/>
            </a:xfrm>
            <a:grpFill/>
          </p:grpSpPr>
          <p:sp>
            <p:nvSpPr>
              <p:cNvPr id="130" name="Oval 129"/>
              <p:cNvSpPr/>
              <p:nvPr/>
            </p:nvSpPr>
            <p:spPr>
              <a:xfrm>
                <a:off x="4572000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Oval 130"/>
              <p:cNvSpPr/>
              <p:nvPr/>
            </p:nvSpPr>
            <p:spPr>
              <a:xfrm>
                <a:off x="5007791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Oval 133"/>
              <p:cNvSpPr/>
              <p:nvPr/>
            </p:nvSpPr>
            <p:spPr>
              <a:xfrm>
                <a:off x="6315164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Oval 134"/>
              <p:cNvSpPr/>
              <p:nvPr/>
            </p:nvSpPr>
            <p:spPr>
              <a:xfrm>
                <a:off x="6750955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Oval 136"/>
              <p:cNvSpPr/>
              <p:nvPr/>
            </p:nvSpPr>
            <p:spPr>
              <a:xfrm>
                <a:off x="7622537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Oval 137"/>
              <p:cNvSpPr/>
              <p:nvPr/>
            </p:nvSpPr>
            <p:spPr>
              <a:xfrm>
                <a:off x="8058328" y="1879916"/>
                <a:ext cx="385354" cy="385354"/>
              </a:xfrm>
              <a:prstGeom prst="mathMultiply">
                <a:avLst/>
              </a:prstGeom>
              <a:grp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33" name="Curved Down Arrow 232"/>
          <p:cNvSpPr/>
          <p:nvPr/>
        </p:nvSpPr>
        <p:spPr>
          <a:xfrm flipH="1">
            <a:off x="5879372" y="1799333"/>
            <a:ext cx="2014581" cy="670203"/>
          </a:xfrm>
          <a:prstGeom prst="curved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4" name="Curved Down Arrow 233"/>
          <p:cNvSpPr/>
          <p:nvPr/>
        </p:nvSpPr>
        <p:spPr>
          <a:xfrm rot="16200000" flipH="1" flipV="1">
            <a:off x="7118367" y="3468504"/>
            <a:ext cx="2449249" cy="670203"/>
          </a:xfrm>
          <a:prstGeom prst="curved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8" name="&quot;No&quot; Symbol 257"/>
          <p:cNvSpPr/>
          <p:nvPr/>
        </p:nvSpPr>
        <p:spPr>
          <a:xfrm>
            <a:off x="5562600" y="2362200"/>
            <a:ext cx="821145" cy="821145"/>
          </a:xfrm>
          <a:prstGeom prst="noSmoking">
            <a:avLst/>
          </a:prstGeom>
          <a:solidFill>
            <a:srgbClr val="FF00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9" name="&quot;No&quot; Symbol 258"/>
          <p:cNvSpPr/>
          <p:nvPr/>
        </p:nvSpPr>
        <p:spPr>
          <a:xfrm>
            <a:off x="7239000" y="4495800"/>
            <a:ext cx="821145" cy="821145"/>
          </a:xfrm>
          <a:prstGeom prst="noSmoking">
            <a:avLst/>
          </a:prstGeom>
          <a:solidFill>
            <a:srgbClr val="FF00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" grpId="0" animBg="1"/>
      <p:bldP spid="232" grpId="0" animBg="1"/>
      <p:bldP spid="233" grpId="0" animBg="1"/>
      <p:bldP spid="234" grpId="0" animBg="1"/>
      <p:bldP spid="258" grpId="0" animBg="1"/>
      <p:bldP spid="25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network can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71800"/>
          </a:xfrm>
        </p:spPr>
        <p:txBody>
          <a:bodyPr>
            <a:normAutofit/>
          </a:bodyPr>
          <a:lstStyle/>
          <a:p>
            <a:r>
              <a:rPr lang="en-US" dirty="0" smtClean="0"/>
              <a:t>Nodes have social links to other nodes</a:t>
            </a:r>
          </a:p>
          <a:p>
            <a:pPr lvl="1"/>
            <a:r>
              <a:rPr lang="en-US" dirty="0" smtClean="0"/>
              <a:t>social links established outside of the DHT</a:t>
            </a:r>
          </a:p>
          <a:p>
            <a:pPr lvl="1"/>
            <a:r>
              <a:rPr lang="en-US" dirty="0" smtClean="0"/>
              <a:t>at least one link/node needed to bootstrap DHT</a:t>
            </a:r>
          </a:p>
          <a:p>
            <a:r>
              <a:rPr lang="en-US" dirty="0" smtClean="0"/>
              <a:t>If there is no path </a:t>
            </a:r>
            <a:r>
              <a:rPr lang="en-US" i="1" dirty="0" err="1" smtClean="0"/>
              <a:t>s</a:t>
            </a:r>
            <a:r>
              <a:rPr lang="en-US" dirty="0" err="1" smtClean="0">
                <a:ea typeface="Cambria Math"/>
              </a:rPr>
              <a:t>⇝</a:t>
            </a:r>
            <a:r>
              <a:rPr lang="en-US" i="1" dirty="0" err="1" smtClean="0"/>
              <a:t>t</a:t>
            </a:r>
            <a:r>
              <a:rPr lang="en-US" dirty="0" smtClean="0"/>
              <a:t> in the social network, then no DHT protocol </a:t>
            </a:r>
            <a:r>
              <a:rPr lang="en-US" i="1" dirty="0" smtClean="0"/>
              <a:t>can</a:t>
            </a:r>
            <a:r>
              <a:rPr lang="en-US" dirty="0" smtClean="0"/>
              <a:t> find </a:t>
            </a:r>
            <a:r>
              <a:rPr lang="en-US" i="1" dirty="0" smtClean="0"/>
              <a:t>t</a:t>
            </a:r>
            <a:r>
              <a:rPr lang="en-US" dirty="0" smtClean="0"/>
              <a:t> from </a:t>
            </a:r>
            <a:r>
              <a:rPr lang="en-US" i="1" dirty="0" smtClean="0"/>
              <a:t>s</a:t>
            </a:r>
          </a:p>
        </p:txBody>
      </p:sp>
      <p:grpSp>
        <p:nvGrpSpPr>
          <p:cNvPr id="14" name="Group 68"/>
          <p:cNvGrpSpPr/>
          <p:nvPr/>
        </p:nvGrpSpPr>
        <p:grpSpPr>
          <a:xfrm>
            <a:off x="2118853" y="4419600"/>
            <a:ext cx="4852218" cy="2362200"/>
            <a:chOff x="457201" y="4495800"/>
            <a:chExt cx="4852218" cy="2362200"/>
          </a:xfrm>
        </p:grpSpPr>
        <p:sp>
          <p:nvSpPr>
            <p:cNvPr id="4" name="Cloud 3"/>
            <p:cNvSpPr/>
            <p:nvPr/>
          </p:nvSpPr>
          <p:spPr>
            <a:xfrm>
              <a:off x="457201" y="4495800"/>
              <a:ext cx="4852218" cy="2362200"/>
            </a:xfrm>
            <a:prstGeom prst="cloud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Oval 4"/>
            <p:cNvSpPr/>
            <p:nvPr/>
          </p:nvSpPr>
          <p:spPr>
            <a:xfrm>
              <a:off x="3810000" y="480060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136491" y="583790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403988" y="590181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972233" y="608370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2738284" y="473177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1632155" y="619186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1932039" y="5046407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1101213" y="545444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4186646" y="534137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>
              <a:stCxn id="9" idx="3"/>
              <a:endCxn id="10" idx="7"/>
            </p:cNvCxnSpPr>
            <p:nvPr/>
          </p:nvCxnSpPr>
          <p:spPr>
            <a:xfrm rot="5400000">
              <a:off x="1784095" y="5237676"/>
              <a:ext cx="1187604" cy="8336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9" idx="6"/>
              <a:endCxn id="5" idx="2"/>
            </p:cNvCxnSpPr>
            <p:nvPr/>
          </p:nvCxnSpPr>
          <p:spPr>
            <a:xfrm>
              <a:off x="3123638" y="4924452"/>
              <a:ext cx="686362" cy="688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9" idx="4"/>
              <a:endCxn id="6" idx="1"/>
            </p:cNvCxnSpPr>
            <p:nvPr/>
          </p:nvCxnSpPr>
          <p:spPr>
            <a:xfrm rot="16200000" flipH="1">
              <a:off x="2673338" y="5374752"/>
              <a:ext cx="777210" cy="2619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6" idx="6"/>
              <a:endCxn id="8" idx="1"/>
            </p:cNvCxnSpPr>
            <p:nvPr/>
          </p:nvCxnSpPr>
          <p:spPr>
            <a:xfrm>
              <a:off x="3521845" y="6030582"/>
              <a:ext cx="506822" cy="1095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5" idx="5"/>
              <a:endCxn id="13" idx="0"/>
            </p:cNvCxnSpPr>
            <p:nvPr/>
          </p:nvCxnSpPr>
          <p:spPr>
            <a:xfrm rot="16200000" flipH="1">
              <a:off x="4153194" y="5115245"/>
              <a:ext cx="211855" cy="2404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6" idx="7"/>
              <a:endCxn id="13" idx="3"/>
            </p:cNvCxnSpPr>
            <p:nvPr/>
          </p:nvCxnSpPr>
          <p:spPr>
            <a:xfrm rot="5400000" flipH="1" flipV="1">
              <a:off x="3742223" y="5393483"/>
              <a:ext cx="224044" cy="7776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12" idx="7"/>
              <a:endCxn id="11" idx="2"/>
            </p:cNvCxnSpPr>
            <p:nvPr/>
          </p:nvCxnSpPr>
          <p:spPr>
            <a:xfrm rot="5400000" flipH="1" flipV="1">
              <a:off x="1545189" y="5124029"/>
              <a:ext cx="271795" cy="5019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11" idx="5"/>
              <a:endCxn id="7" idx="0"/>
            </p:cNvCxnSpPr>
            <p:nvPr/>
          </p:nvCxnSpPr>
          <p:spPr>
            <a:xfrm rot="16200000" flipH="1">
              <a:off x="2165569" y="5470717"/>
              <a:ext cx="526486" cy="3357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7" idx="7"/>
              <a:endCxn id="5" idx="3"/>
            </p:cNvCxnSpPr>
            <p:nvPr/>
          </p:nvCxnSpPr>
          <p:spPr>
            <a:xfrm rot="5400000" flipH="1" flipV="1">
              <a:off x="2885308" y="4977121"/>
              <a:ext cx="828727" cy="11335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stCxn id="12" idx="6"/>
              <a:endCxn id="7" idx="2"/>
            </p:cNvCxnSpPr>
            <p:nvPr/>
          </p:nvCxnSpPr>
          <p:spPr>
            <a:xfrm>
              <a:off x="1486567" y="5647122"/>
              <a:ext cx="917421" cy="4473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69"/>
          <p:cNvGrpSpPr/>
          <p:nvPr/>
        </p:nvGrpSpPr>
        <p:grpSpPr>
          <a:xfrm>
            <a:off x="2426109" y="4495800"/>
            <a:ext cx="4599039" cy="2198132"/>
            <a:chOff x="764457" y="4572000"/>
            <a:chExt cx="4599039" cy="2198132"/>
          </a:xfrm>
        </p:grpSpPr>
        <p:sp>
          <p:nvSpPr>
            <p:cNvPr id="16" name="TextBox 15"/>
            <p:cNvSpPr txBox="1"/>
            <p:nvPr/>
          </p:nvSpPr>
          <p:spPr>
            <a:xfrm>
              <a:off x="2971800" y="4572000"/>
              <a:ext cx="9438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Chris</a:t>
              </a:r>
              <a:endParaRPr lang="en-US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038600" y="4572000"/>
              <a:ext cx="9438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err="1" smtClean="0"/>
                <a:t>Frans</a:t>
              </a:r>
              <a:endParaRPr lang="en-US" b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419600" y="5105400"/>
              <a:ext cx="9438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Andy</a:t>
              </a:r>
              <a:endParaRPr lang="en-US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281516" y="5510981"/>
              <a:ext cx="9438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Robert</a:t>
              </a:r>
              <a:endParaRPr lang="en-US" b="1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319980" y="4812890"/>
              <a:ext cx="9438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Bryan</a:t>
              </a:r>
              <a:endParaRPr lang="en-US" b="1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590800" y="6172200"/>
              <a:ext cx="9438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Jacob</a:t>
              </a:r>
              <a:endParaRPr lang="en-US" b="1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153697" y="6258232"/>
              <a:ext cx="9438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/>
                <a:t>Paul</a:t>
              </a:r>
              <a:endParaRPr lang="en-US" b="1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828800" y="6400800"/>
              <a:ext cx="9438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Larry</a:t>
              </a:r>
              <a:endParaRPr lang="en-US" b="1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64457" y="5673213"/>
              <a:ext cx="9438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Sean</a:t>
              </a:r>
              <a:endParaRPr lang="en-US" b="1" dirty="0"/>
            </a:p>
          </p:txBody>
        </p:sp>
      </p:grpSp>
      <p:grpSp>
        <p:nvGrpSpPr>
          <p:cNvPr id="25" name="Group 78"/>
          <p:cNvGrpSpPr/>
          <p:nvPr/>
        </p:nvGrpSpPr>
        <p:grpSpPr>
          <a:xfrm>
            <a:off x="3622726" y="4984496"/>
            <a:ext cx="2067593" cy="1187604"/>
            <a:chOff x="1961074" y="5060696"/>
            <a:chExt cx="2067593" cy="1187604"/>
          </a:xfrm>
        </p:grpSpPr>
        <p:cxnSp>
          <p:nvCxnSpPr>
            <p:cNvPr id="72" name="Straight Connector 71"/>
            <p:cNvCxnSpPr>
              <a:stCxn id="10" idx="7"/>
              <a:endCxn id="9" idx="3"/>
            </p:cNvCxnSpPr>
            <p:nvPr/>
          </p:nvCxnSpPr>
          <p:spPr>
            <a:xfrm rot="5400000" flipH="1" flipV="1">
              <a:off x="1784094" y="5237676"/>
              <a:ext cx="1187604" cy="833643"/>
            </a:xfrm>
            <a:prstGeom prst="line">
              <a:avLst/>
            </a:prstGeom>
            <a:ln w="38100">
              <a:solidFill>
                <a:srgbClr val="00B05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>
              <a:stCxn id="9" idx="4"/>
              <a:endCxn id="6" idx="1"/>
            </p:cNvCxnSpPr>
            <p:nvPr/>
          </p:nvCxnSpPr>
          <p:spPr>
            <a:xfrm rot="16200000" flipH="1">
              <a:off x="2673338" y="5374752"/>
              <a:ext cx="777210" cy="261964"/>
            </a:xfrm>
            <a:prstGeom prst="line">
              <a:avLst/>
            </a:prstGeom>
            <a:ln w="38100">
              <a:solidFill>
                <a:srgbClr val="00B05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stCxn id="6" idx="6"/>
              <a:endCxn id="8" idx="1"/>
            </p:cNvCxnSpPr>
            <p:nvPr/>
          </p:nvCxnSpPr>
          <p:spPr>
            <a:xfrm>
              <a:off x="3521845" y="6030582"/>
              <a:ext cx="506822" cy="109561"/>
            </a:xfrm>
            <a:prstGeom prst="line">
              <a:avLst/>
            </a:prstGeom>
            <a:ln w="38100">
              <a:solidFill>
                <a:srgbClr val="00B05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40"/>
          <p:cNvGrpSpPr/>
          <p:nvPr/>
        </p:nvGrpSpPr>
        <p:grpSpPr>
          <a:xfrm>
            <a:off x="3291660" y="6005363"/>
            <a:ext cx="2725432" cy="493510"/>
            <a:chOff x="5223491" y="5953847"/>
            <a:chExt cx="2725432" cy="493510"/>
          </a:xfrm>
        </p:grpSpPr>
        <p:sp>
          <p:nvSpPr>
            <p:cNvPr id="39" name="Oval 38"/>
            <p:cNvSpPr/>
            <p:nvPr/>
          </p:nvSpPr>
          <p:spPr>
            <a:xfrm>
              <a:off x="7563569" y="5953847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/>
                <a:t>T</a:t>
              </a:r>
              <a:endParaRPr lang="en-US" b="1" dirty="0"/>
            </a:p>
          </p:txBody>
        </p:sp>
        <p:sp>
          <p:nvSpPr>
            <p:cNvPr id="40" name="Oval 39"/>
            <p:cNvSpPr/>
            <p:nvPr/>
          </p:nvSpPr>
          <p:spPr>
            <a:xfrm>
              <a:off x="5223491" y="606200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/>
                <a:t>S</a:t>
              </a:r>
              <a:endParaRPr lang="en-US" b="1" dirty="0"/>
            </a:p>
          </p:txBody>
        </p:sp>
      </p:grpSp>
      <p:grpSp>
        <p:nvGrpSpPr>
          <p:cNvPr id="27" name="Group 54"/>
          <p:cNvGrpSpPr/>
          <p:nvPr/>
        </p:nvGrpSpPr>
        <p:grpSpPr>
          <a:xfrm>
            <a:off x="294969" y="4483508"/>
            <a:ext cx="1607576" cy="2005781"/>
            <a:chOff x="294969" y="4483508"/>
            <a:chExt cx="1607576" cy="2005781"/>
          </a:xfrm>
        </p:grpSpPr>
        <p:sp>
          <p:nvSpPr>
            <p:cNvPr id="43" name="Cloud 42"/>
            <p:cNvSpPr/>
            <p:nvPr/>
          </p:nvSpPr>
          <p:spPr>
            <a:xfrm rot="16200000">
              <a:off x="95866" y="4682611"/>
              <a:ext cx="2005781" cy="1607576"/>
            </a:xfrm>
            <a:prstGeom prst="cloud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644014" y="485221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1027471" y="570762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/>
                <a:t>S</a:t>
              </a:r>
              <a:endParaRPr lang="en-US" sz="2400" b="1" dirty="0"/>
            </a:p>
          </p:txBody>
        </p:sp>
        <p:cxnSp>
          <p:nvCxnSpPr>
            <p:cNvPr id="47" name="Straight Connector 46"/>
            <p:cNvCxnSpPr>
              <a:stCxn id="46" idx="1"/>
              <a:endCxn id="45" idx="5"/>
            </p:cNvCxnSpPr>
            <p:nvPr/>
          </p:nvCxnSpPr>
          <p:spPr>
            <a:xfrm rot="16200000" flipV="1">
              <a:off x="736960" y="5417113"/>
              <a:ext cx="582920" cy="110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DHT routing in </a:t>
            </a:r>
            <a:r>
              <a:rPr lang="en-US" dirty="0" smtClean="0"/>
              <a:t>three</a:t>
            </a:r>
            <a:r>
              <a:rPr lang="en-US" dirty="0" smtClean="0"/>
              <a:t>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Sub-linear </a:t>
            </a:r>
            <a:r>
              <a:rPr lang="en-US" dirty="0" smtClean="0"/>
              <a:t>table size</a:t>
            </a:r>
          </a:p>
          <a:p>
            <a:pPr lvl="1"/>
            <a:r>
              <a:rPr lang="en-US" dirty="0" smtClean="0"/>
              <a:t>Nodes need not keep track of all other nodes</a:t>
            </a:r>
          </a:p>
          <a:p>
            <a:pPr lvl="1"/>
            <a:r>
              <a:rPr lang="en-US" dirty="0" smtClean="0"/>
              <a:t>Reduces bandwidth usage</a:t>
            </a:r>
          </a:p>
          <a:p>
            <a:pPr lvl="1"/>
            <a:r>
              <a:rPr lang="en-US" dirty="0" smtClean="0"/>
              <a:t>Enables </a:t>
            </a:r>
            <a:r>
              <a:rPr lang="en-US" dirty="0" smtClean="0"/>
              <a:t>scaling</a:t>
            </a:r>
            <a:endParaRPr lang="en-US" dirty="0" smtClean="0"/>
          </a:p>
        </p:txBody>
      </p:sp>
      <p:cxnSp>
        <p:nvCxnSpPr>
          <p:cNvPr id="126" name="Straight Connector 125"/>
          <p:cNvCxnSpPr>
            <a:stCxn id="128" idx="0"/>
          </p:cNvCxnSpPr>
          <p:nvPr/>
        </p:nvCxnSpPr>
        <p:spPr>
          <a:xfrm rot="16200000" flipV="1">
            <a:off x="6611729" y="1724196"/>
            <a:ext cx="353720" cy="100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126"/>
          <p:cNvGrpSpPr/>
          <p:nvPr/>
        </p:nvGrpSpPr>
        <p:grpSpPr>
          <a:xfrm>
            <a:off x="4437968" y="1717114"/>
            <a:ext cx="4634186" cy="4792075"/>
            <a:chOff x="4437968" y="1717114"/>
            <a:chExt cx="4634186" cy="4792075"/>
          </a:xfrm>
        </p:grpSpPr>
        <p:sp>
          <p:nvSpPr>
            <p:cNvPr id="128" name="Oval 127"/>
            <p:cNvSpPr/>
            <p:nvPr/>
          </p:nvSpPr>
          <p:spPr>
            <a:xfrm>
              <a:off x="4597758" y="1906073"/>
              <a:ext cx="4391696" cy="4391696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/>
            <p:cNvSpPr/>
            <p:nvPr/>
          </p:nvSpPr>
          <p:spPr>
            <a:xfrm>
              <a:off x="6221692" y="1725701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/>
            <p:cNvSpPr/>
            <p:nvPr/>
          </p:nvSpPr>
          <p:spPr>
            <a:xfrm>
              <a:off x="7996830" y="218719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/>
            <p:cNvSpPr/>
            <p:nvPr/>
          </p:nvSpPr>
          <p:spPr>
            <a:xfrm>
              <a:off x="8432565" y="2700202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/>
            <p:cNvSpPr/>
            <p:nvPr/>
          </p:nvSpPr>
          <p:spPr>
            <a:xfrm>
              <a:off x="8610600" y="312420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/>
            <p:cNvSpPr/>
            <p:nvPr/>
          </p:nvSpPr>
          <p:spPr>
            <a:xfrm>
              <a:off x="8686800" y="457200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/>
            <p:cNvSpPr/>
            <p:nvPr/>
          </p:nvSpPr>
          <p:spPr>
            <a:xfrm>
              <a:off x="8381049" y="512143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Oval 142"/>
            <p:cNvSpPr/>
            <p:nvPr/>
          </p:nvSpPr>
          <p:spPr>
            <a:xfrm>
              <a:off x="5444666" y="573961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Oval 143"/>
            <p:cNvSpPr/>
            <p:nvPr/>
          </p:nvSpPr>
          <p:spPr>
            <a:xfrm>
              <a:off x="6910711" y="6098078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Oval 144"/>
            <p:cNvSpPr/>
            <p:nvPr/>
          </p:nvSpPr>
          <p:spPr>
            <a:xfrm>
              <a:off x="7604024" y="5864111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Oval 157"/>
            <p:cNvSpPr/>
            <p:nvPr/>
          </p:nvSpPr>
          <p:spPr>
            <a:xfrm>
              <a:off x="4440115" y="3575964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Oval 161"/>
            <p:cNvSpPr/>
            <p:nvPr/>
          </p:nvSpPr>
          <p:spPr>
            <a:xfrm>
              <a:off x="4437968" y="4063216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4796430" y="5142894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Oval 164"/>
            <p:cNvSpPr/>
            <p:nvPr/>
          </p:nvSpPr>
          <p:spPr>
            <a:xfrm>
              <a:off x="4798577" y="272381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Oval 166"/>
            <p:cNvSpPr/>
            <p:nvPr/>
          </p:nvSpPr>
          <p:spPr>
            <a:xfrm>
              <a:off x="4517388" y="463203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Oval 167"/>
            <p:cNvSpPr/>
            <p:nvPr/>
          </p:nvSpPr>
          <p:spPr>
            <a:xfrm>
              <a:off x="6524345" y="612383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Oval 168"/>
            <p:cNvSpPr/>
            <p:nvPr/>
          </p:nvSpPr>
          <p:spPr>
            <a:xfrm>
              <a:off x="6650988" y="1717114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8" name="Straight Arrow Connector 27"/>
          <p:cNvCxnSpPr>
            <a:stCxn id="138" idx="4"/>
            <a:endCxn id="164" idx="7"/>
          </p:cNvCxnSpPr>
          <p:nvPr/>
        </p:nvCxnSpPr>
        <p:spPr>
          <a:xfrm rot="5400000">
            <a:off x="5344039" y="2353859"/>
            <a:ext cx="2626781" cy="30641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38" idx="4"/>
            <a:endCxn id="145" idx="0"/>
          </p:cNvCxnSpPr>
          <p:nvPr/>
        </p:nvCxnSpPr>
        <p:spPr>
          <a:xfrm rot="5400000">
            <a:off x="6347322" y="4021926"/>
            <a:ext cx="3291564" cy="3928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38" idx="4"/>
            <a:endCxn id="141" idx="1"/>
          </p:cNvCxnSpPr>
          <p:nvPr/>
        </p:nvCxnSpPr>
        <p:spPr>
          <a:xfrm rot="16200000" flipH="1">
            <a:off x="7438427" y="3323626"/>
            <a:ext cx="2055887" cy="5537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38" idx="4"/>
            <a:endCxn id="139" idx="1"/>
          </p:cNvCxnSpPr>
          <p:nvPr/>
        </p:nvCxnSpPr>
        <p:spPr>
          <a:xfrm rot="16200000" flipH="1">
            <a:off x="8247209" y="2514845"/>
            <a:ext cx="184089" cy="2994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38" idx="4"/>
            <a:endCxn id="140" idx="2"/>
          </p:cNvCxnSpPr>
          <p:nvPr/>
        </p:nvCxnSpPr>
        <p:spPr>
          <a:xfrm rot="16200000" flipH="1">
            <a:off x="8027888" y="2734165"/>
            <a:ext cx="744330" cy="4210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DHT routing in </a:t>
            </a:r>
            <a:r>
              <a:rPr lang="en-US" dirty="0" smtClean="0"/>
              <a:t>three</a:t>
            </a:r>
            <a:r>
              <a:rPr lang="en-US" dirty="0" smtClean="0"/>
              <a:t>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Routing via intermediate hops</a:t>
            </a:r>
          </a:p>
          <a:p>
            <a:r>
              <a:rPr lang="en-US" dirty="0" smtClean="0"/>
              <a:t>Result is authenticated</a:t>
            </a:r>
          </a:p>
          <a:p>
            <a:r>
              <a:rPr lang="en-US" dirty="0" smtClean="0"/>
              <a:t>Trade </a:t>
            </a:r>
            <a:r>
              <a:rPr lang="en-US" dirty="0" smtClean="0"/>
              <a:t>off table size versus routing hops</a:t>
            </a:r>
          </a:p>
        </p:txBody>
      </p:sp>
      <p:cxnSp>
        <p:nvCxnSpPr>
          <p:cNvPr id="126" name="Straight Connector 125"/>
          <p:cNvCxnSpPr>
            <a:stCxn id="128" idx="0"/>
          </p:cNvCxnSpPr>
          <p:nvPr/>
        </p:nvCxnSpPr>
        <p:spPr>
          <a:xfrm rot="16200000" flipV="1">
            <a:off x="6611729" y="1724196"/>
            <a:ext cx="353720" cy="100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126"/>
          <p:cNvGrpSpPr/>
          <p:nvPr/>
        </p:nvGrpSpPr>
        <p:grpSpPr>
          <a:xfrm>
            <a:off x="4437968" y="1717114"/>
            <a:ext cx="4634186" cy="4792075"/>
            <a:chOff x="4437968" y="1717114"/>
            <a:chExt cx="4634186" cy="4792075"/>
          </a:xfrm>
        </p:grpSpPr>
        <p:sp>
          <p:nvSpPr>
            <p:cNvPr id="128" name="Oval 127"/>
            <p:cNvSpPr/>
            <p:nvPr/>
          </p:nvSpPr>
          <p:spPr>
            <a:xfrm>
              <a:off x="4597758" y="1906073"/>
              <a:ext cx="4391696" cy="4391696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/>
            <p:cNvSpPr/>
            <p:nvPr/>
          </p:nvSpPr>
          <p:spPr>
            <a:xfrm>
              <a:off x="6221692" y="1725701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/>
            <p:cNvSpPr/>
            <p:nvPr/>
          </p:nvSpPr>
          <p:spPr>
            <a:xfrm>
              <a:off x="7996830" y="218719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/>
                <a:t>s</a:t>
              </a:r>
              <a:endParaRPr lang="en-US" sz="2800" b="1" dirty="0"/>
            </a:p>
          </p:txBody>
        </p:sp>
        <p:sp>
          <p:nvSpPr>
            <p:cNvPr id="139" name="Oval 138"/>
            <p:cNvSpPr/>
            <p:nvPr/>
          </p:nvSpPr>
          <p:spPr>
            <a:xfrm>
              <a:off x="8432565" y="2700202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/>
            <p:cNvSpPr/>
            <p:nvPr/>
          </p:nvSpPr>
          <p:spPr>
            <a:xfrm>
              <a:off x="8610600" y="312420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/>
            <p:cNvSpPr/>
            <p:nvPr/>
          </p:nvSpPr>
          <p:spPr>
            <a:xfrm>
              <a:off x="8686800" y="457200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/>
            <p:cNvSpPr/>
            <p:nvPr/>
          </p:nvSpPr>
          <p:spPr>
            <a:xfrm>
              <a:off x="8381049" y="512143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Oval 142"/>
            <p:cNvSpPr/>
            <p:nvPr/>
          </p:nvSpPr>
          <p:spPr>
            <a:xfrm>
              <a:off x="5444666" y="573961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Oval 143"/>
            <p:cNvSpPr/>
            <p:nvPr/>
          </p:nvSpPr>
          <p:spPr>
            <a:xfrm>
              <a:off x="6910711" y="6098078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Oval 144"/>
            <p:cNvSpPr/>
            <p:nvPr/>
          </p:nvSpPr>
          <p:spPr>
            <a:xfrm>
              <a:off x="7604024" y="5864111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Oval 157"/>
            <p:cNvSpPr/>
            <p:nvPr/>
          </p:nvSpPr>
          <p:spPr>
            <a:xfrm>
              <a:off x="4440115" y="3575964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Oval 161"/>
            <p:cNvSpPr/>
            <p:nvPr/>
          </p:nvSpPr>
          <p:spPr>
            <a:xfrm>
              <a:off x="4437968" y="4063216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4796430" y="5142894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Oval 164"/>
            <p:cNvSpPr/>
            <p:nvPr/>
          </p:nvSpPr>
          <p:spPr>
            <a:xfrm>
              <a:off x="4798577" y="272381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800" b="1" smtClean="0"/>
                <a:t>t</a:t>
              </a:r>
              <a:endParaRPr lang="en-US" sz="2800" b="1"/>
            </a:p>
          </p:txBody>
        </p:sp>
        <p:sp>
          <p:nvSpPr>
            <p:cNvPr id="167" name="Oval 166"/>
            <p:cNvSpPr/>
            <p:nvPr/>
          </p:nvSpPr>
          <p:spPr>
            <a:xfrm>
              <a:off x="4517388" y="463203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Oval 167"/>
            <p:cNvSpPr/>
            <p:nvPr/>
          </p:nvSpPr>
          <p:spPr>
            <a:xfrm>
              <a:off x="6524345" y="612383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Oval 168"/>
            <p:cNvSpPr/>
            <p:nvPr/>
          </p:nvSpPr>
          <p:spPr>
            <a:xfrm>
              <a:off x="6650988" y="1717114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4" name="Straight Arrow Connector 23"/>
          <p:cNvCxnSpPr>
            <a:stCxn id="138" idx="4"/>
            <a:endCxn id="164" idx="7"/>
          </p:cNvCxnSpPr>
          <p:nvPr/>
        </p:nvCxnSpPr>
        <p:spPr>
          <a:xfrm rot="5400000">
            <a:off x="5344039" y="2353859"/>
            <a:ext cx="2626781" cy="306415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64" idx="7"/>
            <a:endCxn id="158" idx="6"/>
          </p:cNvCxnSpPr>
          <p:nvPr/>
        </p:nvCxnSpPr>
        <p:spPr>
          <a:xfrm rot="16200000" flipV="1">
            <a:off x="4260067" y="4334044"/>
            <a:ext cx="1430687" cy="29988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58" idx="6"/>
            <a:endCxn id="165" idx="4"/>
          </p:cNvCxnSpPr>
          <p:nvPr/>
        </p:nvCxnSpPr>
        <p:spPr>
          <a:xfrm flipV="1">
            <a:off x="4825469" y="3109167"/>
            <a:ext cx="165785" cy="65947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681020" y="3805084"/>
            <a:ext cx="7120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{</a:t>
            </a:r>
            <a:r>
              <a:rPr lang="en-US" sz="2400" dirty="0" err="1" smtClean="0"/>
              <a:t>ID</a:t>
            </a:r>
            <a:r>
              <a:rPr lang="en-US" sz="2400" baseline="-25000" dirty="0" err="1" smtClean="0"/>
              <a:t>t</a:t>
            </a:r>
            <a:r>
              <a:rPr lang="en-US" sz="2400" dirty="0" smtClean="0"/>
              <a:t>}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4916130" y="3279058"/>
            <a:ext cx="7120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{</a:t>
            </a:r>
            <a:r>
              <a:rPr lang="en-US" sz="2400" dirty="0" err="1" smtClean="0"/>
              <a:t>ID</a:t>
            </a:r>
            <a:r>
              <a:rPr lang="en-US" sz="2400" baseline="-25000" dirty="0" err="1" smtClean="0"/>
              <a:t>t</a:t>
            </a:r>
            <a:r>
              <a:rPr lang="en-US" sz="2400" dirty="0" smtClean="0"/>
              <a:t>}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4891549" y="4139381"/>
            <a:ext cx="7120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{</a:t>
            </a:r>
            <a:r>
              <a:rPr lang="en-US" sz="2400" dirty="0" err="1" smtClean="0"/>
              <a:t>ID</a:t>
            </a:r>
            <a:r>
              <a:rPr lang="en-US" sz="2400" baseline="-25000" dirty="0" err="1" smtClean="0"/>
              <a:t>t</a:t>
            </a:r>
            <a:r>
              <a:rPr lang="en-US" sz="2400" dirty="0" smtClean="0"/>
              <a:t>}</a:t>
            </a:r>
            <a:endParaRPr lang="en-US" sz="2400" dirty="0"/>
          </a:p>
        </p:txBody>
      </p:sp>
      <p:cxnSp>
        <p:nvCxnSpPr>
          <p:cNvPr id="36" name="Straight Arrow Connector 35"/>
          <p:cNvCxnSpPr>
            <a:stCxn id="165" idx="6"/>
            <a:endCxn id="138" idx="2"/>
          </p:cNvCxnSpPr>
          <p:nvPr/>
        </p:nvCxnSpPr>
        <p:spPr>
          <a:xfrm flipV="1">
            <a:off x="5183931" y="2379870"/>
            <a:ext cx="2812899" cy="536620"/>
          </a:xfrm>
          <a:prstGeom prst="straightConnector1">
            <a:avLst/>
          </a:prstGeom>
          <a:ln w="3810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742040" y="2718619"/>
            <a:ext cx="1591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{IP </a:t>
            </a:r>
            <a:r>
              <a:rPr lang="en-US" sz="2400" dirty="0" err="1" smtClean="0"/>
              <a:t>addr</a:t>
            </a:r>
            <a:r>
              <a:rPr lang="en-US" sz="2400" dirty="0" smtClean="0"/>
              <a:t>}</a:t>
            </a:r>
            <a:r>
              <a:rPr lang="en-US" sz="2400" baseline="-25000" dirty="0" err="1" smtClean="0"/>
              <a:t>PKt</a:t>
            </a:r>
            <a:endParaRPr lang="en-US" sz="24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Sybil Attack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39213" y="2890391"/>
            <a:ext cx="846557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i="1" dirty="0" smtClean="0"/>
              <a:t>“One </a:t>
            </a:r>
            <a:r>
              <a:rPr lang="en-US" sz="3200" i="1" dirty="0" smtClean="0"/>
              <a:t>can have, some claim, as many electronic personas as one has time and energy to </a:t>
            </a:r>
            <a:r>
              <a:rPr lang="en-US" sz="3200" i="1" dirty="0" smtClean="0"/>
              <a:t>create.”</a:t>
            </a:r>
          </a:p>
          <a:p>
            <a:pPr algn="r"/>
            <a:r>
              <a:rPr lang="en-US" sz="2000" dirty="0" smtClean="0"/>
              <a:t>Judith S. </a:t>
            </a:r>
            <a:r>
              <a:rPr lang="en-US" sz="2000" dirty="0" err="1" smtClean="0"/>
              <a:t>Donath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DHTs are subject to the Sybil attack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Attacker </a:t>
            </a:r>
            <a:r>
              <a:rPr lang="en-US" dirty="0" smtClean="0"/>
              <a:t>creates many pseudonyms</a:t>
            </a:r>
          </a:p>
          <a:p>
            <a:r>
              <a:rPr lang="en-US" dirty="0" smtClean="0"/>
              <a:t>Disrupts routing or </a:t>
            </a:r>
            <a:r>
              <a:rPr lang="en-US" dirty="0" smtClean="0"/>
              <a:t>stabilization</a:t>
            </a:r>
          </a:p>
          <a:p>
            <a:r>
              <a:rPr lang="en-US" dirty="0" smtClean="0"/>
              <a:t>Douceur, 2002: “without </a:t>
            </a:r>
            <a:r>
              <a:rPr lang="en-US" dirty="0" smtClean="0"/>
              <a:t>a logically </a:t>
            </a:r>
            <a:r>
              <a:rPr lang="en-US" dirty="0" smtClean="0"/>
              <a:t>centralized authority</a:t>
            </a:r>
            <a:r>
              <a:rPr lang="en-US" dirty="0" smtClean="0"/>
              <a:t>, Sybil attacks are always </a:t>
            </a:r>
            <a:r>
              <a:rPr lang="en-US" dirty="0" smtClean="0"/>
              <a:t>possible”</a:t>
            </a:r>
            <a:endParaRPr lang="en-US" dirty="0" smtClean="0"/>
          </a:p>
        </p:txBody>
      </p:sp>
      <p:cxnSp>
        <p:nvCxnSpPr>
          <p:cNvPr id="211" name="Straight Connector 210"/>
          <p:cNvCxnSpPr>
            <a:stCxn id="221" idx="0"/>
          </p:cNvCxnSpPr>
          <p:nvPr/>
        </p:nvCxnSpPr>
        <p:spPr>
          <a:xfrm rot="16200000" flipV="1">
            <a:off x="6611729" y="1724196"/>
            <a:ext cx="353720" cy="100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4" name="Group 126"/>
          <p:cNvGrpSpPr/>
          <p:nvPr/>
        </p:nvGrpSpPr>
        <p:grpSpPr>
          <a:xfrm>
            <a:off x="4437968" y="1717114"/>
            <a:ext cx="4634186" cy="4792075"/>
            <a:chOff x="4437968" y="1717114"/>
            <a:chExt cx="4634186" cy="4792075"/>
          </a:xfrm>
        </p:grpSpPr>
        <p:sp>
          <p:nvSpPr>
            <p:cNvPr id="221" name="Oval 220"/>
            <p:cNvSpPr/>
            <p:nvPr/>
          </p:nvSpPr>
          <p:spPr>
            <a:xfrm>
              <a:off x="4597758" y="1906073"/>
              <a:ext cx="4391696" cy="4391696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Oval 221"/>
            <p:cNvSpPr/>
            <p:nvPr/>
          </p:nvSpPr>
          <p:spPr>
            <a:xfrm>
              <a:off x="6221692" y="1725701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Oval 222"/>
            <p:cNvSpPr/>
            <p:nvPr/>
          </p:nvSpPr>
          <p:spPr>
            <a:xfrm>
              <a:off x="7996830" y="218719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/>
                <a:t>s</a:t>
              </a:r>
              <a:endParaRPr lang="en-US" sz="2800" b="1" dirty="0"/>
            </a:p>
          </p:txBody>
        </p:sp>
        <p:sp>
          <p:nvSpPr>
            <p:cNvPr id="226" name="Oval 225"/>
            <p:cNvSpPr/>
            <p:nvPr/>
          </p:nvSpPr>
          <p:spPr>
            <a:xfrm>
              <a:off x="8432565" y="2700202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Oval 230"/>
            <p:cNvSpPr/>
            <p:nvPr/>
          </p:nvSpPr>
          <p:spPr>
            <a:xfrm>
              <a:off x="8610600" y="312420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Oval 242"/>
            <p:cNvSpPr/>
            <p:nvPr/>
          </p:nvSpPr>
          <p:spPr>
            <a:xfrm>
              <a:off x="8686800" y="457200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Oval 256"/>
            <p:cNvSpPr/>
            <p:nvPr/>
          </p:nvSpPr>
          <p:spPr>
            <a:xfrm>
              <a:off x="8381049" y="512143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0" name="Oval 259"/>
            <p:cNvSpPr/>
            <p:nvPr/>
          </p:nvSpPr>
          <p:spPr>
            <a:xfrm>
              <a:off x="5444666" y="573961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Oval 260"/>
            <p:cNvSpPr/>
            <p:nvPr/>
          </p:nvSpPr>
          <p:spPr>
            <a:xfrm>
              <a:off x="6910711" y="6098078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Oval 261"/>
            <p:cNvSpPr/>
            <p:nvPr/>
          </p:nvSpPr>
          <p:spPr>
            <a:xfrm>
              <a:off x="7604024" y="5864111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Oval 262"/>
            <p:cNvSpPr/>
            <p:nvPr/>
          </p:nvSpPr>
          <p:spPr>
            <a:xfrm>
              <a:off x="4440115" y="3575964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4" name="Oval 263"/>
            <p:cNvSpPr/>
            <p:nvPr/>
          </p:nvSpPr>
          <p:spPr>
            <a:xfrm>
              <a:off x="4437968" y="4063216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Oval 264"/>
            <p:cNvSpPr/>
            <p:nvPr/>
          </p:nvSpPr>
          <p:spPr>
            <a:xfrm>
              <a:off x="4796430" y="5142894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Oval 265"/>
            <p:cNvSpPr/>
            <p:nvPr/>
          </p:nvSpPr>
          <p:spPr>
            <a:xfrm>
              <a:off x="4798577" y="272381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800" b="1" smtClean="0"/>
                <a:t>t</a:t>
              </a:r>
              <a:endParaRPr lang="en-US" sz="2800" b="1"/>
            </a:p>
          </p:txBody>
        </p:sp>
        <p:sp>
          <p:nvSpPr>
            <p:cNvPr id="267" name="Oval 266"/>
            <p:cNvSpPr/>
            <p:nvPr/>
          </p:nvSpPr>
          <p:spPr>
            <a:xfrm>
              <a:off x="4517388" y="463203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Oval 267"/>
            <p:cNvSpPr/>
            <p:nvPr/>
          </p:nvSpPr>
          <p:spPr>
            <a:xfrm>
              <a:off x="6524345" y="612383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9" name="Oval 268"/>
            <p:cNvSpPr/>
            <p:nvPr/>
          </p:nvSpPr>
          <p:spPr>
            <a:xfrm>
              <a:off x="6650988" y="1717114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70" name="Straight Arrow Connector 269"/>
          <p:cNvCxnSpPr>
            <a:stCxn id="223" idx="4"/>
            <a:endCxn id="287" idx="7"/>
          </p:cNvCxnSpPr>
          <p:nvPr/>
        </p:nvCxnSpPr>
        <p:spPr>
          <a:xfrm rot="5400000">
            <a:off x="5303503" y="2674659"/>
            <a:ext cx="2988117" cy="278389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TextBox 272"/>
          <p:cNvSpPr txBox="1"/>
          <p:nvPr/>
        </p:nvSpPr>
        <p:spPr>
          <a:xfrm>
            <a:off x="6828504" y="3923071"/>
            <a:ext cx="7120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{</a:t>
            </a:r>
            <a:r>
              <a:rPr lang="en-US" sz="2400" dirty="0" err="1" smtClean="0"/>
              <a:t>ID</a:t>
            </a:r>
            <a:r>
              <a:rPr lang="en-US" sz="2400" baseline="-25000" dirty="0" err="1" smtClean="0"/>
              <a:t>t</a:t>
            </a:r>
            <a:r>
              <a:rPr lang="en-US" sz="2400" dirty="0" smtClean="0"/>
              <a:t>}</a:t>
            </a:r>
            <a:endParaRPr lang="en-US" sz="2400" dirty="0"/>
          </a:p>
        </p:txBody>
      </p:sp>
      <p:grpSp>
        <p:nvGrpSpPr>
          <p:cNvPr id="337" name="Group 336"/>
          <p:cNvGrpSpPr/>
          <p:nvPr/>
        </p:nvGrpSpPr>
        <p:grpSpPr>
          <a:xfrm>
            <a:off x="4531451" y="1780040"/>
            <a:ext cx="4612549" cy="4613224"/>
            <a:chOff x="4531451" y="1780040"/>
            <a:chExt cx="4612549" cy="4613224"/>
          </a:xfrm>
        </p:grpSpPr>
        <p:grpSp>
          <p:nvGrpSpPr>
            <p:cNvPr id="294" name="Group 293"/>
            <p:cNvGrpSpPr/>
            <p:nvPr/>
          </p:nvGrpSpPr>
          <p:grpSpPr>
            <a:xfrm>
              <a:off x="5076694" y="5504230"/>
              <a:ext cx="385354" cy="385354"/>
              <a:chOff x="5076694" y="5445236"/>
              <a:chExt cx="385354" cy="385354"/>
            </a:xfrm>
          </p:grpSpPr>
          <p:sp>
            <p:nvSpPr>
              <p:cNvPr id="287" name="Oval 286"/>
              <p:cNvSpPr/>
              <p:nvPr/>
            </p:nvSpPr>
            <p:spPr>
              <a:xfrm>
                <a:off x="5076694" y="544523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3" name="Multiply 292"/>
              <p:cNvSpPr/>
              <p:nvPr/>
            </p:nvSpPr>
            <p:spPr>
              <a:xfrm>
                <a:off x="5076694" y="5445236"/>
                <a:ext cx="385354" cy="385354"/>
              </a:xfrm>
              <a:prstGeom prst="mathMultiply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95" name="Group 294"/>
            <p:cNvGrpSpPr/>
            <p:nvPr/>
          </p:nvGrpSpPr>
          <p:grpSpPr>
            <a:xfrm>
              <a:off x="7269735" y="6007910"/>
              <a:ext cx="385354" cy="385354"/>
              <a:chOff x="5076694" y="5445236"/>
              <a:chExt cx="385354" cy="385354"/>
            </a:xfrm>
          </p:grpSpPr>
          <p:sp>
            <p:nvSpPr>
              <p:cNvPr id="296" name="Oval 295"/>
              <p:cNvSpPr/>
              <p:nvPr/>
            </p:nvSpPr>
            <p:spPr>
              <a:xfrm>
                <a:off x="5076694" y="544523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7" name="Multiply 296"/>
              <p:cNvSpPr/>
              <p:nvPr/>
            </p:nvSpPr>
            <p:spPr>
              <a:xfrm>
                <a:off x="5076694" y="5445236"/>
                <a:ext cx="385354" cy="385354"/>
              </a:xfrm>
              <a:prstGeom prst="mathMultiply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98" name="Group 297"/>
            <p:cNvGrpSpPr/>
            <p:nvPr/>
          </p:nvGrpSpPr>
          <p:grpSpPr>
            <a:xfrm>
              <a:off x="8159554" y="5452388"/>
              <a:ext cx="385354" cy="385354"/>
              <a:chOff x="5076694" y="5445236"/>
              <a:chExt cx="385354" cy="385354"/>
            </a:xfrm>
          </p:grpSpPr>
          <p:sp>
            <p:nvSpPr>
              <p:cNvPr id="299" name="Oval 298"/>
              <p:cNvSpPr/>
              <p:nvPr/>
            </p:nvSpPr>
            <p:spPr>
              <a:xfrm>
                <a:off x="5076694" y="544523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0" name="Multiply 299"/>
              <p:cNvSpPr/>
              <p:nvPr/>
            </p:nvSpPr>
            <p:spPr>
              <a:xfrm>
                <a:off x="5076694" y="5445236"/>
                <a:ext cx="385354" cy="385354"/>
              </a:xfrm>
              <a:prstGeom prst="mathMultiply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01" name="Group 300"/>
            <p:cNvGrpSpPr/>
            <p:nvPr/>
          </p:nvGrpSpPr>
          <p:grpSpPr>
            <a:xfrm>
              <a:off x="8758646" y="4125033"/>
              <a:ext cx="385354" cy="385354"/>
              <a:chOff x="5076694" y="5445236"/>
              <a:chExt cx="385354" cy="385354"/>
            </a:xfrm>
          </p:grpSpPr>
          <p:sp>
            <p:nvSpPr>
              <p:cNvPr id="302" name="Oval 301"/>
              <p:cNvSpPr/>
              <p:nvPr/>
            </p:nvSpPr>
            <p:spPr>
              <a:xfrm>
                <a:off x="5076694" y="544523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3" name="Multiply 302"/>
              <p:cNvSpPr/>
              <p:nvPr/>
            </p:nvSpPr>
            <p:spPr>
              <a:xfrm>
                <a:off x="5076694" y="5445236"/>
                <a:ext cx="385354" cy="385354"/>
              </a:xfrm>
              <a:prstGeom prst="mathMultiply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04" name="Group 303"/>
            <p:cNvGrpSpPr/>
            <p:nvPr/>
          </p:nvGrpSpPr>
          <p:grpSpPr>
            <a:xfrm>
              <a:off x="8758646" y="3594090"/>
              <a:ext cx="385354" cy="385354"/>
              <a:chOff x="5076694" y="5445236"/>
              <a:chExt cx="385354" cy="385354"/>
            </a:xfrm>
          </p:grpSpPr>
          <p:sp>
            <p:nvSpPr>
              <p:cNvPr id="305" name="Oval 304"/>
              <p:cNvSpPr/>
              <p:nvPr/>
            </p:nvSpPr>
            <p:spPr>
              <a:xfrm>
                <a:off x="5076694" y="544523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6" name="Multiply 305"/>
              <p:cNvSpPr/>
              <p:nvPr/>
            </p:nvSpPr>
            <p:spPr>
              <a:xfrm>
                <a:off x="5076694" y="5445236"/>
                <a:ext cx="385354" cy="385354"/>
              </a:xfrm>
              <a:prstGeom prst="mathMultiply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07" name="Group 306"/>
            <p:cNvGrpSpPr/>
            <p:nvPr/>
          </p:nvGrpSpPr>
          <p:grpSpPr>
            <a:xfrm>
              <a:off x="7599115" y="1942271"/>
              <a:ext cx="385354" cy="385354"/>
              <a:chOff x="5076694" y="5445236"/>
              <a:chExt cx="385354" cy="385354"/>
            </a:xfrm>
          </p:grpSpPr>
          <p:sp>
            <p:nvSpPr>
              <p:cNvPr id="308" name="Oval 307"/>
              <p:cNvSpPr/>
              <p:nvPr/>
            </p:nvSpPr>
            <p:spPr>
              <a:xfrm>
                <a:off x="5076694" y="544523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9" name="Multiply 308"/>
              <p:cNvSpPr/>
              <p:nvPr/>
            </p:nvSpPr>
            <p:spPr>
              <a:xfrm>
                <a:off x="5076694" y="5445236"/>
                <a:ext cx="385354" cy="385354"/>
              </a:xfrm>
              <a:prstGeom prst="mathMultiply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10" name="Group 309"/>
            <p:cNvGrpSpPr/>
            <p:nvPr/>
          </p:nvGrpSpPr>
          <p:grpSpPr>
            <a:xfrm>
              <a:off x="5829310" y="1853781"/>
              <a:ext cx="385354" cy="385354"/>
              <a:chOff x="5076694" y="5445236"/>
              <a:chExt cx="385354" cy="385354"/>
            </a:xfrm>
          </p:grpSpPr>
          <p:sp>
            <p:nvSpPr>
              <p:cNvPr id="311" name="Oval 310"/>
              <p:cNvSpPr/>
              <p:nvPr/>
            </p:nvSpPr>
            <p:spPr>
              <a:xfrm>
                <a:off x="5076694" y="544523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2" name="Multiply 311"/>
              <p:cNvSpPr/>
              <p:nvPr/>
            </p:nvSpPr>
            <p:spPr>
              <a:xfrm>
                <a:off x="5076694" y="5445236"/>
                <a:ext cx="385354" cy="385354"/>
              </a:xfrm>
              <a:prstGeom prst="mathMultiply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13" name="Group 312"/>
            <p:cNvGrpSpPr/>
            <p:nvPr/>
          </p:nvGrpSpPr>
          <p:grpSpPr>
            <a:xfrm>
              <a:off x="4531451" y="3151639"/>
              <a:ext cx="385354" cy="385354"/>
              <a:chOff x="5076694" y="5445236"/>
              <a:chExt cx="385354" cy="385354"/>
            </a:xfrm>
          </p:grpSpPr>
          <p:sp>
            <p:nvSpPr>
              <p:cNvPr id="314" name="Oval 313"/>
              <p:cNvSpPr/>
              <p:nvPr/>
            </p:nvSpPr>
            <p:spPr>
              <a:xfrm>
                <a:off x="5076694" y="544523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5" name="Multiply 314"/>
              <p:cNvSpPr/>
              <p:nvPr/>
            </p:nvSpPr>
            <p:spPr>
              <a:xfrm>
                <a:off x="5076694" y="5445236"/>
                <a:ext cx="385354" cy="385354"/>
              </a:xfrm>
              <a:prstGeom prst="mathMultiply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16" name="Group 315"/>
            <p:cNvGrpSpPr/>
            <p:nvPr/>
          </p:nvGrpSpPr>
          <p:grpSpPr>
            <a:xfrm>
              <a:off x="5450767" y="2006181"/>
              <a:ext cx="385354" cy="385354"/>
              <a:chOff x="5076694" y="5445236"/>
              <a:chExt cx="385354" cy="385354"/>
            </a:xfrm>
          </p:grpSpPr>
          <p:sp>
            <p:nvSpPr>
              <p:cNvPr id="317" name="Oval 316"/>
              <p:cNvSpPr/>
              <p:nvPr/>
            </p:nvSpPr>
            <p:spPr>
              <a:xfrm>
                <a:off x="5076694" y="544523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8" name="Multiply 317"/>
              <p:cNvSpPr/>
              <p:nvPr/>
            </p:nvSpPr>
            <p:spPr>
              <a:xfrm>
                <a:off x="5076694" y="5445236"/>
                <a:ext cx="385354" cy="385354"/>
              </a:xfrm>
              <a:prstGeom prst="mathMultiply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19" name="Group 318"/>
            <p:cNvGrpSpPr/>
            <p:nvPr/>
          </p:nvGrpSpPr>
          <p:grpSpPr>
            <a:xfrm>
              <a:off x="6035787" y="5983329"/>
              <a:ext cx="385354" cy="385354"/>
              <a:chOff x="5076694" y="5445236"/>
              <a:chExt cx="385354" cy="385354"/>
            </a:xfrm>
          </p:grpSpPr>
          <p:sp>
            <p:nvSpPr>
              <p:cNvPr id="320" name="Oval 319"/>
              <p:cNvSpPr/>
              <p:nvPr/>
            </p:nvSpPr>
            <p:spPr>
              <a:xfrm>
                <a:off x="5076694" y="544523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1" name="Multiply 320"/>
              <p:cNvSpPr/>
              <p:nvPr/>
            </p:nvSpPr>
            <p:spPr>
              <a:xfrm>
                <a:off x="5076694" y="5445236"/>
                <a:ext cx="385354" cy="385354"/>
              </a:xfrm>
              <a:prstGeom prst="mathMultiply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25" name="Group 324"/>
            <p:cNvGrpSpPr/>
            <p:nvPr/>
          </p:nvGrpSpPr>
          <p:grpSpPr>
            <a:xfrm>
              <a:off x="5126302" y="2301149"/>
              <a:ext cx="385354" cy="385354"/>
              <a:chOff x="5076694" y="5445236"/>
              <a:chExt cx="385354" cy="385354"/>
            </a:xfrm>
          </p:grpSpPr>
          <p:sp>
            <p:nvSpPr>
              <p:cNvPr id="326" name="Oval 325"/>
              <p:cNvSpPr/>
              <p:nvPr/>
            </p:nvSpPr>
            <p:spPr>
              <a:xfrm>
                <a:off x="5076694" y="544523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7" name="Multiply 326"/>
              <p:cNvSpPr/>
              <p:nvPr/>
            </p:nvSpPr>
            <p:spPr>
              <a:xfrm>
                <a:off x="5076694" y="5445236"/>
                <a:ext cx="385354" cy="385354"/>
              </a:xfrm>
              <a:prstGeom prst="mathMultiply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34" name="Group 333"/>
            <p:cNvGrpSpPr/>
            <p:nvPr/>
          </p:nvGrpSpPr>
          <p:grpSpPr>
            <a:xfrm>
              <a:off x="7200909" y="1780040"/>
              <a:ext cx="385354" cy="385354"/>
              <a:chOff x="5076694" y="5445236"/>
              <a:chExt cx="385354" cy="385354"/>
            </a:xfrm>
          </p:grpSpPr>
          <p:sp>
            <p:nvSpPr>
              <p:cNvPr id="335" name="Oval 334"/>
              <p:cNvSpPr/>
              <p:nvPr/>
            </p:nvSpPr>
            <p:spPr>
              <a:xfrm>
                <a:off x="5076694" y="5445236"/>
                <a:ext cx="385354" cy="38535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6" name="Multiply 335"/>
              <p:cNvSpPr/>
              <p:nvPr/>
            </p:nvSpPr>
            <p:spPr>
              <a:xfrm>
                <a:off x="5076694" y="5445236"/>
                <a:ext cx="385354" cy="385354"/>
              </a:xfrm>
              <a:prstGeom prst="mathMultiply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343" name="Straight Arrow Connector 342"/>
          <p:cNvCxnSpPr>
            <a:stCxn id="287" idx="7"/>
            <a:endCxn id="263" idx="5"/>
          </p:cNvCxnSpPr>
          <p:nvPr/>
        </p:nvCxnSpPr>
        <p:spPr>
          <a:xfrm rot="16200000" flipV="1">
            <a:off x="4259435" y="4414484"/>
            <a:ext cx="1655780" cy="636579"/>
          </a:xfrm>
          <a:prstGeom prst="straightConnector1">
            <a:avLst/>
          </a:prstGeom>
          <a:ln w="3810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&quot;No&quot; Symbol 206"/>
          <p:cNvSpPr/>
          <p:nvPr/>
        </p:nvSpPr>
        <p:spPr>
          <a:xfrm>
            <a:off x="4707194" y="4397475"/>
            <a:ext cx="821145" cy="821145"/>
          </a:xfrm>
          <a:prstGeom prst="noSmoking">
            <a:avLst/>
          </a:prstGeom>
          <a:solidFill>
            <a:srgbClr val="FF00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" grpId="0"/>
      <p:bldP spid="20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to limit the Sybil attack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Limit IDs per IP address</a:t>
            </a:r>
          </a:p>
          <a:p>
            <a:r>
              <a:rPr lang="en-US" dirty="0" smtClean="0"/>
              <a:t>Central CA issues IDs</a:t>
            </a:r>
          </a:p>
          <a:p>
            <a:pPr lvl="1"/>
            <a:r>
              <a:rPr lang="en-US" dirty="0" smtClean="0"/>
              <a:t>Strong PKI</a:t>
            </a:r>
          </a:p>
          <a:p>
            <a:pPr lvl="1"/>
            <a:r>
              <a:rPr lang="en-US" dirty="0" smtClean="0"/>
              <a:t>CAPTCHA</a:t>
            </a:r>
          </a:p>
          <a:p>
            <a:pPr lvl="1"/>
            <a:r>
              <a:rPr lang="en-US" dirty="0" smtClean="0"/>
              <a:t>Cryptographic puzzles</a:t>
            </a:r>
            <a:endParaRPr lang="en-US" dirty="0" smtClean="0"/>
          </a:p>
          <a:p>
            <a:r>
              <a:rPr lang="en-US" dirty="0" smtClean="0"/>
              <a:t>All methods have drawbacks</a:t>
            </a:r>
            <a:endParaRPr lang="en-US" dirty="0"/>
          </a:p>
          <a:p>
            <a:pPr lvl="1"/>
            <a:r>
              <a:rPr lang="en-US" dirty="0" smtClean="0"/>
              <a:t>cost, compatibility, barriers to entry</a:t>
            </a:r>
          </a:p>
          <a:p>
            <a:r>
              <a:rPr lang="en-US" dirty="0" smtClean="0"/>
              <a:t>Adversary may have more resources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network can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71800"/>
          </a:xfrm>
        </p:spPr>
        <p:txBody>
          <a:bodyPr>
            <a:normAutofit/>
          </a:bodyPr>
          <a:lstStyle/>
          <a:p>
            <a:r>
              <a:rPr lang="en-US" dirty="0" smtClean="0"/>
              <a:t>Nodes have social links to other nodes</a:t>
            </a:r>
          </a:p>
          <a:p>
            <a:pPr lvl="1"/>
            <a:r>
              <a:rPr lang="en-US" dirty="0" smtClean="0"/>
              <a:t>social links established outside of the </a:t>
            </a:r>
            <a:r>
              <a:rPr lang="en-US" dirty="0" smtClean="0"/>
              <a:t>DHT</a:t>
            </a:r>
          </a:p>
          <a:p>
            <a:pPr lvl="1"/>
            <a:r>
              <a:rPr lang="en-US" dirty="0" smtClean="0"/>
              <a:t>provides additional information usable by DHT</a:t>
            </a:r>
            <a:endParaRPr lang="en-US" dirty="0" smtClean="0"/>
          </a:p>
        </p:txBody>
      </p:sp>
      <p:grpSp>
        <p:nvGrpSpPr>
          <p:cNvPr id="69" name="Group 68"/>
          <p:cNvGrpSpPr/>
          <p:nvPr/>
        </p:nvGrpSpPr>
        <p:grpSpPr>
          <a:xfrm>
            <a:off x="2118853" y="4419600"/>
            <a:ext cx="4852218" cy="2362200"/>
            <a:chOff x="457201" y="4495800"/>
            <a:chExt cx="4852218" cy="2362200"/>
          </a:xfrm>
        </p:grpSpPr>
        <p:sp>
          <p:nvSpPr>
            <p:cNvPr id="4" name="Cloud 3"/>
            <p:cNvSpPr/>
            <p:nvPr/>
          </p:nvSpPr>
          <p:spPr>
            <a:xfrm>
              <a:off x="457201" y="4495800"/>
              <a:ext cx="4852218" cy="2362200"/>
            </a:xfrm>
            <a:prstGeom prst="cloud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Oval 4"/>
            <p:cNvSpPr/>
            <p:nvPr/>
          </p:nvSpPr>
          <p:spPr>
            <a:xfrm>
              <a:off x="3810000" y="4800600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136491" y="583790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403988" y="5901813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972233" y="6083709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2738284" y="473177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1632155" y="619186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1932039" y="5046407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1101213" y="545444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4186646" y="5341375"/>
              <a:ext cx="385354" cy="3853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>
              <a:stCxn id="9" idx="3"/>
              <a:endCxn id="10" idx="7"/>
            </p:cNvCxnSpPr>
            <p:nvPr/>
          </p:nvCxnSpPr>
          <p:spPr>
            <a:xfrm rot="5400000">
              <a:off x="1784095" y="5237676"/>
              <a:ext cx="1187604" cy="8336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9" idx="6"/>
              <a:endCxn id="5" idx="2"/>
            </p:cNvCxnSpPr>
            <p:nvPr/>
          </p:nvCxnSpPr>
          <p:spPr>
            <a:xfrm>
              <a:off x="3123638" y="4924452"/>
              <a:ext cx="686362" cy="688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9" idx="4"/>
              <a:endCxn id="6" idx="1"/>
            </p:cNvCxnSpPr>
            <p:nvPr/>
          </p:nvCxnSpPr>
          <p:spPr>
            <a:xfrm rot="16200000" flipH="1">
              <a:off x="2673338" y="5374752"/>
              <a:ext cx="777210" cy="2619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6" idx="6"/>
              <a:endCxn id="8" idx="1"/>
            </p:cNvCxnSpPr>
            <p:nvPr/>
          </p:nvCxnSpPr>
          <p:spPr>
            <a:xfrm>
              <a:off x="3521845" y="6030582"/>
              <a:ext cx="506822" cy="1095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5" idx="5"/>
              <a:endCxn id="13" idx="0"/>
            </p:cNvCxnSpPr>
            <p:nvPr/>
          </p:nvCxnSpPr>
          <p:spPr>
            <a:xfrm rot="16200000" flipH="1">
              <a:off x="4153194" y="5115245"/>
              <a:ext cx="211855" cy="2404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6" idx="7"/>
              <a:endCxn id="13" idx="3"/>
            </p:cNvCxnSpPr>
            <p:nvPr/>
          </p:nvCxnSpPr>
          <p:spPr>
            <a:xfrm rot="5400000" flipH="1" flipV="1">
              <a:off x="3742223" y="5393483"/>
              <a:ext cx="224044" cy="7776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12" idx="7"/>
              <a:endCxn id="11" idx="2"/>
            </p:cNvCxnSpPr>
            <p:nvPr/>
          </p:nvCxnSpPr>
          <p:spPr>
            <a:xfrm rot="5400000" flipH="1" flipV="1">
              <a:off x="1545189" y="5124029"/>
              <a:ext cx="271795" cy="5019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11" idx="5"/>
              <a:endCxn id="7" idx="0"/>
            </p:cNvCxnSpPr>
            <p:nvPr/>
          </p:nvCxnSpPr>
          <p:spPr>
            <a:xfrm rot="16200000" flipH="1">
              <a:off x="2165569" y="5470717"/>
              <a:ext cx="526486" cy="3357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7" idx="7"/>
              <a:endCxn id="5" idx="3"/>
            </p:cNvCxnSpPr>
            <p:nvPr/>
          </p:nvCxnSpPr>
          <p:spPr>
            <a:xfrm rot="5400000" flipH="1" flipV="1">
              <a:off x="2885308" y="4977121"/>
              <a:ext cx="828727" cy="11335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stCxn id="12" idx="6"/>
              <a:endCxn id="7" idx="2"/>
            </p:cNvCxnSpPr>
            <p:nvPr/>
          </p:nvCxnSpPr>
          <p:spPr>
            <a:xfrm>
              <a:off x="1486567" y="5647122"/>
              <a:ext cx="917421" cy="4473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oup 69"/>
          <p:cNvGrpSpPr/>
          <p:nvPr/>
        </p:nvGrpSpPr>
        <p:grpSpPr>
          <a:xfrm>
            <a:off x="2426109" y="4495800"/>
            <a:ext cx="4599039" cy="2198132"/>
            <a:chOff x="764457" y="4572000"/>
            <a:chExt cx="4599039" cy="2198132"/>
          </a:xfrm>
        </p:grpSpPr>
        <p:sp>
          <p:nvSpPr>
            <p:cNvPr id="16" name="TextBox 15"/>
            <p:cNvSpPr txBox="1"/>
            <p:nvPr/>
          </p:nvSpPr>
          <p:spPr>
            <a:xfrm>
              <a:off x="2971800" y="4572000"/>
              <a:ext cx="9438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Chris</a:t>
              </a:r>
              <a:endParaRPr lang="en-US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038600" y="4572000"/>
              <a:ext cx="9438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err="1" smtClean="0"/>
                <a:t>Frans</a:t>
              </a:r>
              <a:endParaRPr lang="en-US" b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419600" y="5105400"/>
              <a:ext cx="9438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Andy</a:t>
              </a:r>
              <a:endParaRPr lang="en-US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281516" y="5510981"/>
              <a:ext cx="9438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Robert</a:t>
              </a:r>
              <a:endParaRPr lang="en-US" b="1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319980" y="4812890"/>
              <a:ext cx="9438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Bryan</a:t>
              </a:r>
              <a:endParaRPr lang="en-US" b="1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590800" y="6172200"/>
              <a:ext cx="9438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Jacob</a:t>
              </a:r>
              <a:endParaRPr lang="en-US" b="1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153697" y="6258232"/>
              <a:ext cx="9438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/>
                <a:t>Paul</a:t>
              </a:r>
              <a:endParaRPr lang="en-US" b="1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828800" y="6400800"/>
              <a:ext cx="9438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Larry</a:t>
              </a:r>
              <a:endParaRPr lang="en-US" b="1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64457" y="5673213"/>
              <a:ext cx="9438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Sean</a:t>
              </a:r>
              <a:endParaRPr lang="en-US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10301</TotalTime>
  <Words>1483</Words>
  <Application>Microsoft Office PowerPoint</Application>
  <PresentationFormat>On-screen Show (4:3)</PresentationFormat>
  <Paragraphs>281</Paragraphs>
  <Slides>33</Slides>
  <Notes>8</Notes>
  <HiddenSlides>7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Office Theme</vt:lpstr>
      <vt:lpstr>Equation</vt:lpstr>
      <vt:lpstr>A Sybil-proof DHT using a social network</vt:lpstr>
      <vt:lpstr>Overview</vt:lpstr>
      <vt:lpstr>DHT routing in three slides</vt:lpstr>
      <vt:lpstr>DHT routing in three slides</vt:lpstr>
      <vt:lpstr>DHT routing in three slides</vt:lpstr>
      <vt:lpstr>The Sybil Attack</vt:lpstr>
      <vt:lpstr>DHTs are subject to the Sybil attack</vt:lpstr>
      <vt:lpstr>Methods to limit the Sybil attack</vt:lpstr>
      <vt:lpstr>Social network can help</vt:lpstr>
      <vt:lpstr>Social network model</vt:lpstr>
      <vt:lpstr>Social network model</vt:lpstr>
      <vt:lpstr>Mixing time</vt:lpstr>
      <vt:lpstr>Sampling by random walks</vt:lpstr>
      <vt:lpstr>Basic one-hop DHT design</vt:lpstr>
      <vt:lpstr>Properties of this solution</vt:lpstr>
      <vt:lpstr>Preliminary results</vt:lpstr>
      <vt:lpstr>Properties of this solution</vt:lpstr>
      <vt:lpstr>Structured one-hop DHT</vt:lpstr>
      <vt:lpstr>Structured one-hop DHT</vt:lpstr>
      <vt:lpstr>Constructing successor tables</vt:lpstr>
      <vt:lpstr>Using successor tables</vt:lpstr>
      <vt:lpstr>Hard to extend to O(log n) hops</vt:lpstr>
      <vt:lpstr>Summary</vt:lpstr>
      <vt:lpstr>The “Tom” attack</vt:lpstr>
      <vt:lpstr>The “Tom” attack</vt:lpstr>
      <vt:lpstr>The “Tom” attack</vt:lpstr>
      <vt:lpstr>SybilGuard/SybilLimit [2006/2008 Yu, Gibbons, Kaminsky, Xiao]</vt:lpstr>
      <vt:lpstr>Attack on the ID space</vt:lpstr>
      <vt:lpstr>Balancing protocol</vt:lpstr>
      <vt:lpstr>Why balancing protocol works</vt:lpstr>
      <vt:lpstr>DHT routing in one slide</vt:lpstr>
      <vt:lpstr>DHTs are subject to the Sybil attack</vt:lpstr>
      <vt:lpstr>Social network can help</vt:lpstr>
    </vt:vector>
  </TitlesOfParts>
  <Company>MIT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Sybil-proof DHT using a social network</dc:title>
  <dc:creator>CTL</dc:creator>
  <cp:lastModifiedBy>CTL</cp:lastModifiedBy>
  <cp:revision>81</cp:revision>
  <dcterms:created xsi:type="dcterms:W3CDTF">2008-03-02T09:12:42Z</dcterms:created>
  <dcterms:modified xsi:type="dcterms:W3CDTF">2008-04-01T13:11:59Z</dcterms:modified>
</cp:coreProperties>
</file>