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375" r:id="rId3"/>
    <p:sldId id="258" r:id="rId4"/>
    <p:sldId id="259" r:id="rId5"/>
    <p:sldId id="257" r:id="rId6"/>
    <p:sldId id="283" r:id="rId7"/>
    <p:sldId id="378" r:id="rId8"/>
    <p:sldId id="377" r:id="rId9"/>
    <p:sldId id="379" r:id="rId10"/>
    <p:sldId id="273" r:id="rId11"/>
    <p:sldId id="350" r:id="rId12"/>
    <p:sldId id="263" r:id="rId13"/>
    <p:sldId id="264" r:id="rId14"/>
    <p:sldId id="267" r:id="rId15"/>
    <p:sldId id="361" r:id="rId16"/>
    <p:sldId id="362" r:id="rId17"/>
    <p:sldId id="363" r:id="rId18"/>
    <p:sldId id="364" r:id="rId19"/>
    <p:sldId id="317" r:id="rId20"/>
    <p:sldId id="315" r:id="rId21"/>
    <p:sldId id="310" r:id="rId22"/>
    <p:sldId id="365" r:id="rId23"/>
    <p:sldId id="366" r:id="rId24"/>
    <p:sldId id="371" r:id="rId25"/>
    <p:sldId id="311" r:id="rId26"/>
    <p:sldId id="314" r:id="rId27"/>
    <p:sldId id="374" r:id="rId28"/>
    <p:sldId id="372" r:id="rId29"/>
    <p:sldId id="373" r:id="rId30"/>
    <p:sldId id="320" r:id="rId31"/>
    <p:sldId id="354" r:id="rId32"/>
    <p:sldId id="307" r:id="rId33"/>
    <p:sldId id="282" r:id="rId34"/>
    <p:sldId id="340" r:id="rId35"/>
    <p:sldId id="376" r:id="rId36"/>
    <p:sldId id="348" r:id="rId37"/>
    <p:sldId id="358" r:id="rId38"/>
    <p:sldId id="357" r:id="rId39"/>
    <p:sldId id="316" r:id="rId40"/>
    <p:sldId id="323" r:id="rId41"/>
    <p:sldId id="322" r:id="rId42"/>
    <p:sldId id="324" r:id="rId43"/>
    <p:sldId id="325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565" autoAdjust="0"/>
  </p:normalViewPr>
  <p:slideViewPr>
    <p:cSldViewPr snapToGrid="0" snapToObjects="1" showGuides="1">
      <p:cViewPr varScale="1">
        <p:scale>
          <a:sx n="79" d="100"/>
          <a:sy n="79" d="100"/>
        </p:scale>
        <p:origin x="-1032" y="-96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eha:Documents: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eha:Documents: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2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3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cat>
            <c:strRef>
              <c:f>[graphs.xlsx]Sheet1!$A$13:$C$13</c:f>
              <c:strCache>
                <c:ptCount val="3"/>
                <c:pt idx="0">
                  <c:v>Doppel</c:v>
                </c:pt>
                <c:pt idx="1">
                  <c:v>OCC</c:v>
                </c:pt>
                <c:pt idx="2">
                  <c:v>2PL</c:v>
                </c:pt>
              </c:strCache>
            </c:strRef>
          </c:cat>
          <c:val>
            <c:numRef>
              <c:f>[graphs.xlsx]Sheet1!$A$14:$C$14</c:f>
              <c:numCache>
                <c:formatCode>General</c:formatCode>
                <c:ptCount val="3"/>
                <c:pt idx="0">
                  <c:v>3.0E7</c:v>
                </c:pt>
                <c:pt idx="1">
                  <c:v>806629.0</c:v>
                </c:pt>
                <c:pt idx="2">
                  <c:v>1.655E6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0325256"/>
        <c:axId val="-2120322184"/>
      </c:barChart>
      <c:catAx>
        <c:axId val="-21203252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Helvetica Neue Light"/>
              </a:defRPr>
            </a:pPr>
            <a:endParaRPr lang="en-US"/>
          </a:p>
        </c:txPr>
        <c:crossAx val="-2120322184"/>
        <c:crosses val="autoZero"/>
        <c:auto val="1"/>
        <c:lblAlgn val="ctr"/>
        <c:lblOffset val="100"/>
        <c:noMultiLvlLbl val="0"/>
      </c:catAx>
      <c:valAx>
        <c:axId val="-2120322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Helvetica Neue Light"/>
              </a:defRPr>
            </a:pPr>
            <a:endParaRPr lang="en-US"/>
          </a:p>
        </c:txPr>
        <c:crossAx val="-2120325256"/>
        <c:crosses val="autoZero"/>
        <c:crossBetween val="between"/>
        <c:dispUnits>
          <c:builtInUnit val="millions"/>
        </c:dispUnits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[graphs.xlsx]Sheet1!$A$8</c:f>
              <c:strCache>
                <c:ptCount val="1"/>
                <c:pt idx="0">
                  <c:v>Doppel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[graphs.xlsx]Sheet1!$B$7:$C$7</c:f>
              <c:strCache>
                <c:ptCount val="2"/>
                <c:pt idx="0">
                  <c:v>Low Contention</c:v>
                </c:pt>
                <c:pt idx="1">
                  <c:v>High Contention</c:v>
                </c:pt>
              </c:strCache>
            </c:strRef>
          </c:cat>
          <c:val>
            <c:numRef>
              <c:f>[graphs.xlsx]Sheet1!$B$8:$C$8</c:f>
              <c:numCache>
                <c:formatCode>General</c:formatCode>
                <c:ptCount val="2"/>
                <c:pt idx="0">
                  <c:v>3.3E6</c:v>
                </c:pt>
                <c:pt idx="1">
                  <c:v>3.3E6</c:v>
                </c:pt>
              </c:numCache>
            </c:numRef>
          </c:val>
        </c:ser>
        <c:ser>
          <c:idx val="1"/>
          <c:order val="1"/>
          <c:tx>
            <c:strRef>
              <c:f>[graphs.xlsx]Sheet1!$A$9</c:f>
              <c:strCache>
                <c:ptCount val="1"/>
                <c:pt idx="0">
                  <c:v>OCC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[graphs.xlsx]Sheet1!$B$7:$C$7</c:f>
              <c:strCache>
                <c:ptCount val="2"/>
                <c:pt idx="0">
                  <c:v>Low Contention</c:v>
                </c:pt>
                <c:pt idx="1">
                  <c:v>High Contention</c:v>
                </c:pt>
              </c:strCache>
            </c:strRef>
          </c:cat>
          <c:val>
            <c:numRef>
              <c:f>[graphs.xlsx]Sheet1!$B$9:$C$9</c:f>
              <c:numCache>
                <c:formatCode>General</c:formatCode>
                <c:ptCount val="2"/>
                <c:pt idx="0">
                  <c:v>3.4E6</c:v>
                </c:pt>
                <c:pt idx="1">
                  <c:v>1.1E6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6721720"/>
        <c:axId val="2072741288"/>
      </c:barChart>
      <c:catAx>
        <c:axId val="-2116721720"/>
        <c:scaling>
          <c:orientation val="minMax"/>
        </c:scaling>
        <c:delete val="0"/>
        <c:axPos val="b"/>
        <c:majorTickMark val="out"/>
        <c:minorTickMark val="none"/>
        <c:tickLblPos val="nextTo"/>
        <c:crossAx val="2072741288"/>
        <c:crosses val="autoZero"/>
        <c:auto val="1"/>
        <c:lblAlgn val="ctr"/>
        <c:lblOffset val="100"/>
        <c:noMultiLvlLbl val="0"/>
      </c:catAx>
      <c:valAx>
        <c:axId val="2072741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16721720"/>
        <c:crosses val="autoZero"/>
        <c:crossBetween val="between"/>
        <c:dispUnits>
          <c:builtInUnit val="millions"/>
        </c:dispUnits>
      </c:valAx>
    </c:plotArea>
    <c:plotVisOnly val="1"/>
    <c:dispBlanksAs val="gap"/>
    <c:showDLblsOverMax val="0"/>
  </c:chart>
  <c:txPr>
    <a:bodyPr/>
    <a:lstStyle/>
    <a:p>
      <a:pPr>
        <a:defRPr sz="1600">
          <a:latin typeface="Helvetica Neue Light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262C1-38A1-6541-813F-7C03C07B1222}" type="datetimeFigureOut">
              <a:rPr lang="en-US" smtClean="0"/>
              <a:t>10/8/14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FBFF4-4425-3541-9220-81DEEDCD1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83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DB22E-8BE4-D64D-BC14-6D151F9970B0}" type="datetimeFigureOut">
              <a:rPr lang="en-US" smtClean="0"/>
              <a:t>10/8/14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86730-9686-E74B-8D9D-D5AE81BAB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 smtClean="0"/>
              <a:t>Phd</a:t>
            </a:r>
            <a:r>
              <a:rPr lang="en-US" baseline="0" dirty="0" smtClean="0"/>
              <a:t> student in PDOS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How many of you run transactional databases in your cloud computing infrastructure?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Tell</a:t>
            </a:r>
            <a:r>
              <a:rPr lang="en-US" baseline="0" dirty="0" smtClean="0"/>
              <a:t> you about a technique we developed for handling conflicting workloads in an OLTP database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03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65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65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OK so what kinds</a:t>
            </a:r>
            <a:r>
              <a:rPr lang="en-US" baseline="0" dirty="0" smtClean="0"/>
              <a:t> of things can be done in the split phase, and what can’t?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578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12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Following properties to work</a:t>
            </a:r>
          </a:p>
          <a:p>
            <a:r>
              <a:rPr lang="en-US" dirty="0" smtClean="0"/>
              <a:t>Here are some that do and some that don’t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266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 data is split, some is not.  Reinforce this.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819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Doesn’t make sense to stop the world and reconcile</a:t>
            </a:r>
            <a:r>
              <a:rPr lang="en-US" baseline="0" dirty="0" smtClean="0"/>
              <a:t> on every read (every incompatible operation)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65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Instead STASH these incompatible operations to</a:t>
            </a:r>
            <a:r>
              <a:rPr lang="en-US" baseline="0" dirty="0" smtClean="0"/>
              <a:t> perform them in the next joined phase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6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827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73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- Two important</a:t>
            </a:r>
            <a:r>
              <a:rPr lang="en-US" baseline="0" dirty="0" smtClean="0"/>
              <a:t> trends: </a:t>
            </a: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- On the internet skewed popularity of items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Leads to more and more conflict</a:t>
            </a:r>
            <a:r>
              <a:rPr lang="en-US" baseline="0" dirty="0" smtClean="0"/>
              <a:t> when executing transactions in OLTP databases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099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Worst case scenario (best for us) all transactions conflicting on the same thing.  We get ~40x </a:t>
            </a:r>
            <a:r>
              <a:rPr lang="en-US" dirty="0" err="1" smtClean="0"/>
              <a:t>perf</a:t>
            </a:r>
            <a:r>
              <a:rPr lang="en-US" dirty="0" smtClean="0"/>
              <a:t> of OCC and 20x </a:t>
            </a:r>
            <a:r>
              <a:rPr lang="en-US" dirty="0" err="1" smtClean="0"/>
              <a:t>perf</a:t>
            </a:r>
            <a:r>
              <a:rPr lang="en-US" dirty="0" smtClean="0"/>
              <a:t> of 2PL</a:t>
            </a:r>
          </a:p>
          <a:p>
            <a:r>
              <a:rPr lang="en-US" dirty="0" smtClean="0"/>
              <a:t>OCC</a:t>
            </a:r>
            <a:r>
              <a:rPr lang="en-US" baseline="0" dirty="0" smtClean="0"/>
              <a:t> less than 2PL because of aborts, but they’re close.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54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Cores on x-axis,</a:t>
            </a:r>
            <a:r>
              <a:rPr lang="en-US" baseline="0" dirty="0" smtClean="0"/>
              <a:t> y-axis shows PER CORE THROUGHPUT.  Straight line = perfect scalability</a:t>
            </a:r>
          </a:p>
          <a:p>
            <a:r>
              <a:rPr lang="en-US" baseline="0" dirty="0" smtClean="0"/>
              <a:t>OCC quickly collapses – don’t get more </a:t>
            </a:r>
            <a:r>
              <a:rPr lang="en-US" baseline="0" dirty="0" err="1" smtClean="0"/>
              <a:t>perf</a:t>
            </a:r>
            <a:r>
              <a:rPr lang="en-US" baseline="0" dirty="0" smtClean="0"/>
              <a:t> for more cores</a:t>
            </a:r>
          </a:p>
          <a:p>
            <a:r>
              <a:rPr lang="en-US" baseline="0" dirty="0" err="1" smtClean="0"/>
              <a:t>Doppel</a:t>
            </a:r>
            <a:r>
              <a:rPr lang="en-US" baseline="0" dirty="0" smtClean="0"/>
              <a:t> gets more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310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Previous workloads all banging on one hot key</a:t>
            </a:r>
          </a:p>
          <a:p>
            <a:r>
              <a:rPr lang="en-US" dirty="0" smtClean="0"/>
              <a:t>Here we vary number of hot keys</a:t>
            </a:r>
          </a:p>
          <a:p>
            <a:r>
              <a:rPr lang="en-US" dirty="0" smtClean="0"/>
              <a:t>Still</a:t>
            </a:r>
            <a:r>
              <a:rPr lang="en-US" baseline="0" dirty="0" smtClean="0"/>
              <a:t> useful even when dozens of keys are popular</a:t>
            </a:r>
          </a:p>
          <a:p>
            <a:r>
              <a:rPr lang="en-US" baseline="0" dirty="0" smtClean="0"/>
              <a:t>When they’re not, similar </a:t>
            </a:r>
            <a:r>
              <a:rPr lang="en-US" baseline="0" dirty="0" err="1" smtClean="0"/>
              <a:t>perf</a:t>
            </a:r>
            <a:r>
              <a:rPr lang="en-US" baseline="0" dirty="0" smtClean="0"/>
              <a:t> to OCC.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294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Before simple workloads; now we add in reads and writes to a skewed workload where users are liking popular pages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Reads and writes are to popular data</a:t>
            </a:r>
          </a:p>
          <a:p>
            <a:pPr marL="171450" indent="-171450">
              <a:buFontTx/>
              <a:buChar char="-"/>
            </a:pPr>
            <a:r>
              <a:rPr lang="en-US" dirty="0" err="1" smtClean="0"/>
              <a:t>Doppel</a:t>
            </a:r>
            <a:r>
              <a:rPr lang="en-US" dirty="0" smtClean="0"/>
              <a:t> still helps even</a:t>
            </a:r>
            <a:r>
              <a:rPr lang="en-US" baseline="0" dirty="0" smtClean="0"/>
              <a:t> when 60% reads (40% writes to popular keys)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At 70 </a:t>
            </a:r>
            <a:r>
              <a:rPr lang="en-US" dirty="0" err="1" smtClean="0"/>
              <a:t>doppel</a:t>
            </a:r>
            <a:r>
              <a:rPr lang="en-US" dirty="0" smtClean="0"/>
              <a:t> stops</a:t>
            </a:r>
            <a:r>
              <a:rPr lang="en-US" baseline="0" dirty="0" smtClean="0"/>
              <a:t> marking anything as split (no split phase) and just does everything in join phase, same </a:t>
            </a:r>
            <a:r>
              <a:rPr lang="en-US" baseline="0" dirty="0" err="1" smtClean="0"/>
              <a:t>perf</a:t>
            </a:r>
            <a:r>
              <a:rPr lang="en-US" baseline="0" dirty="0" smtClean="0"/>
              <a:t> as OCC after this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03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Users are bidding on items, searching, listing new items.</a:t>
            </a:r>
          </a:p>
          <a:p>
            <a:r>
              <a:rPr lang="en-US" dirty="0" smtClean="0"/>
              <a:t>2 workloads, one mostly reads, we know how to scale reads could offload to a cache</a:t>
            </a:r>
          </a:p>
          <a:p>
            <a:r>
              <a:rPr lang="en-US" dirty="0" smtClean="0"/>
              <a:t>another contentious and mostly writes.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21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Pretty complicated</a:t>
            </a:r>
          </a:p>
          <a:p>
            <a:r>
              <a:rPr lang="en-US" dirty="0" smtClean="0"/>
              <a:t>Updating auction metadata</a:t>
            </a:r>
          </a:p>
          <a:p>
            <a:r>
              <a:rPr lang="en-US" dirty="0" smtClean="0"/>
              <a:t>Updating max bid if winner</a:t>
            </a:r>
          </a:p>
          <a:p>
            <a:r>
              <a:rPr lang="en-US" dirty="0" smtClean="0"/>
              <a:t>Inserting bid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99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Low contention</a:t>
            </a:r>
          </a:p>
          <a:p>
            <a:r>
              <a:rPr lang="en-US" dirty="0" smtClean="0"/>
              <a:t>High contention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 smtClean="0"/>
              <a:t>Number of cores on x-axis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CC protocol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Perf</a:t>
            </a:r>
            <a:r>
              <a:rPr lang="en-US" baseline="0" dirty="0" smtClean="0"/>
              <a:t> flattens out, do not get increased </a:t>
            </a:r>
            <a:r>
              <a:rPr lang="en-US" baseline="0" dirty="0" err="1" smtClean="0"/>
              <a:t>perf</a:t>
            </a:r>
            <a:r>
              <a:rPr lang="en-US" baseline="0" dirty="0" smtClean="0"/>
              <a:t> for more cores 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Sometimes it’s worse!  Collapse!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27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r>
              <a:rPr lang="en-US" baseline="0" dirty="0" smtClean="0"/>
              <a:t> this trick from multicore </a:t>
            </a:r>
            <a:r>
              <a:rPr lang="en-US" baseline="0" dirty="0" err="1" smtClean="0"/>
              <a:t>Oses</a:t>
            </a:r>
            <a:endParaRPr lang="en-US" baseline="0" dirty="0" smtClean="0"/>
          </a:p>
          <a:p>
            <a:r>
              <a:rPr lang="en-US" baseline="0" dirty="0" smtClean="0"/>
              <a:t>Scalable counters</a:t>
            </a:r>
          </a:p>
          <a:p>
            <a:r>
              <a:rPr lang="en-US" baseline="0" dirty="0" smtClean="0"/>
              <a:t>Keep per-core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40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Code on right</a:t>
            </a:r>
            <a:r>
              <a:rPr lang="en-US" baseline="0" dirty="0" smtClean="0"/>
              <a:t> with local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40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[Read]</a:t>
            </a:r>
          </a:p>
          <a:p>
            <a:endParaRPr lang="en-US" dirty="0" smtClean="0"/>
          </a:p>
          <a:p>
            <a:r>
              <a:rPr lang="en-US" dirty="0" smtClean="0"/>
              <a:t>Well, this is hard, and here’s why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40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 Want the left side to</a:t>
            </a:r>
            <a:r>
              <a:rPr lang="en-US" baseline="0" dirty="0" smtClean="0"/>
              <a:t> run in parallel which it CAN’T with concurrency control.  The trick doesn’t use concurrency control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The right side REQUIRES concurrency control to serialize access to x and y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We’d like the left side to operate on split data while right side gets correct answer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[Hinting at problem.]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Well, we can’t apply the kernel trick as is, there are many challenges.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588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6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86730-9686-E74B-8D9D-D5AE81BAB17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6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E395-AA62-F04F-81B5-7AF642E66AD9}" type="datetime1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CBB8-4335-654C-9201-C00663789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3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6279-0AD3-BC48-9C4A-FEAC8AF88EEB}" type="datetime1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CBB8-4335-654C-9201-C00663789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58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9081-BC4F-1446-9E77-CB06DB491975}" type="datetime1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CBB8-4335-654C-9201-C00663789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3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07D1-7958-9B42-91BB-C60EE0F227ED}" type="datetime1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CBB8-4335-654C-9201-C00663789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6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B211-AAD0-7F4C-8600-3FA1679C9D07}" type="datetime1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CBB8-4335-654C-9201-C00663789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2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74CCD-E79E-7C41-914A-504059BB70BD}" type="datetime1">
              <a:rPr lang="en-US" smtClean="0"/>
              <a:t>10/8/14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CBB8-4335-654C-9201-C00663789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476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007D-A4C8-0449-B68D-39FA23DEE6AE}" type="datetime1">
              <a:rPr lang="en-US" smtClean="0"/>
              <a:t>10/8/14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CBB8-4335-654C-9201-C00663789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2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5918-ECE7-1E46-B544-F13FF98FEBF9}" type="datetime1">
              <a:rPr lang="en-US" smtClean="0"/>
              <a:t>10/8/14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CBB8-4335-654C-9201-C00663789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0E5A4-14D0-494A-AF28-F908382B66D5}" type="datetime1">
              <a:rPr lang="en-US" smtClean="0"/>
              <a:t>10/8/14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CBB8-4335-654C-9201-C00663789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A163-B4DD-894C-9264-BBBF0C4F6B7A}" type="datetime1">
              <a:rPr lang="en-US" smtClean="0"/>
              <a:t>10/8/14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CBB8-4335-654C-9201-C00663789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D5BC-89FA-E64B-B0A0-C1B907D4BDAC}" type="datetime1">
              <a:rPr lang="en-US" smtClean="0"/>
              <a:t>10/8/14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CBB8-4335-654C-9201-C00663789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2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C3187-97EE-5E45-B30D-38D5D07B0EBD}" type="datetime1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2CBB8-4335-654C-9201-C006637897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30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 Neue Ligh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 Neue Ligh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 Neue Ligh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 Ligh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 Neue Ligh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 Neue Ligh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5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6.e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7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4062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Phase Reconciliation for Contended In-Memory Transactions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3730" y="3349346"/>
            <a:ext cx="8163069" cy="1155001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Neha Narula, Cody Cutler, Eddie Kohler, Robert Morris</a:t>
            </a:r>
          </a:p>
          <a:p>
            <a:r>
              <a:rPr lang="en-US" sz="2800" dirty="0" smtClean="0"/>
              <a:t>MIT CSAIL and Harvard</a:t>
            </a:r>
            <a:endParaRPr lang="en-US" sz="2800" dirty="0"/>
          </a:p>
        </p:txBody>
      </p:sp>
      <p:pic>
        <p:nvPicPr>
          <p:cNvPr id="5" name="Picture 1" descr="csai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738" y="4779322"/>
            <a:ext cx="1822342" cy="1242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1387" y="4726946"/>
            <a:ext cx="1423976" cy="142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971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</a:t>
            </a:r>
            <a:r>
              <a:rPr lang="en-US" dirty="0" smtClean="0"/>
              <a:t>an we use per-core data in complex database transactions?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25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0" dirty="0" smtClean="0">
                <a:latin typeface="Inconsolata"/>
                <a:ea typeface="Courier"/>
                <a:cs typeface="Inconsolata"/>
              </a:rPr>
              <a:t>BEGIN Transaction</a:t>
            </a:r>
            <a:endParaRPr lang="en-US" b="0" i="0" dirty="0" smtClean="0">
              <a:latin typeface="Inconsolata"/>
              <a:ea typeface="Courier"/>
              <a:cs typeface="Inconsolata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ADD(</a:t>
            </a:r>
            <a:r>
              <a:rPr lang="en-US" i="1" dirty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, 1)</a:t>
            </a:r>
          </a:p>
          <a:p>
            <a:pPr marL="0" indent="0">
              <a:buNone/>
            </a:pPr>
            <a:r>
              <a:rPr lang="en-US" b="0" i="0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ADD(</a:t>
            </a:r>
            <a:r>
              <a:rPr lang="en-US" b="0" i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y</a:t>
            </a:r>
            <a:r>
              <a:rPr lang="en-US" b="0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, 2)</a:t>
            </a:r>
            <a:endParaRPr lang="en-US" b="0" i="0" dirty="0" smtClean="0">
              <a:solidFill>
                <a:srgbClr val="000000"/>
              </a:solidFill>
              <a:latin typeface="Inconsolata"/>
              <a:ea typeface="Courier"/>
              <a:cs typeface="Inconsolata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END</a:t>
            </a:r>
            <a:r>
              <a:rPr lang="en-US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Transaction</a:t>
            </a:r>
            <a:endParaRPr lang="en-US" b="1" dirty="0">
              <a:latin typeface="Inconsolata"/>
              <a:cs typeface="Inconsolata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162152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b="1" dirty="0" smtClean="0">
                <a:latin typeface="Inconsolata"/>
                <a:ea typeface="Courier"/>
                <a:cs typeface="Inconsolata"/>
              </a:rPr>
              <a:t>BEGIN Transaction</a:t>
            </a:r>
            <a:endParaRPr lang="en-US" dirty="0" smtClean="0">
              <a:latin typeface="Inconsolata"/>
              <a:ea typeface="Courier"/>
              <a:cs typeface="Inconsolata"/>
            </a:endParaRPr>
          </a:p>
          <a:p>
            <a:pPr marL="0" indent="0">
              <a:buFont typeface="Arial"/>
              <a:buNone/>
            </a:pPr>
            <a:r>
              <a:rPr lang="en-US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GET(</a:t>
            </a:r>
            <a:r>
              <a:rPr lang="en-US" i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)</a:t>
            </a:r>
          </a:p>
          <a:p>
            <a:pPr marL="0" indent="0">
              <a:buFont typeface="Arial"/>
              <a:buNone/>
            </a:pPr>
            <a:r>
              <a:rPr lang="en-US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GET(</a:t>
            </a:r>
            <a:r>
              <a:rPr lang="en-US" i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)</a:t>
            </a:r>
          </a:p>
          <a:p>
            <a:pPr marL="0" indent="0">
              <a:buFont typeface="Arial"/>
              <a:buNone/>
            </a:pPr>
            <a:r>
              <a:rPr lang="en-US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END</a:t>
            </a:r>
            <a:r>
              <a:rPr lang="en-US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Transaction</a:t>
            </a:r>
            <a:endParaRPr lang="en-US" b="1" dirty="0">
              <a:latin typeface="Inconsolata"/>
              <a:cs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1611144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Deciding what records should be split among cores</a:t>
            </a:r>
          </a:p>
          <a:p>
            <a:r>
              <a:rPr lang="en-US" dirty="0" smtClean="0"/>
              <a:t>Transactions </a:t>
            </a:r>
            <a:r>
              <a:rPr lang="en-US" dirty="0"/>
              <a:t>operating on some contentious and some normal data</a:t>
            </a:r>
          </a:p>
          <a:p>
            <a:r>
              <a:rPr lang="en-US" dirty="0" smtClean="0"/>
              <a:t>Different kinds of operations on the same records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94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Reconciliation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Database automatically detects contention to </a:t>
            </a:r>
            <a:r>
              <a:rPr lang="en-US" i="1" dirty="0"/>
              <a:t>split</a:t>
            </a:r>
            <a:r>
              <a:rPr lang="en-US" dirty="0"/>
              <a:t> a </a:t>
            </a:r>
            <a:r>
              <a:rPr lang="en-US" dirty="0" smtClean="0"/>
              <a:t>record </a:t>
            </a:r>
            <a:r>
              <a:rPr lang="en-US" dirty="0"/>
              <a:t>among cores</a:t>
            </a:r>
          </a:p>
          <a:p>
            <a:r>
              <a:rPr lang="en-US" dirty="0" smtClean="0"/>
              <a:t>Database cycles through </a:t>
            </a:r>
            <a:r>
              <a:rPr lang="en-US" i="1" dirty="0" smtClean="0"/>
              <a:t>phases</a:t>
            </a:r>
            <a:r>
              <a:rPr lang="en-US" dirty="0" smtClean="0"/>
              <a:t>: split and joined</a:t>
            </a:r>
          </a:p>
          <a:p>
            <a:r>
              <a:rPr lang="en-US" dirty="0"/>
              <a:t>OCC serializes access to non-split </a:t>
            </a:r>
            <a:r>
              <a:rPr lang="en-US" dirty="0" smtClean="0"/>
              <a:t>data</a:t>
            </a:r>
            <a:endParaRPr lang="en-US" i="1" dirty="0" smtClean="0"/>
          </a:p>
          <a:p>
            <a:r>
              <a:rPr lang="en-US" dirty="0" smtClean="0"/>
              <a:t>Split records have assigned </a:t>
            </a:r>
            <a:r>
              <a:rPr lang="en-US" i="1" dirty="0" smtClean="0"/>
              <a:t>operations</a:t>
            </a:r>
            <a:r>
              <a:rPr lang="en-US" dirty="0" smtClean="0"/>
              <a:t> for split phases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Doppel</a:t>
            </a:r>
            <a:r>
              <a:rPr lang="en-US" dirty="0" smtClean="0"/>
              <a:t>, an in-memory transactional database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280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Splittable</a:t>
            </a:r>
            <a:r>
              <a:rPr lang="en-US" dirty="0" smtClean="0"/>
              <a:t>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Doppel</a:t>
            </a:r>
            <a:r>
              <a:rPr lang="en-US" dirty="0" smtClean="0"/>
              <a:t> optimizations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Performance evaluation</a:t>
            </a:r>
          </a:p>
        </p:txBody>
      </p:sp>
    </p:spTree>
    <p:extLst>
      <p:ext uri="{BB962C8B-B14F-4D97-AF65-F5344CB8AC3E}">
        <p14:creationId xmlns:p14="http://schemas.microsoft.com/office/powerpoint/2010/main" val="3654954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Split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98331"/>
            <a:ext cx="8433118" cy="144034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 transaction can operate on split and non-split data</a:t>
            </a:r>
          </a:p>
          <a:p>
            <a:r>
              <a:rPr lang="en-US" dirty="0"/>
              <a:t>Split records are written to per-core (x)</a:t>
            </a:r>
          </a:p>
          <a:p>
            <a:r>
              <a:rPr lang="en-US" dirty="0"/>
              <a:t>Rest of the records use OCC (u, v, w)</a:t>
            </a:r>
          </a:p>
          <a:p>
            <a:r>
              <a:rPr lang="en-US" dirty="0"/>
              <a:t>OCC ensures </a:t>
            </a:r>
            <a:r>
              <a:rPr lang="en-US" dirty="0" err="1"/>
              <a:t>serializability</a:t>
            </a:r>
            <a:r>
              <a:rPr lang="en-US" dirty="0"/>
              <a:t> for the non-split parts of the transaction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043" y="1889482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0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043" y="3010309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1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043" y="4131237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2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4891" y="1904355"/>
            <a:ext cx="151499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ADD(u)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17356" y="3058800"/>
            <a:ext cx="150964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ADD(v)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66706" y="4135826"/>
            <a:ext cx="150432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ADD(w)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4769" y="1904355"/>
            <a:ext cx="1410848" cy="338554"/>
          </a:xfrm>
          <a:prstGeom prst="rect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GET(x)GET(v)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6237" y="2342176"/>
            <a:ext cx="1072504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2309" y="3521726"/>
            <a:ext cx="1038292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08052" y="4572605"/>
            <a:ext cx="1061834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649083" y="1426841"/>
            <a:ext cx="1441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Helvetica Neue"/>
                <a:cs typeface="Helvetica Neue"/>
              </a:rPr>
              <a:t>s</a:t>
            </a:r>
            <a:r>
              <a:rPr lang="en-US" b="1" i="1" dirty="0" smtClean="0">
                <a:latin typeface="Helvetica Neue"/>
                <a:cs typeface="Helvetica Neue"/>
              </a:rPr>
              <a:t>plit phase</a:t>
            </a:r>
            <a:endParaRPr lang="en-US" b="1" i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71295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Reconciliation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89990"/>
            <a:ext cx="8433118" cy="124393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Cannot correctly process a read of x in current state</a:t>
            </a:r>
          </a:p>
          <a:p>
            <a:r>
              <a:rPr lang="en-US" dirty="0" smtClean="0"/>
              <a:t>Abort read transaction</a:t>
            </a:r>
          </a:p>
          <a:p>
            <a:r>
              <a:rPr lang="en-US" dirty="0" smtClean="0"/>
              <a:t>Reconcile per-core data to global store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043" y="1889482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0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043" y="3010309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1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043" y="4131237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2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4891" y="1904355"/>
            <a:ext cx="151499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ADD(u)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17356" y="3058800"/>
            <a:ext cx="150964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ADD(v)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66706" y="4135826"/>
            <a:ext cx="150432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ADD(w)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4769" y="1904355"/>
            <a:ext cx="1410848" cy="338554"/>
          </a:xfrm>
          <a:prstGeom prst="rect">
            <a:avLst/>
          </a:prstGeom>
          <a:ln w="57150" cmpd="sng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GET(x)GET(v)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80376" y="1880302"/>
            <a:ext cx="968873" cy="646331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x=x+x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</a:p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>
                <a:latin typeface="Inconsolata"/>
                <a:cs typeface="Inconsolata"/>
              </a:rPr>
              <a:t>0</a:t>
            </a:r>
            <a:r>
              <a:rPr lang="en-US" dirty="0">
                <a:latin typeface="Inconsolata"/>
                <a:cs typeface="Inconsolata"/>
              </a:rPr>
              <a:t>=</a:t>
            </a:r>
            <a:r>
              <a:rPr lang="en-US" dirty="0" smtClean="0">
                <a:latin typeface="Inconsolata"/>
                <a:cs typeface="Inconsolata"/>
              </a:rPr>
              <a:t>0</a:t>
            </a:r>
            <a:endParaRPr lang="en-US" dirty="0">
              <a:latin typeface="Inconsolata"/>
              <a:cs typeface="Inconsolat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6237" y="2342176"/>
            <a:ext cx="1072504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2309" y="3521726"/>
            <a:ext cx="1038292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08052" y="4572605"/>
            <a:ext cx="1061834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93471" y="3059034"/>
            <a:ext cx="955777" cy="646331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dirty="0" smtClean="0">
                <a:latin typeface="Inconsolata"/>
                <a:cs typeface="Inconsolata"/>
              </a:rPr>
              <a:t>=x+x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endParaRPr lang="en-US" dirty="0" smtClean="0">
              <a:latin typeface="Inconsolata"/>
              <a:cs typeface="Inconsolata"/>
            </a:endParaRPr>
          </a:p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>
                <a:latin typeface="Inconsolata"/>
                <a:cs typeface="Inconsolata"/>
              </a:rPr>
              <a:t>1</a:t>
            </a:r>
            <a:r>
              <a:rPr lang="en-US" dirty="0">
                <a:latin typeface="Inconsolata"/>
                <a:cs typeface="Inconsolata"/>
              </a:rPr>
              <a:t>=</a:t>
            </a:r>
            <a:r>
              <a:rPr lang="en-US" dirty="0" smtClean="0">
                <a:latin typeface="Inconsolata"/>
                <a:cs typeface="Inconsolata"/>
              </a:rPr>
              <a:t>0</a:t>
            </a:r>
            <a:endParaRPr lang="en-US" dirty="0">
              <a:latin typeface="Inconsolata"/>
              <a:cs typeface="Inconsolat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93472" y="4166691"/>
            <a:ext cx="955776" cy="646331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dirty="0" smtClean="0">
                <a:latin typeface="Inconsolata"/>
                <a:cs typeface="Inconsolata"/>
              </a:rPr>
              <a:t>=x+x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endParaRPr lang="en-US" dirty="0">
              <a:latin typeface="Inconsolata"/>
              <a:cs typeface="Inconsolata"/>
            </a:endParaRPr>
          </a:p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=</a:t>
            </a:r>
            <a:r>
              <a:rPr lang="en-US" dirty="0">
                <a:latin typeface="Inconsolata"/>
                <a:cs typeface="Inconsolata"/>
              </a:rPr>
              <a:t>0</a:t>
            </a:r>
            <a:endParaRPr lang="en-US" dirty="0" smtClean="0">
              <a:latin typeface="Inconsolata"/>
              <a:cs typeface="Inconsolat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49083" y="1426841"/>
            <a:ext cx="1441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Helvetica Neue"/>
                <a:cs typeface="Helvetica Neue"/>
              </a:rPr>
              <a:t>s</a:t>
            </a:r>
            <a:r>
              <a:rPr lang="en-US" b="1" i="1" dirty="0" smtClean="0">
                <a:latin typeface="Helvetica Neue"/>
                <a:cs typeface="Helvetica Neue"/>
              </a:rPr>
              <a:t>plit phase</a:t>
            </a:r>
            <a:endParaRPr lang="en-US" b="1" i="1" dirty="0">
              <a:latin typeface="Helvetica Neue"/>
              <a:cs typeface="Helvetica Neue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664769" y="1420805"/>
            <a:ext cx="1734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Helvetica Neue"/>
                <a:cs typeface="Helvetica Neue"/>
              </a:rPr>
              <a:t>reconciliation</a:t>
            </a:r>
            <a:endParaRPr lang="en-US" b="1" i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29704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3" grpId="0" animBg="1"/>
      <p:bldP spid="34" grpId="0" animBg="1"/>
      <p:bldP spid="4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Joined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43649"/>
            <a:ext cx="8433118" cy="152596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Wait until all processes have finished reconciliation</a:t>
            </a:r>
          </a:p>
          <a:p>
            <a:r>
              <a:rPr lang="en-US" dirty="0" smtClean="0"/>
              <a:t>Resume aborted read transactions using OCC</a:t>
            </a:r>
          </a:p>
          <a:p>
            <a:r>
              <a:rPr lang="en-US" dirty="0" smtClean="0"/>
              <a:t>Process all new transactions using OCC</a:t>
            </a:r>
          </a:p>
          <a:p>
            <a:r>
              <a:rPr lang="en-US" dirty="0" smtClean="0"/>
              <a:t>No split data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043" y="1889482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0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043" y="3010309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1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043" y="4131237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2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4891" y="1904355"/>
            <a:ext cx="151499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ADD(u)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17356" y="3058800"/>
            <a:ext cx="150964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ADD(v)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66706" y="4135826"/>
            <a:ext cx="150432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ADD(w)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4769" y="1904355"/>
            <a:ext cx="1410848" cy="338554"/>
          </a:xfrm>
          <a:prstGeom prst="rect">
            <a:avLst/>
          </a:prstGeom>
          <a:ln w="57150" cmpd="sng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GET(x)GET(v)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80376" y="1880302"/>
            <a:ext cx="968873" cy="646331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x=x+x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</a:p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>
                <a:latin typeface="Inconsolata"/>
                <a:cs typeface="Inconsolata"/>
              </a:rPr>
              <a:t>0</a:t>
            </a:r>
            <a:r>
              <a:rPr lang="en-US" dirty="0">
                <a:latin typeface="Inconsolata"/>
                <a:cs typeface="Inconsolata"/>
              </a:rPr>
              <a:t>=</a:t>
            </a:r>
            <a:r>
              <a:rPr lang="en-US" dirty="0" smtClean="0">
                <a:latin typeface="Inconsolata"/>
                <a:cs typeface="Inconsolata"/>
              </a:rPr>
              <a:t>0</a:t>
            </a:r>
            <a:endParaRPr lang="en-US" dirty="0">
              <a:latin typeface="Inconsolata"/>
              <a:cs typeface="Inconsolat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87924" y="1904049"/>
            <a:ext cx="145986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GET(x) GET(</a:t>
            </a:r>
            <a:r>
              <a:rPr lang="en-US" sz="1600" dirty="0">
                <a:latin typeface="Helvetica Neue Light"/>
                <a:cs typeface="Helvetica Neue Light"/>
              </a:rPr>
              <a:t>v</a:t>
            </a:r>
            <a:r>
              <a:rPr lang="en-US" sz="1600" dirty="0" smtClean="0">
                <a:latin typeface="Helvetica Neue Light"/>
                <a:cs typeface="Helvetica Neue Light"/>
              </a:rPr>
              <a:t>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6237" y="2342176"/>
            <a:ext cx="1072504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2309" y="3521726"/>
            <a:ext cx="1038292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08052" y="4572605"/>
            <a:ext cx="1061834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93471" y="3059034"/>
            <a:ext cx="955777" cy="646331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dirty="0" smtClean="0">
                <a:latin typeface="Inconsolata"/>
                <a:cs typeface="Inconsolata"/>
              </a:rPr>
              <a:t>=x+x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endParaRPr lang="en-US" dirty="0" smtClean="0">
              <a:latin typeface="Inconsolata"/>
              <a:cs typeface="Inconsolata"/>
            </a:endParaRPr>
          </a:p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>
                <a:latin typeface="Inconsolata"/>
                <a:cs typeface="Inconsolata"/>
              </a:rPr>
              <a:t>1</a:t>
            </a:r>
            <a:r>
              <a:rPr lang="en-US" dirty="0">
                <a:latin typeface="Inconsolata"/>
                <a:cs typeface="Inconsolata"/>
              </a:rPr>
              <a:t>=</a:t>
            </a:r>
            <a:r>
              <a:rPr lang="en-US" dirty="0" smtClean="0">
                <a:latin typeface="Inconsolata"/>
                <a:cs typeface="Inconsolata"/>
              </a:rPr>
              <a:t>0</a:t>
            </a:r>
            <a:endParaRPr lang="en-US" dirty="0">
              <a:latin typeface="Inconsolata"/>
              <a:cs typeface="Inconsolat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93472" y="4166691"/>
            <a:ext cx="955776" cy="646331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dirty="0" smtClean="0">
                <a:latin typeface="Inconsolata"/>
                <a:cs typeface="Inconsolata"/>
              </a:rPr>
              <a:t>=x+x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endParaRPr lang="en-US" dirty="0">
              <a:latin typeface="Inconsolata"/>
              <a:cs typeface="Inconsolata"/>
            </a:endParaRPr>
          </a:p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=</a:t>
            </a:r>
            <a:r>
              <a:rPr lang="en-US" dirty="0">
                <a:latin typeface="Inconsolata"/>
                <a:cs typeface="Inconsolata"/>
              </a:rPr>
              <a:t>0</a:t>
            </a:r>
            <a:endParaRPr lang="en-US" dirty="0" smtClean="0">
              <a:latin typeface="Inconsolata"/>
              <a:cs typeface="Inconsolat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49083" y="1426841"/>
            <a:ext cx="1441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Helvetica Neue"/>
                <a:cs typeface="Helvetica Neue"/>
              </a:rPr>
              <a:t>s</a:t>
            </a:r>
            <a:r>
              <a:rPr lang="en-US" b="1" i="1" dirty="0" smtClean="0">
                <a:latin typeface="Helvetica Neue"/>
                <a:cs typeface="Helvetica Neue"/>
              </a:rPr>
              <a:t>plit phase</a:t>
            </a:r>
            <a:endParaRPr lang="en-US" b="1" i="1" dirty="0">
              <a:latin typeface="Helvetica Neue"/>
              <a:cs typeface="Helvetica Neue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81341" y="1411151"/>
            <a:ext cx="1674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Helvetica Neue"/>
                <a:cs typeface="Helvetica Neue"/>
              </a:rPr>
              <a:t>joined phase</a:t>
            </a:r>
            <a:endParaRPr lang="en-US" b="1" i="1" dirty="0">
              <a:latin typeface="Helvetica Neue"/>
              <a:cs typeface="Helvetica Neue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5199029" y="1796173"/>
            <a:ext cx="0" cy="3290348"/>
          </a:xfrm>
          <a:prstGeom prst="line">
            <a:avLst/>
          </a:prstGeom>
          <a:ln w="5715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664769" y="1420805"/>
            <a:ext cx="1734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Helvetica Neue"/>
                <a:cs typeface="Helvetica Neue"/>
              </a:rPr>
              <a:t>reconciliation</a:t>
            </a:r>
            <a:endParaRPr lang="en-US" b="1" i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743741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Resume Split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81648"/>
            <a:ext cx="8433118" cy="111299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When done, transition to split phase again</a:t>
            </a:r>
          </a:p>
          <a:p>
            <a:r>
              <a:rPr lang="en-US" dirty="0" smtClean="0"/>
              <a:t>Wait for all processes to acknowledge they have completed joined phase before writing to per-core data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043" y="1889482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0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043" y="3010309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1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043" y="4131237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2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4891" y="1904355"/>
            <a:ext cx="151499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ADD(u)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17356" y="3058800"/>
            <a:ext cx="150964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ADD(v)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66706" y="4135826"/>
            <a:ext cx="150432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ADD(w)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4769" y="1904355"/>
            <a:ext cx="1410848" cy="338554"/>
          </a:xfrm>
          <a:prstGeom prst="rect">
            <a:avLst/>
          </a:prstGeom>
          <a:ln w="57150" cmpd="sng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GET(x)GET(v)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80376" y="1880302"/>
            <a:ext cx="968873" cy="646331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x=x+x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</a:p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>
                <a:latin typeface="Inconsolata"/>
                <a:cs typeface="Inconsolata"/>
              </a:rPr>
              <a:t>0</a:t>
            </a:r>
            <a:r>
              <a:rPr lang="en-US" dirty="0">
                <a:latin typeface="Inconsolata"/>
                <a:cs typeface="Inconsolata"/>
              </a:rPr>
              <a:t>=</a:t>
            </a:r>
            <a:r>
              <a:rPr lang="en-US" dirty="0" smtClean="0">
                <a:latin typeface="Inconsolata"/>
                <a:cs typeface="Inconsolata"/>
              </a:rPr>
              <a:t>0</a:t>
            </a:r>
            <a:endParaRPr lang="en-US" dirty="0">
              <a:latin typeface="Inconsolata"/>
              <a:cs typeface="Inconsolat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87924" y="1904049"/>
            <a:ext cx="145986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GET(x) GET(</a:t>
            </a:r>
            <a:r>
              <a:rPr lang="en-US" sz="1600" dirty="0">
                <a:latin typeface="Helvetica Neue Light"/>
                <a:cs typeface="Helvetica Neue Light"/>
              </a:rPr>
              <a:t>v</a:t>
            </a:r>
            <a:r>
              <a:rPr lang="en-US" sz="1600" dirty="0" smtClean="0">
                <a:latin typeface="Helvetica Neue Light"/>
                <a:cs typeface="Helvetica Neue Light"/>
              </a:rPr>
              <a:t>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6237" y="2342176"/>
            <a:ext cx="1072504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2309" y="3521726"/>
            <a:ext cx="1038292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08052" y="4572605"/>
            <a:ext cx="1061834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7102268" y="1790137"/>
            <a:ext cx="0" cy="3290348"/>
          </a:xfrm>
          <a:prstGeom prst="line">
            <a:avLst/>
          </a:prstGeom>
          <a:ln w="5715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293941" y="3058800"/>
            <a:ext cx="150964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ADD(v)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29607" y="3521726"/>
            <a:ext cx="1038292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93471" y="3059034"/>
            <a:ext cx="955777" cy="646331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dirty="0" smtClean="0">
                <a:latin typeface="Inconsolata"/>
                <a:cs typeface="Inconsolata"/>
              </a:rPr>
              <a:t>=x+x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endParaRPr lang="en-US" dirty="0" smtClean="0">
              <a:latin typeface="Inconsolata"/>
              <a:cs typeface="Inconsolata"/>
            </a:endParaRPr>
          </a:p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>
                <a:latin typeface="Inconsolata"/>
                <a:cs typeface="Inconsolata"/>
              </a:rPr>
              <a:t>1</a:t>
            </a:r>
            <a:r>
              <a:rPr lang="en-US" dirty="0">
                <a:latin typeface="Inconsolata"/>
                <a:cs typeface="Inconsolata"/>
              </a:rPr>
              <a:t>=</a:t>
            </a:r>
            <a:r>
              <a:rPr lang="en-US" dirty="0" smtClean="0">
                <a:latin typeface="Inconsolata"/>
                <a:cs typeface="Inconsolata"/>
              </a:rPr>
              <a:t>0</a:t>
            </a:r>
            <a:endParaRPr lang="en-US" dirty="0">
              <a:latin typeface="Inconsolata"/>
              <a:cs typeface="Inconsolat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93472" y="4166691"/>
            <a:ext cx="955776" cy="646331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dirty="0" smtClean="0">
                <a:latin typeface="Inconsolata"/>
                <a:cs typeface="Inconsolata"/>
              </a:rPr>
              <a:t>=x+x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endParaRPr lang="en-US" dirty="0">
              <a:latin typeface="Inconsolata"/>
              <a:cs typeface="Inconsolata"/>
            </a:endParaRPr>
          </a:p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=</a:t>
            </a:r>
            <a:r>
              <a:rPr lang="en-US" dirty="0">
                <a:latin typeface="Inconsolata"/>
                <a:cs typeface="Inconsolata"/>
              </a:rPr>
              <a:t>0</a:t>
            </a:r>
            <a:endParaRPr lang="en-US" dirty="0" smtClean="0">
              <a:latin typeface="Inconsolata"/>
              <a:cs typeface="Inconsolat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85757" y="4096544"/>
            <a:ext cx="150964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ADD(v)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21423" y="4546376"/>
            <a:ext cx="1038292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649083" y="1426841"/>
            <a:ext cx="1441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Helvetica Neue"/>
                <a:cs typeface="Helvetica Neue"/>
              </a:rPr>
              <a:t>s</a:t>
            </a:r>
            <a:r>
              <a:rPr lang="en-US" b="1" i="1" dirty="0" smtClean="0">
                <a:latin typeface="Helvetica Neue"/>
                <a:cs typeface="Helvetica Neue"/>
              </a:rPr>
              <a:t>plit phase</a:t>
            </a:r>
            <a:endParaRPr lang="en-US" b="1" i="1" dirty="0">
              <a:latin typeface="Helvetica Neue"/>
              <a:cs typeface="Helvetica Neue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81341" y="1411151"/>
            <a:ext cx="1674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Helvetica Neue"/>
                <a:cs typeface="Helvetica Neue"/>
              </a:rPr>
              <a:t>joined phase</a:t>
            </a:r>
            <a:endParaRPr lang="en-US" b="1" i="1" dirty="0">
              <a:latin typeface="Helvetica Neue"/>
              <a:cs typeface="Helvetica Neue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361984" y="1426841"/>
            <a:ext cx="1441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Helvetica Neue"/>
                <a:cs typeface="Helvetica Neue"/>
              </a:rPr>
              <a:t>s</a:t>
            </a:r>
            <a:r>
              <a:rPr lang="en-US" b="1" i="1" dirty="0" smtClean="0">
                <a:latin typeface="Helvetica Neue"/>
                <a:cs typeface="Helvetica Neue"/>
              </a:rPr>
              <a:t>plit phase</a:t>
            </a:r>
            <a:endParaRPr lang="en-US" b="1" i="1" dirty="0">
              <a:latin typeface="Helvetica Neue"/>
              <a:cs typeface="Helvetica Neue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5199029" y="1796173"/>
            <a:ext cx="0" cy="3290348"/>
          </a:xfrm>
          <a:prstGeom prst="line">
            <a:avLst/>
          </a:prstGeom>
          <a:ln w="5715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664769" y="1420805"/>
            <a:ext cx="1734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Helvetica Neue"/>
                <a:cs typeface="Helvetica Neue"/>
              </a:rPr>
              <a:t>reconciliation</a:t>
            </a:r>
            <a:endParaRPr lang="en-US" b="1" i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380412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7F7F7F"/>
                </a:solidFill>
              </a:rPr>
              <a:t>Phases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Splittable</a:t>
            </a:r>
            <a:r>
              <a:rPr lang="en-US" dirty="0" smtClean="0"/>
              <a:t>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Doppel</a:t>
            </a:r>
            <a:r>
              <a:rPr lang="en-US" dirty="0" smtClean="0"/>
              <a:t> Optimizations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Performance evaluation</a:t>
            </a:r>
          </a:p>
        </p:txBody>
      </p:sp>
    </p:spTree>
    <p:extLst>
      <p:ext uri="{BB962C8B-B14F-4D97-AF65-F5344CB8AC3E}">
        <p14:creationId xmlns:p14="http://schemas.microsoft.com/office/powerpoint/2010/main" val="1108503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Computing and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trends: multicore and in-memory databases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Multicore databases face increased contention due to skewed workloads and rising core counts</a:t>
            </a:r>
          </a:p>
        </p:txBody>
      </p:sp>
    </p:spTree>
    <p:extLst>
      <p:ext uri="{BB962C8B-B14F-4D97-AF65-F5344CB8AC3E}">
        <p14:creationId xmlns:p14="http://schemas.microsoft.com/office/powerpoint/2010/main" val="2457893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Transactions and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0" dirty="0" smtClean="0">
                <a:latin typeface="Inconsolata"/>
                <a:ea typeface="Courier"/>
                <a:cs typeface="Inconsolata"/>
              </a:rPr>
              <a:t>BEGIN Transaction (y)</a:t>
            </a:r>
            <a:endParaRPr lang="en-US" b="0" i="0" dirty="0" smtClean="0">
              <a:latin typeface="Inconsolata"/>
              <a:ea typeface="Courier"/>
              <a:cs typeface="Inconsolata"/>
            </a:endParaRPr>
          </a:p>
          <a:p>
            <a:pPr marL="0" indent="0">
              <a:buNone/>
            </a:pPr>
            <a:r>
              <a:rPr lang="en-US" dirty="0">
                <a:latin typeface="Inconsolata"/>
                <a:ea typeface="Courier"/>
                <a:cs typeface="Inconsolata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Inconsolata"/>
                <a:ea typeface="Courier"/>
                <a:cs typeface="Inconsolata"/>
              </a:rPr>
              <a:t>ADD</a:t>
            </a:r>
            <a:r>
              <a:rPr lang="en-US" dirty="0" smtClean="0">
                <a:latin typeface="Inconsolata"/>
                <a:ea typeface="Courier"/>
                <a:cs typeface="Inconsolata"/>
              </a:rPr>
              <a:t>(x,1)</a:t>
            </a:r>
            <a:endParaRPr lang="en-US" b="0" i="0" dirty="0" smtClean="0">
              <a:latin typeface="Inconsolata"/>
              <a:ea typeface="Courier"/>
              <a:cs typeface="Inconsolata"/>
            </a:endParaRPr>
          </a:p>
          <a:p>
            <a:pPr marL="0" indent="0">
              <a:buNone/>
            </a:pPr>
            <a:r>
              <a:rPr lang="en-US" dirty="0">
                <a:latin typeface="Inconsolata"/>
                <a:ea typeface="Courier"/>
                <a:cs typeface="Inconsolata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Inconsolata"/>
                <a:ea typeface="Courier"/>
                <a:cs typeface="Inconsolata"/>
              </a:rPr>
              <a:t>ADD</a:t>
            </a:r>
            <a:r>
              <a:rPr lang="en-US" dirty="0" smtClean="0">
                <a:latin typeface="Inconsolata"/>
                <a:ea typeface="Courier"/>
                <a:cs typeface="Inconsolata"/>
              </a:rPr>
              <a:t>(</a:t>
            </a:r>
            <a:r>
              <a:rPr lang="en-US" b="1" dirty="0" smtClean="0">
                <a:latin typeface="Inconsolata"/>
                <a:ea typeface="Courier"/>
                <a:cs typeface="Inconsolata"/>
              </a:rPr>
              <a:t>y</a:t>
            </a:r>
            <a:r>
              <a:rPr lang="en-US" dirty="0" smtClean="0">
                <a:latin typeface="Inconsolata"/>
                <a:ea typeface="Courier"/>
                <a:cs typeface="Inconsolata"/>
              </a:rPr>
              <a:t>,2)</a:t>
            </a:r>
            <a:endParaRPr lang="en-US" b="0" i="0" dirty="0" smtClean="0">
              <a:latin typeface="Inconsolata"/>
              <a:ea typeface="Courier"/>
              <a:cs typeface="Inconsolata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END</a:t>
            </a:r>
            <a:r>
              <a:rPr lang="en-US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Transaction</a:t>
            </a:r>
            <a:endParaRPr lang="en-US" b="1" dirty="0">
              <a:latin typeface="Inconsolata"/>
              <a:cs typeface="Inconsolat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360313"/>
            <a:ext cx="8229600" cy="17658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Transactions are composed of one or more </a:t>
            </a:r>
            <a:r>
              <a:rPr lang="en-US" i="1" dirty="0" smtClean="0"/>
              <a:t>operations</a:t>
            </a:r>
          </a:p>
          <a:p>
            <a:r>
              <a:rPr lang="en-US" dirty="0" smtClean="0"/>
              <a:t>Only some operations are amenable to splitting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611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71920" cy="4738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err="1" smtClean="0">
                <a:cs typeface="Helvetica Neue Light"/>
              </a:rPr>
              <a:t>Splittable</a:t>
            </a:r>
            <a:endParaRPr lang="en-US" u="sng" dirty="0" smtClean="0">
              <a:cs typeface="Helvetica Neue Light"/>
            </a:endParaRPr>
          </a:p>
          <a:p>
            <a:pPr marL="0" indent="0">
              <a:buNone/>
            </a:pPr>
            <a:endParaRPr lang="en-US" dirty="0" smtClean="0">
              <a:latin typeface="Inconsolata"/>
              <a:cs typeface="Inconsolata"/>
            </a:endParaRPr>
          </a:p>
          <a:p>
            <a:pPr marL="0" indent="0" algn="ctr">
              <a:buNone/>
            </a:pPr>
            <a:r>
              <a:rPr lang="en-US" dirty="0" smtClean="0">
                <a:latin typeface="Inconsolata"/>
                <a:cs typeface="Inconsolata"/>
              </a:rPr>
              <a:t>ADD</a:t>
            </a:r>
            <a:r>
              <a:rPr lang="en-US" dirty="0">
                <a:latin typeface="Inconsolata"/>
                <a:cs typeface="Inconsolata"/>
              </a:rPr>
              <a:t>(</a:t>
            </a:r>
            <a:r>
              <a:rPr lang="en-US" i="1" dirty="0" err="1">
                <a:latin typeface="Inconsolata"/>
                <a:cs typeface="Inconsolata"/>
              </a:rPr>
              <a:t>k</a:t>
            </a:r>
            <a:r>
              <a:rPr lang="en-US" dirty="0" err="1" smtClean="0">
                <a:latin typeface="Inconsolata"/>
                <a:cs typeface="Inconsolata"/>
              </a:rPr>
              <a:t>,</a:t>
            </a:r>
            <a:r>
              <a:rPr lang="en-US" i="1" dirty="0" err="1">
                <a:latin typeface="Inconsolata"/>
                <a:cs typeface="Inconsolata"/>
              </a:rPr>
              <a:t>n</a:t>
            </a:r>
            <a:r>
              <a:rPr lang="en-US" dirty="0" smtClean="0">
                <a:latin typeface="Inconsolata"/>
                <a:cs typeface="Inconsolata"/>
              </a:rPr>
              <a:t>)</a:t>
            </a:r>
            <a:endParaRPr lang="en-US" dirty="0">
              <a:latin typeface="Inconsolata"/>
              <a:cs typeface="Inconsolata"/>
            </a:endParaRPr>
          </a:p>
          <a:p>
            <a:pPr marL="0" indent="0" algn="ctr">
              <a:buNone/>
            </a:pPr>
            <a:r>
              <a:rPr lang="en-US" dirty="0">
                <a:latin typeface="Inconsolata"/>
                <a:cs typeface="Inconsolata"/>
              </a:rPr>
              <a:t>MAX(</a:t>
            </a:r>
            <a:r>
              <a:rPr lang="en-US" i="1" dirty="0" err="1">
                <a:latin typeface="Inconsolata"/>
                <a:cs typeface="Inconsolata"/>
              </a:rPr>
              <a:t>k</a:t>
            </a:r>
            <a:r>
              <a:rPr lang="en-US" dirty="0" err="1" smtClean="0">
                <a:latin typeface="Inconsolata"/>
                <a:cs typeface="Inconsolata"/>
              </a:rPr>
              <a:t>,</a:t>
            </a:r>
            <a:r>
              <a:rPr lang="en-US" i="1" dirty="0" err="1">
                <a:latin typeface="Inconsolata"/>
                <a:cs typeface="Inconsolata"/>
              </a:rPr>
              <a:t>n</a:t>
            </a:r>
            <a:r>
              <a:rPr lang="en-US" dirty="0" smtClean="0">
                <a:latin typeface="Inconsolata"/>
                <a:cs typeface="Inconsolata"/>
              </a:rPr>
              <a:t>)</a:t>
            </a:r>
          </a:p>
          <a:p>
            <a:pPr marL="0" indent="0" algn="ctr">
              <a:buNone/>
            </a:pPr>
            <a:r>
              <a:rPr lang="en-US" dirty="0" smtClean="0">
                <a:latin typeface="Inconsolata"/>
                <a:cs typeface="Inconsolata"/>
              </a:rPr>
              <a:t>MULT(</a:t>
            </a:r>
            <a:r>
              <a:rPr lang="en-US" i="1" dirty="0" err="1" smtClean="0">
                <a:latin typeface="Inconsolata"/>
                <a:cs typeface="Inconsolata"/>
              </a:rPr>
              <a:t>k</a:t>
            </a:r>
            <a:r>
              <a:rPr lang="en-US" dirty="0" err="1" smtClean="0">
                <a:latin typeface="Inconsolata"/>
                <a:cs typeface="Inconsolata"/>
              </a:rPr>
              <a:t>,</a:t>
            </a:r>
            <a:r>
              <a:rPr lang="en-US" i="1" dirty="0" err="1" smtClean="0">
                <a:latin typeface="Inconsolata"/>
                <a:cs typeface="Inconsolata"/>
              </a:rPr>
              <a:t>n</a:t>
            </a:r>
            <a:r>
              <a:rPr lang="en-US" dirty="0" smtClean="0">
                <a:latin typeface="Inconsolata"/>
                <a:cs typeface="Inconsolata"/>
              </a:rPr>
              <a:t>)</a:t>
            </a:r>
            <a:endParaRPr lang="en-US" dirty="0">
              <a:latin typeface="Inconsolata"/>
              <a:cs typeface="Inconsolata"/>
            </a:endParaRPr>
          </a:p>
          <a:p>
            <a:pPr marL="0" indent="0" algn="ctr">
              <a:buNone/>
            </a:pPr>
            <a:r>
              <a:rPr lang="en-US" dirty="0">
                <a:latin typeface="Inconsolata"/>
                <a:cs typeface="Inconsolata"/>
              </a:rPr>
              <a:t>OPUT(</a:t>
            </a:r>
            <a:r>
              <a:rPr lang="en-US" i="1" dirty="0" err="1">
                <a:latin typeface="Inconsolata"/>
                <a:cs typeface="Inconsolata"/>
              </a:rPr>
              <a:t>k</a:t>
            </a:r>
            <a:r>
              <a:rPr lang="en-US" dirty="0" err="1" smtClean="0">
                <a:latin typeface="Inconsolata"/>
                <a:cs typeface="Inconsolata"/>
              </a:rPr>
              <a:t>,</a:t>
            </a:r>
            <a:r>
              <a:rPr lang="en-US" i="1" dirty="0" err="1" smtClean="0">
                <a:latin typeface="Inconsolata"/>
                <a:cs typeface="Inconsolata"/>
              </a:rPr>
              <a:t>v</a:t>
            </a:r>
            <a:r>
              <a:rPr lang="en-US" dirty="0" err="1" smtClean="0">
                <a:latin typeface="Inconsolata"/>
                <a:cs typeface="Inconsolata"/>
              </a:rPr>
              <a:t>,</a:t>
            </a:r>
            <a:r>
              <a:rPr lang="en-US" i="1" dirty="0" err="1" smtClean="0">
                <a:latin typeface="Inconsolata"/>
                <a:cs typeface="Inconsolata"/>
              </a:rPr>
              <a:t>o</a:t>
            </a:r>
            <a:r>
              <a:rPr lang="en-US" dirty="0">
                <a:latin typeface="Inconsolata"/>
                <a:cs typeface="Inconsolata"/>
              </a:rPr>
              <a:t>)</a:t>
            </a:r>
          </a:p>
          <a:p>
            <a:pPr marL="0" indent="0" algn="ctr">
              <a:buNone/>
            </a:pPr>
            <a:r>
              <a:rPr lang="en-US" dirty="0">
                <a:latin typeface="Inconsolata"/>
                <a:cs typeface="Inconsolata"/>
              </a:rPr>
              <a:t>TOPKINSERT(</a:t>
            </a:r>
            <a:r>
              <a:rPr lang="en-US" i="1" dirty="0" err="1">
                <a:latin typeface="Inconsolata"/>
                <a:cs typeface="Inconsolata"/>
              </a:rPr>
              <a:t>k</a:t>
            </a:r>
            <a:r>
              <a:rPr lang="en-US" dirty="0" err="1" smtClean="0">
                <a:latin typeface="Inconsolata"/>
                <a:cs typeface="Inconsolata"/>
              </a:rPr>
              <a:t>,</a:t>
            </a:r>
            <a:r>
              <a:rPr lang="en-US" i="1" dirty="0" err="1" smtClean="0">
                <a:latin typeface="Inconsolata"/>
                <a:cs typeface="Inconsolata"/>
              </a:rPr>
              <a:t>v</a:t>
            </a:r>
            <a:r>
              <a:rPr lang="en-US" dirty="0" err="1" smtClean="0">
                <a:latin typeface="Inconsolata"/>
                <a:cs typeface="Inconsolata"/>
              </a:rPr>
              <a:t>,</a:t>
            </a:r>
            <a:r>
              <a:rPr lang="en-US" i="1" dirty="0" err="1" smtClean="0">
                <a:latin typeface="Inconsolata"/>
                <a:cs typeface="Inconsolata"/>
              </a:rPr>
              <a:t>o</a:t>
            </a:r>
            <a:r>
              <a:rPr lang="en-US" dirty="0">
                <a:latin typeface="Inconsolata"/>
                <a:cs typeface="Inconsolata"/>
              </a:rPr>
              <a:t>)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6856" y="1600200"/>
            <a:ext cx="3771920" cy="47389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u="sng" dirty="0" smtClean="0">
                <a:cs typeface="Helvetica Neue Light"/>
              </a:rPr>
              <a:t>Not </a:t>
            </a:r>
            <a:r>
              <a:rPr lang="en-US" u="sng" dirty="0" err="1">
                <a:cs typeface="Helvetica Neue Light"/>
              </a:rPr>
              <a:t>S</a:t>
            </a:r>
            <a:r>
              <a:rPr lang="en-US" u="sng" dirty="0" err="1" smtClean="0">
                <a:cs typeface="Helvetica Neue Light"/>
              </a:rPr>
              <a:t>plittable</a:t>
            </a:r>
            <a:endParaRPr lang="en-US" u="sng" dirty="0" smtClean="0">
              <a:cs typeface="Helvetica Neue Light"/>
            </a:endParaRPr>
          </a:p>
          <a:p>
            <a:pPr marL="0" indent="0" algn="ctr">
              <a:buFont typeface="Arial"/>
              <a:buNone/>
            </a:pPr>
            <a:endParaRPr lang="en-US" dirty="0" smtClean="0">
              <a:latin typeface="Inconsolata"/>
              <a:cs typeface="Inconsolata"/>
            </a:endParaRPr>
          </a:p>
          <a:p>
            <a:pPr marL="0" indent="0" algn="ctr">
              <a:buFont typeface="Arial"/>
              <a:buNone/>
            </a:pPr>
            <a:r>
              <a:rPr lang="en-US" dirty="0" smtClean="0">
                <a:latin typeface="Inconsolata"/>
                <a:cs typeface="Inconsolata"/>
              </a:rPr>
              <a:t>GET(</a:t>
            </a:r>
            <a:r>
              <a:rPr lang="en-US" i="1" dirty="0" smtClean="0">
                <a:latin typeface="Inconsolata"/>
                <a:cs typeface="Inconsolata"/>
              </a:rPr>
              <a:t>k</a:t>
            </a:r>
            <a:r>
              <a:rPr lang="en-US" dirty="0" smtClean="0">
                <a:latin typeface="Inconsolata"/>
                <a:cs typeface="Inconsolata"/>
              </a:rPr>
              <a:t>)</a:t>
            </a:r>
          </a:p>
          <a:p>
            <a:pPr marL="0" indent="0" algn="ctr">
              <a:buFont typeface="Arial"/>
              <a:buNone/>
            </a:pPr>
            <a:r>
              <a:rPr lang="en-US" dirty="0" smtClean="0">
                <a:latin typeface="Inconsolata"/>
                <a:cs typeface="Inconsolata"/>
              </a:rPr>
              <a:t>PUT(</a:t>
            </a:r>
            <a:r>
              <a:rPr lang="en-US" i="1" dirty="0" err="1" smtClean="0">
                <a:latin typeface="Inconsolata"/>
                <a:cs typeface="Inconsolata"/>
              </a:rPr>
              <a:t>k</a:t>
            </a:r>
            <a:r>
              <a:rPr lang="en-US" dirty="0" err="1" smtClean="0">
                <a:latin typeface="Inconsolata"/>
                <a:cs typeface="Inconsolata"/>
              </a:rPr>
              <a:t>,</a:t>
            </a:r>
            <a:r>
              <a:rPr lang="en-US" i="1" dirty="0" err="1" smtClean="0">
                <a:latin typeface="Inconsolata"/>
                <a:cs typeface="Inconsolata"/>
              </a:rPr>
              <a:t>v</a:t>
            </a:r>
            <a:r>
              <a:rPr lang="en-US" dirty="0" smtClean="0">
                <a:latin typeface="Inconsolata"/>
                <a:cs typeface="Inconsolat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51535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Example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5019" y="1994234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0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5019" y="2944839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1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5019" y="3803887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2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81867" y="1932678"/>
            <a:ext cx="1514995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Inconsolata"/>
                <a:cs typeface="Inconsolata"/>
              </a:rPr>
              <a:t>MAX(x,55)</a:t>
            </a:r>
            <a:endParaRPr lang="en-US" sz="2000" dirty="0">
              <a:latin typeface="Inconsolata"/>
              <a:cs typeface="Inconsolat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93104" y="2883283"/>
            <a:ext cx="1509649" cy="400110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Inconsolata"/>
                <a:cs typeface="Inconsolata"/>
              </a:rPr>
              <a:t>MAX(x,10)</a:t>
            </a:r>
            <a:endParaRPr lang="en-US" sz="2000" dirty="0">
              <a:latin typeface="Inconsolata"/>
              <a:cs typeface="Inconsolat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5844" y="3803887"/>
            <a:ext cx="1504325" cy="400110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Inconsolata"/>
                <a:cs typeface="Inconsolata"/>
              </a:rPr>
              <a:t>MAX(x,21)</a:t>
            </a:r>
            <a:endParaRPr lang="en-US" sz="2000" dirty="0">
              <a:latin typeface="Inconsolata"/>
              <a:cs typeface="Inconsolat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98532" y="2332788"/>
            <a:ext cx="1911608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0 </a:t>
            </a:r>
            <a:r>
              <a:rPr lang="en-US" dirty="0" smtClean="0">
                <a:latin typeface="Inconsolata"/>
                <a:cs typeface="Inconsolata"/>
              </a:rPr>
              <a:t>= MAX(x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  <a:r>
              <a:rPr lang="en-US" dirty="0" smtClean="0">
                <a:latin typeface="Inconsolata"/>
                <a:cs typeface="Inconsolata"/>
              </a:rPr>
              <a:t>,55)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41058" y="3283393"/>
            <a:ext cx="1911608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 </a:t>
            </a:r>
            <a:r>
              <a:rPr lang="en-US" dirty="0" smtClean="0">
                <a:latin typeface="Inconsolata"/>
                <a:cs typeface="Inconsolata"/>
              </a:rPr>
              <a:t>= MAX(x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,10)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54336" y="4203997"/>
            <a:ext cx="1911608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 </a:t>
            </a:r>
            <a:r>
              <a:rPr lang="en-US" dirty="0" smtClean="0">
                <a:latin typeface="Inconsolata"/>
                <a:cs typeface="Inconsolata"/>
              </a:rPr>
              <a:t>= MAX(x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,21)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8652" y="2130300"/>
            <a:ext cx="1065265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0 </a:t>
            </a:r>
            <a:r>
              <a:rPr lang="en-US" dirty="0" smtClean="0">
                <a:latin typeface="Inconsolata"/>
                <a:cs typeface="Inconsolata"/>
              </a:rPr>
              <a:t>= 55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8652" y="3007069"/>
            <a:ext cx="1065265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 </a:t>
            </a:r>
            <a:r>
              <a:rPr lang="en-US" dirty="0" smtClean="0">
                <a:latin typeface="Inconsolata"/>
                <a:cs typeface="Inconsolata"/>
              </a:rPr>
              <a:t>= 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21535" y="3838472"/>
            <a:ext cx="1065265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 </a:t>
            </a:r>
            <a:r>
              <a:rPr lang="en-US" dirty="0" smtClean="0">
                <a:latin typeface="Inconsolata"/>
                <a:cs typeface="Inconsolata"/>
              </a:rPr>
              <a:t>= 21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457200" y="5289990"/>
            <a:ext cx="8433118" cy="124393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Each core keeps one piece of </a:t>
            </a:r>
            <a:r>
              <a:rPr lang="en-US" i="1" dirty="0" smtClean="0"/>
              <a:t>summarized </a:t>
            </a:r>
            <a:r>
              <a:rPr lang="en-US" dirty="0" smtClean="0"/>
              <a:t>state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</a:p>
          <a:p>
            <a:r>
              <a:rPr lang="en-US" dirty="0" smtClean="0"/>
              <a:t>MAX is commutative so results can be determined out of order</a:t>
            </a:r>
          </a:p>
        </p:txBody>
      </p:sp>
    </p:spTree>
    <p:extLst>
      <p:ext uri="{BB962C8B-B14F-4D97-AF65-F5344CB8AC3E}">
        <p14:creationId xmlns:p14="http://schemas.microsoft.com/office/powerpoint/2010/main" val="746387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Example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5019" y="1994234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0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5019" y="2944839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1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5019" y="3803887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2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81867" y="1932678"/>
            <a:ext cx="1514995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Inconsolata"/>
                <a:cs typeface="Inconsolata"/>
              </a:rPr>
              <a:t>MAX(x,55)</a:t>
            </a:r>
            <a:endParaRPr lang="en-US" sz="2000" dirty="0">
              <a:latin typeface="Inconsolata"/>
              <a:cs typeface="Inconsolat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93104" y="2883283"/>
            <a:ext cx="1509649" cy="400110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Inconsolata"/>
                <a:cs typeface="Inconsolata"/>
              </a:rPr>
              <a:t>MAX(x,10)</a:t>
            </a:r>
            <a:endParaRPr lang="en-US" sz="2000" dirty="0">
              <a:latin typeface="Inconsolata"/>
              <a:cs typeface="Inconsolat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5844" y="3803887"/>
            <a:ext cx="1504325" cy="400110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Inconsolata"/>
                <a:cs typeface="Inconsolata"/>
              </a:rPr>
              <a:t>MAX(x,21)</a:t>
            </a:r>
            <a:endParaRPr lang="en-US" sz="2000" dirty="0">
              <a:latin typeface="Inconsolata"/>
              <a:cs typeface="Inconsolat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98532" y="2332788"/>
            <a:ext cx="1911608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0 </a:t>
            </a:r>
            <a:r>
              <a:rPr lang="en-US" dirty="0" smtClean="0">
                <a:latin typeface="Inconsolata"/>
                <a:cs typeface="Inconsolata"/>
              </a:rPr>
              <a:t>= MAX(x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  <a:r>
              <a:rPr lang="en-US" dirty="0" smtClean="0">
                <a:latin typeface="Inconsolata"/>
                <a:cs typeface="Inconsolata"/>
              </a:rPr>
              <a:t>,55)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41058" y="3283393"/>
            <a:ext cx="1911608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 </a:t>
            </a:r>
            <a:r>
              <a:rPr lang="en-US" dirty="0" smtClean="0">
                <a:latin typeface="Inconsolata"/>
                <a:cs typeface="Inconsolata"/>
              </a:rPr>
              <a:t>= MAX(x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,10)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54336" y="4203997"/>
            <a:ext cx="1911608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 </a:t>
            </a:r>
            <a:r>
              <a:rPr lang="en-US" dirty="0" smtClean="0">
                <a:latin typeface="Inconsolata"/>
                <a:cs typeface="Inconsolata"/>
              </a:rPr>
              <a:t>= MAX(x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,21)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8652" y="2130300"/>
            <a:ext cx="1065265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0 </a:t>
            </a:r>
            <a:r>
              <a:rPr lang="en-US" dirty="0" smtClean="0">
                <a:latin typeface="Inconsolata"/>
                <a:cs typeface="Inconsolata"/>
              </a:rPr>
              <a:t>= 55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8652" y="3007069"/>
            <a:ext cx="1065265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 </a:t>
            </a:r>
            <a:r>
              <a:rPr lang="en-US" dirty="0" smtClean="0">
                <a:latin typeface="Inconsolata"/>
                <a:cs typeface="Inconsolata"/>
              </a:rPr>
              <a:t>= 27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21535" y="3838472"/>
            <a:ext cx="1065265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 </a:t>
            </a:r>
            <a:r>
              <a:rPr lang="en-US" dirty="0" smtClean="0">
                <a:latin typeface="Inconsolata"/>
                <a:cs typeface="Inconsolata"/>
              </a:rPr>
              <a:t>= 21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457200" y="5289990"/>
            <a:ext cx="8433118" cy="124393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Each core keeps one piece of </a:t>
            </a:r>
            <a:r>
              <a:rPr lang="en-US" i="1" dirty="0" smtClean="0"/>
              <a:t>summarized </a:t>
            </a:r>
            <a:r>
              <a:rPr lang="en-US" dirty="0" smtClean="0"/>
              <a:t>state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</a:p>
          <a:p>
            <a:r>
              <a:rPr lang="en-US" dirty="0" smtClean="0"/>
              <a:t>MAX is commutative so results can be determined out of order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35026" y="2883283"/>
            <a:ext cx="1509649" cy="400110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Inconsolata"/>
                <a:cs typeface="Inconsolata"/>
              </a:rPr>
              <a:t>MAX(x,27)</a:t>
            </a:r>
            <a:endParaRPr lang="en-US" sz="2000" dirty="0">
              <a:latin typeface="Inconsolata"/>
              <a:cs typeface="Inconsolat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82980" y="3283393"/>
            <a:ext cx="1911608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 </a:t>
            </a:r>
            <a:r>
              <a:rPr lang="en-US" dirty="0" smtClean="0">
                <a:latin typeface="Inconsolata"/>
                <a:cs typeface="Inconsolata"/>
              </a:rPr>
              <a:t>= MAX(x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,27)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39692" y="1943639"/>
            <a:ext cx="1509649" cy="400110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Inconsolata"/>
                <a:cs typeface="Inconsolata"/>
              </a:rPr>
              <a:t>MAX(x,2)</a:t>
            </a:r>
            <a:endParaRPr lang="en-US" sz="2000" dirty="0">
              <a:latin typeface="Inconsolata"/>
              <a:cs typeface="Inconsolat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87646" y="2343749"/>
            <a:ext cx="1911608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 </a:t>
            </a:r>
            <a:r>
              <a:rPr lang="en-US" dirty="0" smtClean="0">
                <a:latin typeface="Inconsolata"/>
                <a:cs typeface="Inconsolata"/>
              </a:rPr>
              <a:t>= MAX(x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,2)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06855" y="4520607"/>
            <a:ext cx="1509649" cy="400110"/>
          </a:xfrm>
          <a:prstGeom prst="rect">
            <a:avLst/>
          </a:prstGeom>
          <a:ln w="3810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Inconsolata"/>
                <a:cs typeface="Inconsolata"/>
              </a:rPr>
              <a:t>x</a:t>
            </a:r>
            <a:r>
              <a:rPr lang="en-US" sz="2000" dirty="0" smtClean="0">
                <a:latin typeface="Inconsolata"/>
                <a:cs typeface="Inconsolata"/>
              </a:rPr>
              <a:t> = 55</a:t>
            </a:r>
            <a:endParaRPr lang="en-US" sz="2000" dirty="0">
              <a:latin typeface="Inconsolata"/>
              <a:cs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3617699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Example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5019" y="1994234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0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5019" y="2944839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1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5019" y="3803887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2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62428" y="1943639"/>
            <a:ext cx="1514995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Inconsolata"/>
                <a:cs typeface="Inconsolata"/>
              </a:rPr>
              <a:t>MAX(x,55)</a:t>
            </a:r>
            <a:endParaRPr lang="en-US" sz="2000" dirty="0">
              <a:latin typeface="Inconsolata"/>
              <a:cs typeface="Inconsolat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7603" y="2885879"/>
            <a:ext cx="1509649" cy="400110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Inconsolata"/>
                <a:cs typeface="Inconsolata"/>
              </a:rPr>
              <a:t>MAX(x,10)</a:t>
            </a:r>
            <a:endParaRPr lang="en-US" sz="2000" dirty="0">
              <a:latin typeface="Inconsolata"/>
              <a:cs typeface="Inconsolat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92512" y="3797410"/>
            <a:ext cx="1504325" cy="400110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Inconsolata"/>
                <a:cs typeface="Inconsolata"/>
              </a:rPr>
              <a:t>MAX(x,21)</a:t>
            </a:r>
            <a:endParaRPr lang="en-US" sz="2000" dirty="0">
              <a:latin typeface="Inconsolata"/>
              <a:cs typeface="Inconsolat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62428" y="2343749"/>
            <a:ext cx="1911608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0 </a:t>
            </a:r>
            <a:r>
              <a:rPr lang="en-US" dirty="0" smtClean="0">
                <a:latin typeface="Inconsolata"/>
                <a:cs typeface="Inconsolata"/>
              </a:rPr>
              <a:t>= MAX(x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  <a:r>
              <a:rPr lang="en-US" dirty="0" smtClean="0">
                <a:latin typeface="Inconsolata"/>
                <a:cs typeface="Inconsolata"/>
              </a:rPr>
              <a:t>,55)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55557" y="3285989"/>
            <a:ext cx="1911608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 </a:t>
            </a:r>
            <a:r>
              <a:rPr lang="en-US" dirty="0" smtClean="0">
                <a:latin typeface="Inconsolata"/>
                <a:cs typeface="Inconsolata"/>
              </a:rPr>
              <a:t>= MAX(x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,10)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01004" y="4197520"/>
            <a:ext cx="1911608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 </a:t>
            </a:r>
            <a:r>
              <a:rPr lang="en-US" dirty="0" smtClean="0">
                <a:latin typeface="Inconsolata"/>
                <a:cs typeface="Inconsolata"/>
              </a:rPr>
              <a:t>= MAX(x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,21)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8652" y="2130300"/>
            <a:ext cx="1065265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0 </a:t>
            </a:r>
            <a:r>
              <a:rPr lang="en-US" dirty="0" smtClean="0">
                <a:latin typeface="Inconsolata"/>
                <a:cs typeface="Inconsolata"/>
              </a:rPr>
              <a:t>= 55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8652" y="3007069"/>
            <a:ext cx="1065265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 </a:t>
            </a:r>
            <a:r>
              <a:rPr lang="en-US" dirty="0" smtClean="0">
                <a:latin typeface="Inconsolata"/>
                <a:cs typeface="Inconsolata"/>
              </a:rPr>
              <a:t>= 27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21535" y="3838472"/>
            <a:ext cx="1065265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 </a:t>
            </a:r>
            <a:r>
              <a:rPr lang="en-US" dirty="0" smtClean="0">
                <a:latin typeface="Inconsolata"/>
                <a:cs typeface="Inconsolata"/>
              </a:rPr>
              <a:t>= 21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457200" y="5289990"/>
            <a:ext cx="8433118" cy="124393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Each core keeps one piece of </a:t>
            </a:r>
            <a:r>
              <a:rPr lang="en-US" i="1" dirty="0" smtClean="0"/>
              <a:t>summarized </a:t>
            </a:r>
            <a:r>
              <a:rPr lang="en-US" dirty="0" smtClean="0"/>
              <a:t>state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endParaRPr lang="en-US" dirty="0" smtClean="0"/>
          </a:p>
          <a:p>
            <a:r>
              <a:rPr lang="en-US" dirty="0" smtClean="0"/>
              <a:t>MAX is commutative so results can be determined out of order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35026" y="2883283"/>
            <a:ext cx="1509649" cy="400110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Inconsolata"/>
                <a:cs typeface="Inconsolata"/>
              </a:rPr>
              <a:t>MAX(x,27)</a:t>
            </a:r>
            <a:endParaRPr lang="en-US" sz="2000" dirty="0">
              <a:latin typeface="Inconsolata"/>
              <a:cs typeface="Inconsolat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82980" y="3283393"/>
            <a:ext cx="1911608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 </a:t>
            </a:r>
            <a:r>
              <a:rPr lang="en-US" dirty="0" smtClean="0">
                <a:latin typeface="Inconsolata"/>
                <a:cs typeface="Inconsolata"/>
              </a:rPr>
              <a:t>= MAX(x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,27)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74036" y="1943639"/>
            <a:ext cx="1509649" cy="400110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Inconsolata"/>
                <a:cs typeface="Inconsolata"/>
              </a:rPr>
              <a:t>MAX(x,2)</a:t>
            </a:r>
            <a:endParaRPr lang="en-US" sz="2000" dirty="0">
              <a:latin typeface="Inconsolata"/>
              <a:cs typeface="Inconsolat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21990" y="2343749"/>
            <a:ext cx="1911608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 </a:t>
            </a:r>
            <a:r>
              <a:rPr lang="en-US" dirty="0" smtClean="0">
                <a:latin typeface="Inconsolata"/>
                <a:cs typeface="Inconsolata"/>
              </a:rPr>
              <a:t>= MAX(x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,2)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06855" y="4520607"/>
            <a:ext cx="1509649" cy="400110"/>
          </a:xfrm>
          <a:prstGeom prst="rect">
            <a:avLst/>
          </a:prstGeom>
          <a:ln w="3810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Inconsolata"/>
                <a:cs typeface="Inconsolata"/>
              </a:rPr>
              <a:t>x</a:t>
            </a:r>
            <a:r>
              <a:rPr lang="en-US" sz="2000" dirty="0" smtClean="0">
                <a:latin typeface="Inconsolata"/>
                <a:cs typeface="Inconsolata"/>
              </a:rPr>
              <a:t> = 55</a:t>
            </a:r>
            <a:endParaRPr lang="en-US" sz="2000" dirty="0">
              <a:latin typeface="Inconsolata"/>
              <a:cs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914301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Be Split?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Operations that can be split must </a:t>
            </a:r>
            <a:r>
              <a:rPr lang="en-US" dirty="0"/>
              <a:t>b</a:t>
            </a:r>
            <a:r>
              <a:rPr lang="en-US" dirty="0" smtClean="0"/>
              <a:t>e:</a:t>
            </a:r>
          </a:p>
          <a:p>
            <a:pPr lvl="1"/>
            <a:r>
              <a:rPr lang="en-US" dirty="0" smtClean="0"/>
              <a:t>Commutative</a:t>
            </a:r>
          </a:p>
          <a:p>
            <a:pPr lvl="1"/>
            <a:r>
              <a:rPr lang="en-US" dirty="0" smtClean="0"/>
              <a:t>Pre-reconcilable</a:t>
            </a:r>
          </a:p>
          <a:p>
            <a:pPr lvl="1"/>
            <a:r>
              <a:rPr lang="en-US" dirty="0" smtClean="0"/>
              <a:t>On a single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779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Can’t Be Split?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Helvetica Neue Light"/>
              </a:rPr>
              <a:t>Operations that return a value</a:t>
            </a:r>
          </a:p>
          <a:p>
            <a:pPr lvl="1"/>
            <a:r>
              <a:rPr lang="en-US" dirty="0">
                <a:latin typeface="Inconsolata"/>
                <a:cs typeface="Inconsolata"/>
              </a:rPr>
              <a:t>ADD_AND_GET</a:t>
            </a:r>
            <a:r>
              <a:rPr lang="en-US" dirty="0" smtClean="0">
                <a:latin typeface="Inconsolata"/>
                <a:cs typeface="Inconsolata"/>
              </a:rPr>
              <a:t>(</a:t>
            </a:r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dirty="0" smtClean="0">
                <a:latin typeface="Inconsolata"/>
                <a:cs typeface="Inconsolata"/>
              </a:rPr>
              <a:t>,4)</a:t>
            </a:r>
            <a:endParaRPr lang="en-US" dirty="0">
              <a:latin typeface="Inconsolata"/>
              <a:cs typeface="Inconsolata"/>
            </a:endParaRPr>
          </a:p>
          <a:p>
            <a:r>
              <a:rPr lang="en-US" dirty="0" smtClean="0"/>
              <a:t>Operations on multiple keys</a:t>
            </a:r>
          </a:p>
          <a:p>
            <a:pPr lvl="1"/>
            <a:r>
              <a:rPr lang="en-US" dirty="0">
                <a:latin typeface="Inconsolata"/>
                <a:cs typeface="Inconsolata"/>
              </a:rPr>
              <a:t>ADD(</a:t>
            </a:r>
            <a:r>
              <a:rPr lang="en-US" dirty="0" err="1">
                <a:latin typeface="Inconsolata"/>
                <a:cs typeface="Inconsolata"/>
              </a:rPr>
              <a:t>x</a:t>
            </a:r>
            <a:r>
              <a:rPr lang="en-US" dirty="0" err="1" smtClean="0">
                <a:latin typeface="Inconsolata"/>
                <a:cs typeface="Inconsolata"/>
              </a:rPr>
              <a:t>,y</a:t>
            </a:r>
            <a:r>
              <a:rPr lang="en-US" dirty="0" smtClean="0">
                <a:latin typeface="Inconsolata"/>
                <a:cs typeface="Inconsolata"/>
              </a:rPr>
              <a:t>)</a:t>
            </a:r>
            <a:endParaRPr lang="en-US" dirty="0" smtClean="0"/>
          </a:p>
          <a:p>
            <a:r>
              <a:rPr lang="en-US" dirty="0" smtClean="0"/>
              <a:t>Different operations in the same phase, even if arguments make them commutative</a:t>
            </a:r>
          </a:p>
          <a:p>
            <a:pPr lvl="1"/>
            <a:r>
              <a:rPr lang="en-US" dirty="0" smtClean="0">
                <a:latin typeface="Inconsolata"/>
                <a:cs typeface="Inconsolata"/>
              </a:rPr>
              <a:t>ADD(x,0) </a:t>
            </a:r>
            <a:r>
              <a:rPr lang="en-US" dirty="0" smtClean="0"/>
              <a:t>and </a:t>
            </a:r>
            <a:r>
              <a:rPr lang="en-US" dirty="0" smtClean="0">
                <a:latin typeface="Inconsolata"/>
                <a:cs typeface="Inconsolata"/>
              </a:rPr>
              <a:t>MULT(x,1)</a:t>
            </a:r>
          </a:p>
          <a:p>
            <a:endParaRPr lang="en-US" dirty="0" smtClean="0">
              <a:latin typeface="Inconsolata"/>
              <a:cs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1541504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7F7F7F"/>
                </a:solidFill>
              </a:rPr>
              <a:t>Phases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7F7F7F"/>
                </a:solidFill>
              </a:rPr>
              <a:t>Splittable</a:t>
            </a:r>
            <a:r>
              <a:rPr lang="en-US" dirty="0" smtClean="0">
                <a:solidFill>
                  <a:srgbClr val="7F7F7F"/>
                </a:solidFill>
              </a:rPr>
              <a:t>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Doppel</a:t>
            </a:r>
            <a:r>
              <a:rPr lang="en-US" dirty="0" smtClean="0"/>
              <a:t> Optimizations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Performance evaluation</a:t>
            </a:r>
          </a:p>
        </p:txBody>
      </p:sp>
    </p:spTree>
    <p:extLst>
      <p:ext uri="{BB962C8B-B14F-4D97-AF65-F5344CB8AC3E}">
        <p14:creationId xmlns:p14="http://schemas.microsoft.com/office/powerpoint/2010/main" val="744664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Batching Transactions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043" y="1889482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0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043" y="3010309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1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043" y="4131237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2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4891" y="1904355"/>
            <a:ext cx="151499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ADD(u)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17356" y="3058800"/>
            <a:ext cx="150964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ADD(v)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66706" y="4135826"/>
            <a:ext cx="150432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ADD(w)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4769" y="1904355"/>
            <a:ext cx="1410848" cy="338554"/>
          </a:xfrm>
          <a:prstGeom prst="rect">
            <a:avLst/>
          </a:prstGeom>
          <a:ln w="57150" cmpd="sng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GET(x)GET(v)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80376" y="1880302"/>
            <a:ext cx="968873" cy="646331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x=x+x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</a:p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>
                <a:latin typeface="Inconsolata"/>
                <a:cs typeface="Inconsolata"/>
              </a:rPr>
              <a:t>0</a:t>
            </a:r>
            <a:r>
              <a:rPr lang="en-US" dirty="0">
                <a:latin typeface="Inconsolata"/>
                <a:cs typeface="Inconsolata"/>
              </a:rPr>
              <a:t>=</a:t>
            </a:r>
            <a:r>
              <a:rPr lang="en-US" dirty="0" smtClean="0">
                <a:latin typeface="Inconsolata"/>
                <a:cs typeface="Inconsolata"/>
              </a:rPr>
              <a:t>0</a:t>
            </a:r>
            <a:endParaRPr lang="en-US" dirty="0">
              <a:latin typeface="Inconsolata"/>
              <a:cs typeface="Inconsolat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87924" y="1904049"/>
            <a:ext cx="145986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GET(x) GET(</a:t>
            </a:r>
            <a:r>
              <a:rPr lang="en-US" sz="1600" dirty="0">
                <a:latin typeface="Helvetica Neue Light"/>
                <a:cs typeface="Helvetica Neue Light"/>
              </a:rPr>
              <a:t>v</a:t>
            </a:r>
            <a:r>
              <a:rPr lang="en-US" sz="1600" dirty="0" smtClean="0">
                <a:latin typeface="Helvetica Neue Light"/>
                <a:cs typeface="Helvetica Neue Light"/>
              </a:rPr>
              <a:t>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6237" y="2342176"/>
            <a:ext cx="1072504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2309" y="3521726"/>
            <a:ext cx="1038292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08052" y="4572605"/>
            <a:ext cx="1061834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93471" y="3059034"/>
            <a:ext cx="955777" cy="646331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dirty="0" smtClean="0">
                <a:latin typeface="Inconsolata"/>
                <a:cs typeface="Inconsolata"/>
              </a:rPr>
              <a:t>=x+x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endParaRPr lang="en-US" dirty="0" smtClean="0">
              <a:latin typeface="Inconsolata"/>
              <a:cs typeface="Inconsolata"/>
            </a:endParaRPr>
          </a:p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>
                <a:latin typeface="Inconsolata"/>
                <a:cs typeface="Inconsolata"/>
              </a:rPr>
              <a:t>1</a:t>
            </a:r>
            <a:r>
              <a:rPr lang="en-US" dirty="0">
                <a:latin typeface="Inconsolata"/>
                <a:cs typeface="Inconsolata"/>
              </a:rPr>
              <a:t>=</a:t>
            </a:r>
            <a:r>
              <a:rPr lang="en-US" dirty="0" smtClean="0">
                <a:latin typeface="Inconsolata"/>
                <a:cs typeface="Inconsolata"/>
              </a:rPr>
              <a:t>0</a:t>
            </a:r>
            <a:endParaRPr lang="en-US" dirty="0">
              <a:latin typeface="Inconsolata"/>
              <a:cs typeface="Inconsolat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93472" y="4166691"/>
            <a:ext cx="955776" cy="646331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dirty="0" smtClean="0">
                <a:latin typeface="Inconsolata"/>
                <a:cs typeface="Inconsolata"/>
              </a:rPr>
              <a:t>=x+x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endParaRPr lang="en-US" dirty="0">
              <a:latin typeface="Inconsolata"/>
              <a:cs typeface="Inconsolata"/>
            </a:endParaRPr>
          </a:p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=</a:t>
            </a:r>
            <a:r>
              <a:rPr lang="en-US" dirty="0">
                <a:latin typeface="Inconsolata"/>
                <a:cs typeface="Inconsolata"/>
              </a:rPr>
              <a:t>0</a:t>
            </a:r>
            <a:endParaRPr lang="en-US" dirty="0" smtClean="0">
              <a:latin typeface="Inconsolata"/>
              <a:cs typeface="Inconsolat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49083" y="1426841"/>
            <a:ext cx="1441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Helvetica Neue"/>
                <a:cs typeface="Helvetica Neue"/>
              </a:rPr>
              <a:t>s</a:t>
            </a:r>
            <a:r>
              <a:rPr lang="en-US" b="1" i="1" dirty="0" smtClean="0">
                <a:latin typeface="Helvetica Neue"/>
                <a:cs typeface="Helvetica Neue"/>
              </a:rPr>
              <a:t>plit phase</a:t>
            </a:r>
            <a:endParaRPr lang="en-US" b="1" i="1" dirty="0">
              <a:latin typeface="Helvetica Neue"/>
              <a:cs typeface="Helvetica Neue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81341" y="1411151"/>
            <a:ext cx="1674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Helvetica Neue"/>
                <a:cs typeface="Helvetica Neue"/>
              </a:rPr>
              <a:t>joined phase</a:t>
            </a:r>
            <a:endParaRPr lang="en-US" b="1" i="1" dirty="0">
              <a:latin typeface="Helvetica Neue"/>
              <a:cs typeface="Helvetica Neue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5199029" y="1796173"/>
            <a:ext cx="0" cy="3290348"/>
          </a:xfrm>
          <a:prstGeom prst="line">
            <a:avLst/>
          </a:prstGeom>
          <a:ln w="5715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664769" y="1420805"/>
            <a:ext cx="1734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Helvetica Neue"/>
                <a:cs typeface="Helvetica Neue"/>
              </a:rPr>
              <a:t>reconciliation</a:t>
            </a:r>
            <a:endParaRPr lang="en-US" b="1" i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742876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Batching 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12587"/>
            <a:ext cx="8433118" cy="109989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Don’t switch phases </a:t>
            </a:r>
            <a:r>
              <a:rPr lang="en-US" dirty="0" smtClean="0"/>
              <a:t>immediately; </a:t>
            </a:r>
            <a:r>
              <a:rPr lang="en-US" i="1" dirty="0" smtClean="0"/>
              <a:t>stash</a:t>
            </a:r>
            <a:r>
              <a:rPr lang="en-US" dirty="0" smtClean="0"/>
              <a:t> reads</a:t>
            </a:r>
          </a:p>
          <a:p>
            <a:r>
              <a:rPr lang="en-US" dirty="0" smtClean="0"/>
              <a:t>Wait to accumulate stashed transactions</a:t>
            </a:r>
          </a:p>
          <a:p>
            <a:r>
              <a:rPr lang="en-US" dirty="0" smtClean="0"/>
              <a:t>Batch for joined phase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043" y="1889482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0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043" y="3010309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1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043" y="4131237"/>
            <a:ext cx="84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latin typeface="Helvetica Neue"/>
                <a:cs typeface="Helvetica Neue"/>
              </a:rPr>
              <a:t>c</a:t>
            </a:r>
            <a:r>
              <a:rPr lang="en-US" sz="1600" b="1" i="1" dirty="0" smtClean="0">
                <a:latin typeface="Helvetica Neue"/>
                <a:cs typeface="Helvetica Neue"/>
              </a:rPr>
              <a:t>ore 2</a:t>
            </a:r>
            <a:endParaRPr lang="en-US" sz="1600" b="1" i="1" dirty="0">
              <a:latin typeface="Helvetica Neue"/>
              <a:cs typeface="Helvetica Neue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4891" y="1904355"/>
            <a:ext cx="151499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ADD(u)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17356" y="3058800"/>
            <a:ext cx="150964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ADD(v)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66706" y="4135826"/>
            <a:ext cx="150432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ADD(w)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4769" y="1904355"/>
            <a:ext cx="1410848" cy="338554"/>
          </a:xfrm>
          <a:prstGeom prst="rect">
            <a:avLst/>
          </a:prstGeom>
          <a:ln w="57150" cmpd="sng">
            <a:solidFill>
              <a:schemeClr val="accent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GET(x)GET(v)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25350" y="1880302"/>
            <a:ext cx="968873" cy="646331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x=x+x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</a:p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>
                <a:latin typeface="Inconsolata"/>
                <a:cs typeface="Inconsolata"/>
              </a:rPr>
              <a:t>0</a:t>
            </a:r>
            <a:r>
              <a:rPr lang="en-US" dirty="0">
                <a:latin typeface="Inconsolata"/>
                <a:cs typeface="Inconsolata"/>
              </a:rPr>
              <a:t>=</a:t>
            </a:r>
            <a:r>
              <a:rPr lang="en-US" dirty="0" smtClean="0">
                <a:latin typeface="Inconsolata"/>
                <a:cs typeface="Inconsolata"/>
              </a:rPr>
              <a:t>0</a:t>
            </a:r>
            <a:endParaRPr lang="en-US" dirty="0">
              <a:latin typeface="Inconsolata"/>
              <a:cs typeface="Inconsolat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32898" y="1904049"/>
            <a:ext cx="145986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GET(x) GET(</a:t>
            </a:r>
            <a:r>
              <a:rPr lang="en-US" sz="1600" dirty="0">
                <a:latin typeface="Helvetica Neue Light"/>
                <a:cs typeface="Helvetica Neue Light"/>
              </a:rPr>
              <a:t>v</a:t>
            </a:r>
            <a:r>
              <a:rPr lang="en-US" sz="1600" dirty="0" smtClean="0">
                <a:latin typeface="Helvetica Neue Light"/>
                <a:cs typeface="Helvetica Neue Light"/>
              </a:rPr>
              <a:t>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6237" y="2342176"/>
            <a:ext cx="1072504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0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2309" y="3521726"/>
            <a:ext cx="1038292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08052" y="4572605"/>
            <a:ext cx="1061834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38445" y="3059034"/>
            <a:ext cx="955777" cy="646331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dirty="0" smtClean="0">
                <a:latin typeface="Inconsolata"/>
                <a:cs typeface="Inconsolata"/>
              </a:rPr>
              <a:t>=x+x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endParaRPr lang="en-US" dirty="0" smtClean="0">
              <a:latin typeface="Inconsolata"/>
              <a:cs typeface="Inconsolata"/>
            </a:endParaRPr>
          </a:p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baseline="-25000" dirty="0">
                <a:latin typeface="Inconsolata"/>
                <a:cs typeface="Inconsolata"/>
              </a:rPr>
              <a:t>1</a:t>
            </a:r>
            <a:r>
              <a:rPr lang="en-US" dirty="0">
                <a:latin typeface="Inconsolata"/>
                <a:cs typeface="Inconsolata"/>
              </a:rPr>
              <a:t>=</a:t>
            </a:r>
            <a:r>
              <a:rPr lang="en-US" dirty="0" smtClean="0">
                <a:latin typeface="Inconsolata"/>
                <a:cs typeface="Inconsolata"/>
              </a:rPr>
              <a:t>0</a:t>
            </a:r>
            <a:endParaRPr lang="en-US" dirty="0">
              <a:latin typeface="Inconsolata"/>
              <a:cs typeface="Inconsolat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538446" y="4166691"/>
            <a:ext cx="955776" cy="646331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Inconsolata"/>
                <a:cs typeface="Inconsolata"/>
              </a:rPr>
              <a:t>x</a:t>
            </a:r>
            <a:r>
              <a:rPr lang="en-US" dirty="0" smtClean="0">
                <a:latin typeface="Inconsolata"/>
                <a:cs typeface="Inconsolata"/>
              </a:rPr>
              <a:t>=x+x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endParaRPr lang="en-US" dirty="0">
              <a:latin typeface="Inconsolata"/>
              <a:cs typeface="Inconsolata"/>
            </a:endParaRPr>
          </a:p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2</a:t>
            </a:r>
            <a:r>
              <a:rPr lang="en-US" dirty="0" smtClean="0">
                <a:latin typeface="Inconsolata"/>
                <a:cs typeface="Inconsolata"/>
              </a:rPr>
              <a:t>=</a:t>
            </a:r>
            <a:r>
              <a:rPr lang="en-US" dirty="0">
                <a:latin typeface="Inconsolata"/>
                <a:cs typeface="Inconsolata"/>
              </a:rPr>
              <a:t>0</a:t>
            </a:r>
            <a:endParaRPr lang="en-US" dirty="0" smtClean="0">
              <a:latin typeface="Inconsolata"/>
              <a:cs typeface="Inconsolat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49083" y="1426841"/>
            <a:ext cx="1441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Helvetica Neue"/>
                <a:cs typeface="Helvetica Neue"/>
              </a:rPr>
              <a:t>s</a:t>
            </a:r>
            <a:r>
              <a:rPr lang="en-US" b="1" i="1" dirty="0" smtClean="0">
                <a:latin typeface="Helvetica Neue"/>
                <a:cs typeface="Helvetica Neue"/>
              </a:rPr>
              <a:t>plit phase</a:t>
            </a:r>
            <a:endParaRPr lang="en-US" b="1" i="1" dirty="0">
              <a:latin typeface="Helvetica Neue"/>
              <a:cs typeface="Helvetica Neue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26315" y="1411151"/>
            <a:ext cx="1674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Helvetica Neue"/>
                <a:cs typeface="Helvetica Neue"/>
              </a:rPr>
              <a:t>joined phase</a:t>
            </a:r>
            <a:endParaRPr lang="en-US" b="1" i="1" dirty="0">
              <a:latin typeface="Helvetica Neue"/>
              <a:cs typeface="Helvetica Neue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744003" y="1796173"/>
            <a:ext cx="0" cy="3290348"/>
          </a:xfrm>
          <a:prstGeom prst="line">
            <a:avLst/>
          </a:prstGeom>
          <a:ln w="5715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209743" y="1420805"/>
            <a:ext cx="1734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Helvetica Neue"/>
                <a:cs typeface="Helvetica Neue"/>
              </a:rPr>
              <a:t>reconciliation</a:t>
            </a:r>
            <a:endParaRPr lang="en-US" b="1" i="1" dirty="0">
              <a:latin typeface="Helvetica Neue"/>
              <a:cs typeface="Helvetica Neue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43144" y="4131237"/>
            <a:ext cx="1076484" cy="338554"/>
          </a:xfrm>
          <a:prstGeom prst="rect">
            <a:avLst/>
          </a:prstGeom>
          <a:ln w="57150" cmpd="sng">
            <a:solidFill>
              <a:schemeClr val="accent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GET(x)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44086" y="4079686"/>
            <a:ext cx="924959" cy="338554"/>
          </a:xfrm>
          <a:prstGeom prst="rect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GET(x)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8229" y="4138660"/>
            <a:ext cx="1076484" cy="338554"/>
          </a:xfrm>
          <a:prstGeom prst="rect">
            <a:avLst/>
          </a:prstGeom>
          <a:ln w="57150" cmpd="sng">
            <a:solidFill>
              <a:schemeClr val="accent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GET(x)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965359" y="4079686"/>
            <a:ext cx="924959" cy="338554"/>
          </a:xfrm>
          <a:prstGeom prst="rect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GET(x)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43144" y="3058800"/>
            <a:ext cx="150964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Helvetica Neue Light"/>
                <a:cs typeface="Helvetica Neue Light"/>
              </a:rPr>
              <a:t>ADD(x) ADD(v)</a:t>
            </a:r>
            <a:endParaRPr lang="en-US" sz="1600" dirty="0">
              <a:latin typeface="Helvetica Neue Light"/>
              <a:cs typeface="Helvetica Neue Ligh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90689" y="3516429"/>
            <a:ext cx="1038292" cy="369332"/>
          </a:xfrm>
          <a:prstGeom prst="rect">
            <a:avLst/>
          </a:prstGeom>
          <a:noFill/>
          <a:ln w="38100" cmpd="sng">
            <a:solidFill>
              <a:srgbClr val="7F7F7F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Inconsolata"/>
                <a:cs typeface="Inconsolata"/>
              </a:rPr>
              <a:t>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=x</a:t>
            </a:r>
            <a:r>
              <a:rPr lang="en-US" baseline="-25000" dirty="0" smtClean="0">
                <a:latin typeface="Inconsolata"/>
                <a:cs typeface="Inconsolata"/>
              </a:rPr>
              <a:t>1</a:t>
            </a:r>
            <a:r>
              <a:rPr lang="en-US" dirty="0" smtClean="0">
                <a:latin typeface="Inconsolata"/>
                <a:cs typeface="Inconsolata"/>
              </a:rPr>
              <a:t>+1</a:t>
            </a:r>
          </a:p>
        </p:txBody>
      </p:sp>
    </p:spTree>
    <p:extLst>
      <p:ext uri="{BB962C8B-B14F-4D97-AF65-F5344CB8AC3E}">
        <p14:creationId xmlns:p14="http://schemas.microsoft.com/office/powerpoint/2010/main" val="2377969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0" dirty="0" smtClean="0">
                <a:latin typeface="Inconsolata"/>
                <a:ea typeface="Courier"/>
                <a:cs typeface="Inconsolata"/>
              </a:rPr>
              <a:t>BEGIN Transaction</a:t>
            </a:r>
            <a:endParaRPr lang="en-US" b="0" i="0" dirty="0" smtClean="0">
              <a:latin typeface="Inconsolata"/>
              <a:ea typeface="Courier"/>
              <a:cs typeface="Inconsolata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ADD(</a:t>
            </a:r>
            <a:r>
              <a:rPr lang="en-US" i="1" dirty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, 1)</a:t>
            </a:r>
          </a:p>
          <a:p>
            <a:pPr marL="0" indent="0">
              <a:buNone/>
            </a:pPr>
            <a:r>
              <a:rPr lang="en-US" b="0" i="0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ADD(</a:t>
            </a:r>
            <a:r>
              <a:rPr lang="en-US" b="0" i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y</a:t>
            </a:r>
            <a:r>
              <a:rPr lang="en-US" b="0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, 2)</a:t>
            </a:r>
            <a:endParaRPr lang="en-US" b="0" i="0" dirty="0" smtClean="0">
              <a:solidFill>
                <a:srgbClr val="000000"/>
              </a:solidFill>
              <a:latin typeface="Inconsolata"/>
              <a:ea typeface="Courier"/>
              <a:cs typeface="Inconsolata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END</a:t>
            </a:r>
            <a:r>
              <a:rPr lang="en-US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Transaction</a:t>
            </a:r>
            <a:endParaRPr lang="en-US" b="1" dirty="0">
              <a:latin typeface="Inconsolata"/>
              <a:cs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651976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Transactions with contentious operations happen in the </a:t>
            </a:r>
            <a:r>
              <a:rPr lang="en-US" i="1" dirty="0" smtClean="0"/>
              <a:t>split</a:t>
            </a:r>
            <a:r>
              <a:rPr lang="en-US" dirty="0" smtClean="0"/>
              <a:t> phase</a:t>
            </a:r>
          </a:p>
          <a:p>
            <a:r>
              <a:rPr lang="en-US" dirty="0" smtClean="0"/>
              <a:t>Transactions with incompatible operations happen correctly in the </a:t>
            </a:r>
            <a:r>
              <a:rPr lang="en-US" i="1" dirty="0" smtClean="0"/>
              <a:t>joined</a:t>
            </a:r>
            <a:r>
              <a:rPr lang="en-US" dirty="0" smtClean="0"/>
              <a:t> phase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21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Decide What Should Be Split Data</a:t>
            </a:r>
            <a:endParaRPr lang="en-US" dirty="0"/>
          </a:p>
        </p:txBody>
      </p:sp>
      <p:sp>
        <p:nvSpPr>
          <p:cNvPr id="41" name="Content Placeholder 2"/>
          <p:cNvSpPr>
            <a:spLocks noGrp="1"/>
          </p:cNvSpPr>
          <p:nvPr>
            <p:ph idx="1"/>
          </p:nvPr>
        </p:nvSpPr>
        <p:spPr>
          <a:xfrm>
            <a:off x="457200" y="2006115"/>
            <a:ext cx="8229600" cy="4525963"/>
          </a:xfrm>
        </p:spPr>
        <p:txBody>
          <a:bodyPr/>
          <a:lstStyle/>
          <a:p>
            <a:r>
              <a:rPr lang="en-US" dirty="0" smtClean="0"/>
              <a:t>Database starts out with no split data</a:t>
            </a:r>
          </a:p>
          <a:p>
            <a:r>
              <a:rPr lang="en-US" dirty="0" smtClean="0"/>
              <a:t>Count conflicts on records</a:t>
            </a:r>
          </a:p>
          <a:p>
            <a:pPr lvl="1"/>
            <a:r>
              <a:rPr lang="en-US" dirty="0" smtClean="0"/>
              <a:t>Make key split if #</a:t>
            </a:r>
            <a:r>
              <a:rPr lang="en-US" i="1" dirty="0" smtClean="0"/>
              <a:t>conflicts</a:t>
            </a:r>
            <a:r>
              <a:rPr lang="en-US" dirty="0" smtClean="0"/>
              <a:t> &gt; </a:t>
            </a:r>
            <a:r>
              <a:rPr lang="en-US" i="1" dirty="0" err="1" smtClean="0"/>
              <a:t>conflictThreshold</a:t>
            </a:r>
            <a:endParaRPr lang="en-US" dirty="0" smtClean="0"/>
          </a:p>
          <a:p>
            <a:r>
              <a:rPr lang="en-US" dirty="0" smtClean="0"/>
              <a:t>Count stashes on records in the split phase</a:t>
            </a:r>
          </a:p>
          <a:p>
            <a:pPr lvl="1"/>
            <a:r>
              <a:rPr lang="en-US" dirty="0" smtClean="0"/>
              <a:t>Move key back to non-split if </a:t>
            </a:r>
            <a:r>
              <a:rPr lang="en-US" i="1" dirty="0" smtClean="0"/>
              <a:t>#stashes</a:t>
            </a:r>
            <a:r>
              <a:rPr lang="en-US" dirty="0" smtClean="0"/>
              <a:t> too high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090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7F7F7F"/>
                </a:solidFill>
              </a:rPr>
              <a:t>Phases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7F7F7F"/>
                </a:solidFill>
              </a:rPr>
              <a:t>Splittable</a:t>
            </a:r>
            <a:r>
              <a:rPr lang="en-US" dirty="0" smtClean="0">
                <a:solidFill>
                  <a:srgbClr val="7F7F7F"/>
                </a:solidFill>
              </a:rPr>
              <a:t>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7F7F7F"/>
                </a:solidFill>
              </a:rPr>
              <a:t>Data classification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Performance evaluation</a:t>
            </a:r>
          </a:p>
        </p:txBody>
      </p:sp>
    </p:spTree>
    <p:extLst>
      <p:ext uri="{BB962C8B-B14F-4D97-AF65-F5344CB8AC3E}">
        <p14:creationId xmlns:p14="http://schemas.microsoft.com/office/powerpoint/2010/main" val="2718729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Contention vs. parallelism</a:t>
            </a:r>
          </a:p>
          <a:p>
            <a:r>
              <a:rPr lang="en-US" dirty="0" smtClean="0"/>
              <a:t>What kinds of workloads benefit?</a:t>
            </a:r>
          </a:p>
          <a:p>
            <a:r>
              <a:rPr lang="en-US" dirty="0" smtClean="0"/>
              <a:t>A realistic application: </a:t>
            </a:r>
            <a:r>
              <a:rPr lang="en-US" dirty="0" err="1" smtClean="0"/>
              <a:t>RUBiS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831697"/>
            <a:ext cx="8229600" cy="144686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Doppel</a:t>
            </a:r>
            <a:r>
              <a:rPr lang="en-US" dirty="0" smtClean="0"/>
              <a:t> implementation:</a:t>
            </a:r>
          </a:p>
          <a:p>
            <a:r>
              <a:rPr lang="en-US" dirty="0" smtClean="0"/>
              <a:t>Multithreaded Go server; worker thread per core</a:t>
            </a:r>
          </a:p>
          <a:p>
            <a:r>
              <a:rPr lang="en-US" dirty="0" smtClean="0"/>
              <a:t>All experiments run on an 80 core </a:t>
            </a:r>
            <a:r>
              <a:rPr lang="en-US" dirty="0" err="1" smtClean="0"/>
              <a:t>intel</a:t>
            </a:r>
            <a:r>
              <a:rPr lang="en-US" dirty="0" smtClean="0"/>
              <a:t> server running 64 bit Linux 3.12</a:t>
            </a:r>
          </a:p>
          <a:p>
            <a:r>
              <a:rPr lang="en-US" dirty="0" smtClean="0"/>
              <a:t>Transactions are one-shot procedures written in Go</a:t>
            </a:r>
          </a:p>
          <a:p>
            <a:pPr marL="0" indent="0"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129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Parallel Performance on Conflicting Workloads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844821" y="3201724"/>
            <a:ext cx="3180134" cy="914400"/>
          </a:xfrm>
          <a:prstGeom prst="rect">
            <a:avLst/>
          </a:prstGeom>
        </p:spPr>
        <p:txBody>
          <a:bodyPr wrap="non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0" i="0" dirty="0" smtClean="0">
                <a:latin typeface="Helvetica Neue Light"/>
                <a:cs typeface="Helvetica Neue Light"/>
              </a:rPr>
              <a:t>Throughput (millions </a:t>
            </a:r>
            <a:r>
              <a:rPr lang="en-US" sz="2000" b="0" i="0" dirty="0" err="1" smtClean="0">
                <a:latin typeface="Helvetica Neue Light"/>
                <a:cs typeface="Helvetica Neue Light"/>
              </a:rPr>
              <a:t>txns</a:t>
            </a:r>
            <a:r>
              <a:rPr lang="en-US" sz="2000" b="0" i="0" dirty="0" smtClean="0">
                <a:latin typeface="Helvetica Neue Light"/>
                <a:cs typeface="Helvetica Neue Light"/>
              </a:rPr>
              <a:t>/sec)</a:t>
            </a:r>
            <a:endParaRPr lang="en-US" sz="2000" b="0" i="0" dirty="0">
              <a:latin typeface="Helvetica Neue Light"/>
              <a:cs typeface="Helvetica Neue Ligh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0258" y="6247491"/>
            <a:ext cx="6245481" cy="457200"/>
          </a:xfrm>
          <a:prstGeom prst="rect">
            <a:avLst/>
          </a:prstGeom>
        </p:spPr>
        <p:txBody>
          <a:bodyPr wrap="non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0" i="0" dirty="0" smtClean="0">
                <a:latin typeface="Helvetica Neue Light"/>
                <a:cs typeface="Helvetica Neue Light"/>
              </a:rPr>
              <a:t>20 cores, 1M 16 byte keys, transaction: ADD(x,1)</a:t>
            </a:r>
            <a:endParaRPr lang="en-US" sz="1600" b="0" i="0" dirty="0">
              <a:latin typeface="Helvetica Neue Light"/>
              <a:cs typeface="Helvetica Neue Light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772483"/>
              </p:ext>
            </p:extLst>
          </p:nvPr>
        </p:nvGraphicFramePr>
        <p:xfrm>
          <a:off x="953679" y="1518907"/>
          <a:ext cx="7452189" cy="447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0755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Increasing Performance with More Cores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97374" y="6339149"/>
            <a:ext cx="6245481" cy="457200"/>
          </a:xfrm>
          <a:prstGeom prst="rect">
            <a:avLst/>
          </a:prstGeom>
        </p:spPr>
        <p:txBody>
          <a:bodyPr wrap="non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0" i="0" dirty="0" smtClean="0">
                <a:latin typeface="Helvetica Neue Light"/>
                <a:cs typeface="Helvetica Neue Light"/>
              </a:rPr>
              <a:t>1M 16 byte keys, transaction: ADD(x,1) all writing same key</a:t>
            </a:r>
            <a:endParaRPr lang="en-US" sz="1600" b="0" i="0" dirty="0">
              <a:latin typeface="Helvetica Neue Light"/>
              <a:cs typeface="Helvetica Neue Light"/>
            </a:endParaRPr>
          </a:p>
        </p:txBody>
      </p:sp>
      <p:pic>
        <p:nvPicPr>
          <p:cNvPr id="7" name="Content Placeholder 6" descr="percore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7" b="-559"/>
          <a:stretch/>
        </p:blipFill>
        <p:spPr>
          <a:xfrm>
            <a:off x="457200" y="1417638"/>
            <a:ext cx="8229600" cy="4938712"/>
          </a:xfrm>
        </p:spPr>
      </p:pic>
    </p:spTree>
    <p:extLst>
      <p:ext uri="{BB962C8B-B14F-4D97-AF65-F5344CB8AC3E}">
        <p14:creationId xmlns:p14="http://schemas.microsoft.com/office/powerpoint/2010/main" val="214158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Varying Number of Hot Keys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80682" y="6247491"/>
            <a:ext cx="6245481" cy="457200"/>
          </a:xfrm>
          <a:prstGeom prst="rect">
            <a:avLst/>
          </a:prstGeom>
        </p:spPr>
        <p:txBody>
          <a:bodyPr wrap="non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0" i="0" dirty="0" smtClean="0">
                <a:latin typeface="Helvetica Neue Light"/>
                <a:cs typeface="Helvetica Neue Light"/>
              </a:rPr>
              <a:t>20 cores, transaction: ADD(x,1)</a:t>
            </a:r>
            <a:endParaRPr lang="en-US" sz="1600" b="0" i="0" dirty="0">
              <a:latin typeface="Helvetica Neue Light"/>
              <a:cs typeface="Helvetica Neue Light"/>
            </a:endParaRPr>
          </a:p>
        </p:txBody>
      </p:sp>
      <p:pic>
        <p:nvPicPr>
          <p:cNvPr id="8" name="Content Placeholder 7" descr="numkeys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7" b="-559"/>
          <a:stretch/>
        </p:blipFill>
        <p:spPr>
          <a:xfrm>
            <a:off x="457200" y="1417638"/>
            <a:ext cx="8229600" cy="4938712"/>
          </a:xfrm>
        </p:spPr>
      </p:pic>
    </p:spTree>
    <p:extLst>
      <p:ext uri="{BB962C8B-B14F-4D97-AF65-F5344CB8AC3E}">
        <p14:creationId xmlns:p14="http://schemas.microsoft.com/office/powerpoint/2010/main" val="3033045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Much Stashing Is Too Much?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0258" y="6247491"/>
            <a:ext cx="6245481" cy="457200"/>
          </a:xfrm>
          <a:prstGeom prst="rect">
            <a:avLst/>
          </a:prstGeom>
        </p:spPr>
        <p:txBody>
          <a:bodyPr wrap="non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0" i="0" dirty="0" smtClean="0">
                <a:latin typeface="Helvetica Neue Light"/>
                <a:cs typeface="Helvetica Neue Light"/>
              </a:rPr>
              <a:t>20 cores, transactions: LIKE read, LIKE write</a:t>
            </a:r>
            <a:endParaRPr lang="en-US" sz="1600" b="0" i="0" dirty="0">
              <a:latin typeface="Helvetica Neue Light"/>
              <a:cs typeface="Helvetica Neue Light"/>
            </a:endParaRPr>
          </a:p>
        </p:txBody>
      </p:sp>
      <p:pic>
        <p:nvPicPr>
          <p:cNvPr id="9" name="Content Placeholder 8" descr="rw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" b="-558"/>
          <a:stretch/>
        </p:blipFill>
        <p:spPr>
          <a:xfrm>
            <a:off x="457200" y="1417638"/>
            <a:ext cx="8229600" cy="4938712"/>
          </a:xfrm>
        </p:spPr>
      </p:pic>
    </p:spTree>
    <p:extLst>
      <p:ext uri="{BB962C8B-B14F-4D97-AF65-F5344CB8AC3E}">
        <p14:creationId xmlns:p14="http://schemas.microsoft.com/office/powerpoint/2010/main" val="114564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RUBiS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476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Auction application modeled after eBay</a:t>
            </a:r>
          </a:p>
          <a:p>
            <a:pPr lvl="1"/>
            <a:r>
              <a:rPr lang="en-US" dirty="0" smtClean="0"/>
              <a:t>Users bid on auctions, comment, list new items, search</a:t>
            </a:r>
          </a:p>
          <a:p>
            <a:r>
              <a:rPr lang="en-US" dirty="0" smtClean="0"/>
              <a:t>1M users and 33K auctions</a:t>
            </a:r>
          </a:p>
          <a:p>
            <a:r>
              <a:rPr lang="en-US" dirty="0" smtClean="0"/>
              <a:t>7 tables, 26 interactions</a:t>
            </a:r>
          </a:p>
          <a:p>
            <a:r>
              <a:rPr lang="en-US" dirty="0" smtClean="0"/>
              <a:t>85% read only transactions</a:t>
            </a:r>
          </a:p>
          <a:p>
            <a:endParaRPr lang="en-US" dirty="0"/>
          </a:p>
          <a:p>
            <a:r>
              <a:rPr lang="en-US" dirty="0"/>
              <a:t>More contentious workload</a:t>
            </a:r>
          </a:p>
          <a:p>
            <a:pPr lvl="1"/>
            <a:r>
              <a:rPr lang="en-US" dirty="0"/>
              <a:t>Skewed distribution of bids</a:t>
            </a:r>
          </a:p>
          <a:p>
            <a:pPr lvl="1"/>
            <a:r>
              <a:rPr lang="en-US" dirty="0"/>
              <a:t>More </a:t>
            </a:r>
            <a:r>
              <a:rPr lang="en-US" dirty="0" smtClean="0"/>
              <a:t>writes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60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StoreBid</a:t>
            </a:r>
            <a:r>
              <a:rPr lang="en-US" dirty="0" smtClean="0"/>
              <a:t> 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0" dirty="0" smtClean="0">
                <a:latin typeface="Inconsolata"/>
                <a:ea typeface="Courier"/>
                <a:cs typeface="Inconsolata"/>
              </a:rPr>
              <a:t>BEGIN Transaction (</a:t>
            </a:r>
            <a:r>
              <a:rPr lang="en-US" sz="2400" b="1" dirty="0" smtClean="0">
                <a:latin typeface="Inconsolata"/>
                <a:ea typeface="Courier"/>
                <a:cs typeface="Inconsolata"/>
              </a:rPr>
              <a:t>bidder, amount, item</a:t>
            </a:r>
            <a:r>
              <a:rPr lang="en-US" sz="2400" b="1" i="0" dirty="0" smtClean="0">
                <a:latin typeface="Inconsolata"/>
                <a:ea typeface="Courier"/>
                <a:cs typeface="Inconsolata"/>
              </a:rPr>
              <a:t>)</a:t>
            </a:r>
            <a:endParaRPr lang="en-US" sz="2400" b="0" i="0" dirty="0" smtClean="0">
              <a:latin typeface="Inconsolata"/>
              <a:ea typeface="Courier"/>
              <a:cs typeface="Inconsolata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</a:t>
            </a:r>
            <a:r>
              <a:rPr lang="en-US" sz="2400" b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num_bids_</a:t>
            </a:r>
            <a:r>
              <a:rPr lang="en-US" sz="2400" b="1" i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item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 = </a:t>
            </a:r>
            <a:r>
              <a:rPr lang="en-US" sz="2400" b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num_bids_</a:t>
            </a:r>
            <a:r>
              <a:rPr lang="en-US" sz="2400" b="1" i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item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 + 1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if amount &gt; </a:t>
            </a:r>
            <a:r>
              <a:rPr lang="en-US" sz="2400" b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max_bid_</a:t>
            </a:r>
            <a:r>
              <a:rPr lang="en-US" sz="2400" b="1" i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item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: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</a:t>
            </a:r>
            <a:r>
              <a:rPr lang="en-US" sz="2400" b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max_bid_</a:t>
            </a:r>
            <a:r>
              <a:rPr lang="en-US" sz="2400" b="1" i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item</a:t>
            </a:r>
            <a:r>
              <a:rPr lang="en-US" sz="2400" b="1" dirty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= amount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</a:t>
            </a:r>
            <a:r>
              <a:rPr lang="en-US" sz="2400" b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max_bidder_</a:t>
            </a:r>
            <a:r>
              <a:rPr lang="en-US" sz="2400" b="1" i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item</a:t>
            </a:r>
            <a:r>
              <a:rPr lang="en-US" sz="2400" b="1" dirty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= bidder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</a:t>
            </a:r>
            <a:r>
              <a:rPr lang="en-US" sz="2400" b="1" i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bidder</a:t>
            </a:r>
            <a:r>
              <a:rPr lang="en-US" sz="2400" b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_</a:t>
            </a:r>
            <a:r>
              <a:rPr lang="en-US" sz="2400" b="1" i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item</a:t>
            </a:r>
            <a:r>
              <a:rPr lang="en-US" sz="2400" b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_</a:t>
            </a:r>
            <a:r>
              <a:rPr lang="en-US" sz="2400" b="1" i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ts</a:t>
            </a:r>
            <a:r>
              <a:rPr lang="en-US" sz="2400" b="1" dirty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= Bid{bidder, amount, item, </a:t>
            </a:r>
            <a:r>
              <a:rPr lang="en-US" sz="2400" b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ts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}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END</a:t>
            </a:r>
            <a:r>
              <a:rPr lang="en-US" sz="2400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Transaction</a:t>
            </a:r>
            <a:endParaRPr lang="en-US" sz="2400" b="1" dirty="0">
              <a:latin typeface="Inconsolata"/>
              <a:cs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545821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Throughput on a Contentious Transactional Workload</a:t>
            </a:r>
            <a:endParaRPr lang="en-US" dirty="0"/>
          </a:p>
        </p:txBody>
      </p:sp>
      <p:pic>
        <p:nvPicPr>
          <p:cNvPr id="9" name="Picture 8" descr="single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39" y="1768139"/>
            <a:ext cx="7333367" cy="439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877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StoreBid</a:t>
            </a:r>
            <a:r>
              <a:rPr lang="en-US" smtClean="0"/>
              <a:t> 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0" dirty="0" smtClean="0">
                <a:latin typeface="Inconsolata"/>
                <a:ea typeface="Courier"/>
                <a:cs typeface="Inconsolata"/>
              </a:rPr>
              <a:t>BEGIN Transaction (</a:t>
            </a:r>
            <a:r>
              <a:rPr lang="en-US" sz="2400" b="1" dirty="0" smtClean="0">
                <a:latin typeface="Inconsolata"/>
                <a:ea typeface="Courier"/>
                <a:cs typeface="Inconsolata"/>
              </a:rPr>
              <a:t>bidder, amount, item</a:t>
            </a:r>
            <a:r>
              <a:rPr lang="en-US" sz="2400" b="1" i="0" dirty="0" smtClean="0">
                <a:latin typeface="Inconsolata"/>
                <a:ea typeface="Courier"/>
                <a:cs typeface="Inconsolata"/>
              </a:rPr>
              <a:t>)</a:t>
            </a:r>
            <a:endParaRPr lang="en-US" sz="2400" b="0" i="0" dirty="0" smtClean="0">
              <a:latin typeface="Inconsolata"/>
              <a:ea typeface="Courier"/>
              <a:cs typeface="Inconsolata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ADD(num_bids_</a:t>
            </a:r>
            <a:r>
              <a:rPr lang="en-US" sz="2400" b="1" i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item,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1</a:t>
            </a:r>
            <a:r>
              <a:rPr lang="en-US" sz="2400" b="1" i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MAX(</a:t>
            </a:r>
            <a:r>
              <a:rPr lang="en-US" sz="2400" b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max_bid_</a:t>
            </a:r>
            <a:r>
              <a:rPr lang="en-US" sz="2400" b="1" i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item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, amount)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OPUT(</a:t>
            </a:r>
            <a:r>
              <a:rPr lang="en-US" sz="2400" b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max_bidder_</a:t>
            </a:r>
            <a:r>
              <a:rPr lang="en-US" sz="2400" b="1" i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item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, bidder, amount)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PUT(</a:t>
            </a:r>
            <a:r>
              <a:rPr lang="en-US" sz="2400" b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new_bid_key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(), Bid{bidder, amount, item, </a:t>
            </a:r>
            <a:r>
              <a:rPr lang="en-US" sz="2400" b="1" dirty="0" err="1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ts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})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END</a:t>
            </a:r>
            <a:r>
              <a:rPr lang="en-US" sz="2400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Transaction</a:t>
            </a:r>
            <a:endParaRPr lang="en-US" sz="2400" b="1" dirty="0">
              <a:latin typeface="Inconsolata"/>
              <a:cs typeface="Inconsolat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7248" y="2068857"/>
            <a:ext cx="5878870" cy="1335592"/>
          </a:xfrm>
          <a:prstGeom prst="rect">
            <a:avLst/>
          </a:prstGeom>
          <a:noFill/>
          <a:ln w="57150" cmpd="sng">
            <a:solidFill>
              <a:srgbClr val="33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61698" y="4949545"/>
            <a:ext cx="6140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Helvetica Neue Light"/>
                <a:cs typeface="Helvetica Neue Light"/>
              </a:rPr>
              <a:t>All commutative operations on potentially conflicting auction metadata</a:t>
            </a:r>
            <a:endParaRPr lang="en-US" sz="2800" dirty="0"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224975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RUBiS</a:t>
            </a:r>
            <a:r>
              <a:rPr lang="en-US" dirty="0" smtClean="0"/>
              <a:t> Throughput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1012371" y="3286056"/>
            <a:ext cx="3180134" cy="914400"/>
          </a:xfrm>
          <a:prstGeom prst="rect">
            <a:avLst/>
          </a:prstGeom>
        </p:spPr>
        <p:txBody>
          <a:bodyPr wrap="non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0" i="0" dirty="0" smtClean="0">
                <a:latin typeface="Helvetica Neue Light"/>
                <a:cs typeface="Helvetica Neue Light"/>
              </a:rPr>
              <a:t>Throughput (millions </a:t>
            </a:r>
            <a:r>
              <a:rPr lang="en-US" sz="2000" b="0" i="0" dirty="0" err="1" smtClean="0">
                <a:latin typeface="Helvetica Neue Light"/>
                <a:cs typeface="Helvetica Neue Light"/>
              </a:rPr>
              <a:t>txns</a:t>
            </a:r>
            <a:r>
              <a:rPr lang="en-US" sz="2000" b="0" i="0" dirty="0" smtClean="0">
                <a:latin typeface="Helvetica Neue Light"/>
                <a:cs typeface="Helvetica Neue Light"/>
              </a:rPr>
              <a:t>/sec)</a:t>
            </a:r>
            <a:endParaRPr lang="en-US" sz="2000" b="0" i="0" dirty="0">
              <a:latin typeface="Helvetica Neue Light"/>
              <a:cs typeface="Helvetica Neue Ligh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40258" y="6247491"/>
            <a:ext cx="6245481" cy="457200"/>
          </a:xfrm>
          <a:prstGeom prst="rect">
            <a:avLst/>
          </a:prstGeom>
        </p:spPr>
        <p:txBody>
          <a:bodyPr wrap="non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0" i="0" dirty="0" smtClean="0">
                <a:latin typeface="Helvetica Neue Light"/>
                <a:cs typeface="Helvetica Neue Light"/>
              </a:rPr>
              <a:t>20 cores, 1M users 33K </a:t>
            </a:r>
            <a:r>
              <a:rPr lang="en-US" sz="1600" dirty="0" smtClean="0">
                <a:latin typeface="Helvetica Neue Light"/>
                <a:cs typeface="Helvetica Neue Light"/>
              </a:rPr>
              <a:t>auctions</a:t>
            </a:r>
            <a:endParaRPr lang="en-US" sz="1600" b="0" i="0" dirty="0">
              <a:latin typeface="Helvetica Neue Light"/>
              <a:cs typeface="Helvetica Neue Light"/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1324663"/>
              </p:ext>
            </p:extLst>
          </p:nvPr>
        </p:nvGraphicFramePr>
        <p:xfrm>
          <a:off x="1219730" y="1417638"/>
          <a:ext cx="7173045" cy="4480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297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Split counters in multicore </a:t>
            </a:r>
            <a:r>
              <a:rPr lang="en-US" dirty="0" err="1" smtClean="0"/>
              <a:t>OSes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Linux kernel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Commutativity</a:t>
            </a:r>
            <a:r>
              <a:rPr lang="en-US" dirty="0" smtClean="0"/>
              <a:t> in distributed systems and concurrency control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[Shapiro ‘11]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[Li ‘12]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[Lloyd ‘12]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[</a:t>
            </a:r>
            <a:r>
              <a:rPr lang="en-US" dirty="0" err="1" smtClean="0"/>
              <a:t>Weihl</a:t>
            </a:r>
            <a:r>
              <a:rPr lang="en-US" dirty="0"/>
              <a:t> </a:t>
            </a:r>
            <a:r>
              <a:rPr lang="en-US" dirty="0" smtClean="0"/>
              <a:t>‘88]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Optimistic concurrency control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[Kung </a:t>
            </a:r>
            <a:r>
              <a:rPr lang="fr-FR" dirty="0" smtClean="0"/>
              <a:t>’</a:t>
            </a:r>
            <a:r>
              <a:rPr lang="en-US" dirty="0" smtClean="0"/>
              <a:t>81]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[</a:t>
            </a:r>
            <a:r>
              <a:rPr lang="en-US" dirty="0" err="1" smtClean="0"/>
              <a:t>Tu</a:t>
            </a:r>
            <a:r>
              <a:rPr lang="en-US" dirty="0" smtClean="0"/>
              <a:t> ‘13]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406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132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Contention is rising with increased core counts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Commutative operations are amenable to being applied in parallel, per-core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We can get good parallel performance on contentious transactional workloads by combining per-core split data with concurrency control</a:t>
            </a:r>
          </a:p>
        </p:txBody>
      </p:sp>
      <p:pic>
        <p:nvPicPr>
          <p:cNvPr id="4" name="Picture 1" descr="csai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173" y="4385945"/>
            <a:ext cx="2553177" cy="1740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803033" y="4700757"/>
            <a:ext cx="3694489" cy="116536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Neha Narula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http://</a:t>
            </a:r>
            <a:r>
              <a:rPr lang="en-US" dirty="0" err="1" smtClean="0"/>
              <a:t>nehanaru.la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@</a:t>
            </a:r>
            <a:r>
              <a:rPr lang="en-US" dirty="0" err="1" smtClean="0"/>
              <a:t>neha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6926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Throughput on a Contentious Transactional Workload</a:t>
            </a:r>
            <a:endParaRPr lang="en-US" dirty="0"/>
          </a:p>
        </p:txBody>
      </p:sp>
      <p:pic>
        <p:nvPicPr>
          <p:cNvPr id="9" name="Picture 8" descr="single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39" y="1768139"/>
            <a:ext cx="7333367" cy="439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71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Concurrency Control Forces Serialization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8556" y="3228946"/>
            <a:ext cx="1328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Helvetica Neue"/>
                <a:cs typeface="Helvetica Neue"/>
              </a:rPr>
              <a:t>c</a:t>
            </a:r>
            <a:r>
              <a:rPr lang="en-US" sz="2800" b="1" i="1" dirty="0" smtClean="0">
                <a:latin typeface="Helvetica Neue"/>
                <a:cs typeface="Helvetica Neue"/>
              </a:rPr>
              <a:t>ore 0</a:t>
            </a:r>
            <a:endParaRPr lang="en-US" sz="2800" b="1" i="1" dirty="0">
              <a:latin typeface="Helvetica Neue"/>
              <a:cs typeface="Helvetica Neu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8556" y="4166457"/>
            <a:ext cx="1328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Helvetica Neue"/>
                <a:cs typeface="Helvetica Neue"/>
              </a:rPr>
              <a:t>c</a:t>
            </a:r>
            <a:r>
              <a:rPr lang="en-US" sz="2800" b="1" i="1" dirty="0" smtClean="0">
                <a:latin typeface="Helvetica Neue"/>
                <a:cs typeface="Helvetica Neue"/>
              </a:rPr>
              <a:t>ore 1</a:t>
            </a:r>
            <a:endParaRPr lang="en-US" sz="2800" b="1" i="1" dirty="0">
              <a:latin typeface="Helvetica Neue"/>
              <a:cs typeface="Helvetica Neu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8556" y="5090975"/>
            <a:ext cx="1328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Helvetica Neue"/>
                <a:cs typeface="Helvetica Neue"/>
              </a:rPr>
              <a:t>c</a:t>
            </a:r>
            <a:r>
              <a:rPr lang="en-US" sz="2800" b="1" i="1" dirty="0" smtClean="0">
                <a:latin typeface="Helvetica Neue"/>
                <a:cs typeface="Helvetica Neue"/>
              </a:rPr>
              <a:t>ore 2</a:t>
            </a:r>
            <a:endParaRPr lang="en-US" sz="2800" b="1" i="1" dirty="0">
              <a:latin typeface="Helvetica Neue"/>
              <a:cs typeface="Helvetica Neue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4860" y="3374941"/>
            <a:ext cx="168463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Helvetica Neue Light"/>
                <a:cs typeface="Helvetica Neue Light"/>
              </a:rPr>
              <a:t>ADD(x)ADD(y)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94431" y="4312453"/>
            <a:ext cx="168463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Helvetica Neue Light"/>
                <a:cs typeface="Helvetica Neue Light"/>
              </a:rPr>
              <a:t>ADD(x)ADD(y)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76518" y="5166583"/>
            <a:ext cx="168463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Helvetica Neue Light"/>
                <a:cs typeface="Helvetica Neue Light"/>
              </a:rPr>
              <a:t>ADD(x)ADD(y)</a:t>
            </a:r>
            <a:endParaRPr lang="en-US" dirty="0">
              <a:latin typeface="Helvetica Neue Light"/>
              <a:cs typeface="Helvetica Neue Light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28556" y="6272042"/>
            <a:ext cx="75071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448636" y="6309975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time</a:t>
            </a:r>
            <a:endParaRPr lang="en-US" dirty="0"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2956247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0" dirty="0" smtClean="0">
                <a:latin typeface="Inconsolata"/>
                <a:ea typeface="Courier"/>
                <a:cs typeface="Inconsolata"/>
              </a:rPr>
              <a:t>BEGIN Transaction</a:t>
            </a:r>
            <a:endParaRPr lang="en-US" b="0" i="0" dirty="0" smtClean="0">
              <a:latin typeface="Inconsolata"/>
              <a:ea typeface="Courier"/>
              <a:cs typeface="Inconsolata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Inconsolata"/>
                <a:ea typeface="Courier"/>
                <a:cs typeface="Inconsolata"/>
              </a:rPr>
              <a:t>ADD(</a:t>
            </a:r>
            <a:r>
              <a:rPr lang="en-US" i="1" dirty="0">
                <a:solidFill>
                  <a:srgbClr val="0000FF"/>
                </a:solidFill>
                <a:latin typeface="Inconsolata"/>
                <a:ea typeface="Courier"/>
                <a:cs typeface="Inconsolata"/>
              </a:rPr>
              <a:t>x</a:t>
            </a:r>
            <a:r>
              <a:rPr lang="en-US" dirty="0" smtClean="0">
                <a:solidFill>
                  <a:srgbClr val="0000FF"/>
                </a:solidFill>
                <a:latin typeface="Inconsolata"/>
                <a:ea typeface="Courier"/>
                <a:cs typeface="Inconsolata"/>
              </a:rPr>
              <a:t>, 1)</a:t>
            </a:r>
          </a:p>
          <a:p>
            <a:pPr marL="0" indent="0">
              <a:buNone/>
            </a:pPr>
            <a:r>
              <a:rPr lang="en-US" b="0" i="0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	ADD(</a:t>
            </a:r>
            <a:r>
              <a:rPr lang="en-US" b="0" i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y</a:t>
            </a:r>
            <a:r>
              <a:rPr lang="en-US" b="0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, 2)</a:t>
            </a:r>
            <a:endParaRPr lang="en-US" b="0" i="0" dirty="0" smtClean="0">
              <a:solidFill>
                <a:srgbClr val="000000"/>
              </a:solidFill>
              <a:latin typeface="Inconsolata"/>
              <a:ea typeface="Courier"/>
              <a:cs typeface="Inconsolata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END</a:t>
            </a:r>
            <a:r>
              <a:rPr lang="en-US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Inconsolata"/>
                <a:ea typeface="Courier"/>
                <a:cs typeface="Inconsolata"/>
              </a:rPr>
              <a:t>Transaction</a:t>
            </a:r>
            <a:endParaRPr lang="en-US" b="1" dirty="0">
              <a:latin typeface="Inconsolata"/>
              <a:cs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3772118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Multicore OS Scalable Counters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5254" y="2063580"/>
            <a:ext cx="1328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Helvetica Neue"/>
                <a:cs typeface="Helvetica Neue"/>
              </a:rPr>
              <a:t>c</a:t>
            </a:r>
            <a:r>
              <a:rPr lang="en-US" sz="2800" b="1" i="1" dirty="0" smtClean="0">
                <a:latin typeface="Helvetica Neue"/>
                <a:cs typeface="Helvetica Neue"/>
              </a:rPr>
              <a:t>ore 0</a:t>
            </a:r>
            <a:endParaRPr lang="en-US" sz="2800" b="1" i="1" dirty="0">
              <a:latin typeface="Helvetica Neue"/>
              <a:cs typeface="Helvetica Neue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5254" y="2889787"/>
            <a:ext cx="1328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Helvetica Neue"/>
                <a:cs typeface="Helvetica Neue"/>
              </a:rPr>
              <a:t>c</a:t>
            </a:r>
            <a:r>
              <a:rPr lang="en-US" sz="2800" b="1" i="1" dirty="0" smtClean="0">
                <a:latin typeface="Helvetica Neue"/>
                <a:cs typeface="Helvetica Neue"/>
              </a:rPr>
              <a:t>ore 1</a:t>
            </a:r>
            <a:endParaRPr lang="en-US" sz="2800" b="1" i="1" dirty="0">
              <a:latin typeface="Helvetica Neue"/>
              <a:cs typeface="Helvetica Neue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5254" y="3771842"/>
            <a:ext cx="1328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Helvetica Neue"/>
                <a:cs typeface="Helvetica Neue"/>
              </a:rPr>
              <a:t>c</a:t>
            </a:r>
            <a:r>
              <a:rPr lang="en-US" sz="2800" b="1" i="1" dirty="0" smtClean="0">
                <a:latin typeface="Helvetica Neue"/>
                <a:cs typeface="Helvetica Neue"/>
              </a:rPr>
              <a:t>ore 2</a:t>
            </a:r>
            <a:endParaRPr lang="en-US" sz="2800" b="1" i="1" dirty="0">
              <a:latin typeface="Helvetica Neue"/>
              <a:cs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6084" y="2046101"/>
            <a:ext cx="1620957" cy="461665"/>
          </a:xfrm>
          <a:prstGeom prst="rect">
            <a:avLst/>
          </a:prstGeom>
          <a:noFill/>
          <a:ln w="38100" cmpd="sng">
            <a:noFill/>
            <a:prstDash val="dot"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Inconsolata"/>
                <a:cs typeface="Inconsolata"/>
              </a:rPr>
              <a:t>x</a:t>
            </a:r>
            <a:r>
              <a:rPr lang="en-US" sz="2400" baseline="-25000" dirty="0" smtClean="0">
                <a:latin typeface="Inconsolata"/>
                <a:cs typeface="Inconsolata"/>
              </a:rPr>
              <a:t>0</a:t>
            </a:r>
            <a:r>
              <a:rPr lang="en-US" sz="2400" dirty="0" smtClean="0">
                <a:latin typeface="Inconsolata"/>
                <a:cs typeface="Inconsolata"/>
              </a:rPr>
              <a:t> = x</a:t>
            </a:r>
            <a:r>
              <a:rPr lang="en-US" sz="2400" baseline="-25000" dirty="0" smtClean="0">
                <a:latin typeface="Inconsolata"/>
                <a:cs typeface="Inconsolata"/>
              </a:rPr>
              <a:t>0</a:t>
            </a:r>
            <a:r>
              <a:rPr lang="en-US" sz="2400" dirty="0" smtClean="0">
                <a:latin typeface="Inconsolata"/>
                <a:cs typeface="Inconsolata"/>
              </a:rPr>
              <a:t>+1;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546300" y="2959222"/>
            <a:ext cx="1620957" cy="461665"/>
          </a:xfrm>
          <a:prstGeom prst="rect">
            <a:avLst/>
          </a:prstGeom>
          <a:noFill/>
          <a:ln w="38100" cmpd="sng">
            <a:noFill/>
            <a:prstDash val="dot"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Inconsolata"/>
                <a:cs typeface="Inconsolata"/>
              </a:rPr>
              <a:t>x</a:t>
            </a:r>
            <a:r>
              <a:rPr lang="en-US" sz="2400" baseline="-25000" dirty="0" smtClean="0">
                <a:latin typeface="Inconsolata"/>
                <a:cs typeface="Inconsolata"/>
              </a:rPr>
              <a:t>1</a:t>
            </a:r>
            <a:r>
              <a:rPr lang="en-US" sz="2400" dirty="0" smtClean="0">
                <a:latin typeface="Inconsolata"/>
                <a:cs typeface="Inconsolata"/>
              </a:rPr>
              <a:t> = x</a:t>
            </a:r>
            <a:r>
              <a:rPr lang="en-US" sz="2400" baseline="-25000" dirty="0" smtClean="0">
                <a:latin typeface="Inconsolata"/>
                <a:cs typeface="Inconsolata"/>
              </a:rPr>
              <a:t>1</a:t>
            </a:r>
            <a:r>
              <a:rPr lang="en-US" sz="2400" dirty="0" smtClean="0">
                <a:latin typeface="Inconsolata"/>
                <a:cs typeface="Inconsolata"/>
              </a:rPr>
              <a:t>+1;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53503" y="3815089"/>
            <a:ext cx="1620957" cy="461665"/>
          </a:xfrm>
          <a:prstGeom prst="rect">
            <a:avLst/>
          </a:prstGeom>
          <a:noFill/>
          <a:ln w="38100" cmpd="sng">
            <a:noFill/>
            <a:prstDash val="dot"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Inconsolata"/>
                <a:cs typeface="Inconsolata"/>
              </a:rPr>
              <a:t>x</a:t>
            </a:r>
            <a:r>
              <a:rPr lang="en-US" sz="2400" baseline="-25000" dirty="0" smtClean="0">
                <a:latin typeface="Inconsolata"/>
                <a:cs typeface="Inconsolata"/>
              </a:rPr>
              <a:t>2</a:t>
            </a:r>
            <a:r>
              <a:rPr lang="en-US" sz="2400" dirty="0" smtClean="0">
                <a:latin typeface="Inconsolata"/>
                <a:cs typeface="Inconsolata"/>
              </a:rPr>
              <a:t> = x</a:t>
            </a:r>
            <a:r>
              <a:rPr lang="en-US" sz="2400" baseline="-25000" dirty="0" smtClean="0">
                <a:latin typeface="Inconsolata"/>
                <a:cs typeface="Inconsolata"/>
              </a:rPr>
              <a:t>2</a:t>
            </a:r>
            <a:r>
              <a:rPr lang="en-US" sz="2400" dirty="0" smtClean="0">
                <a:latin typeface="Inconsolata"/>
                <a:cs typeface="Inconsolata"/>
              </a:rPr>
              <a:t>+1;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57200" y="5525682"/>
            <a:ext cx="8229600" cy="9034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Kernel can apply increments in parallel using per-core counters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67232" y="4530536"/>
            <a:ext cx="75071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387312" y="456846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time</a:t>
            </a:r>
            <a:endParaRPr lang="en-US" dirty="0"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4072617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Multicore OS Scalable Counters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5254" y="2063580"/>
            <a:ext cx="1328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Helvetica Neue"/>
                <a:cs typeface="Helvetica Neue"/>
              </a:rPr>
              <a:t>c</a:t>
            </a:r>
            <a:r>
              <a:rPr lang="en-US" sz="2800" b="1" i="1" dirty="0" smtClean="0">
                <a:latin typeface="Helvetica Neue"/>
                <a:cs typeface="Helvetica Neue"/>
              </a:rPr>
              <a:t>ore 0</a:t>
            </a:r>
            <a:endParaRPr lang="en-US" sz="2800" b="1" i="1" dirty="0">
              <a:latin typeface="Helvetica Neue"/>
              <a:cs typeface="Helvetica Neue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5254" y="2889787"/>
            <a:ext cx="1328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Helvetica Neue"/>
                <a:cs typeface="Helvetica Neue"/>
              </a:rPr>
              <a:t>c</a:t>
            </a:r>
            <a:r>
              <a:rPr lang="en-US" sz="2800" b="1" i="1" dirty="0" smtClean="0">
                <a:latin typeface="Helvetica Neue"/>
                <a:cs typeface="Helvetica Neue"/>
              </a:rPr>
              <a:t>ore 1</a:t>
            </a:r>
            <a:endParaRPr lang="en-US" sz="2800" b="1" i="1" dirty="0">
              <a:latin typeface="Helvetica Neue"/>
              <a:cs typeface="Helvetica Neue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5254" y="3771842"/>
            <a:ext cx="1328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Helvetica Neue"/>
                <a:cs typeface="Helvetica Neue"/>
              </a:rPr>
              <a:t>c</a:t>
            </a:r>
            <a:r>
              <a:rPr lang="en-US" sz="2800" b="1" i="1" dirty="0" smtClean="0">
                <a:latin typeface="Helvetica Neue"/>
                <a:cs typeface="Helvetica Neue"/>
              </a:rPr>
              <a:t>ore 2</a:t>
            </a:r>
            <a:endParaRPr lang="en-US" sz="2800" b="1" i="1" dirty="0">
              <a:latin typeface="Helvetica Neue"/>
              <a:cs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6084" y="2046101"/>
            <a:ext cx="1620957" cy="461665"/>
          </a:xfrm>
          <a:prstGeom prst="rect">
            <a:avLst/>
          </a:prstGeom>
          <a:noFill/>
          <a:ln w="38100" cmpd="sng">
            <a:noFill/>
            <a:prstDash val="dot"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Inconsolata"/>
                <a:cs typeface="Inconsolata"/>
              </a:rPr>
              <a:t>x</a:t>
            </a:r>
            <a:r>
              <a:rPr lang="en-US" sz="2400" baseline="-25000" dirty="0" smtClean="0">
                <a:latin typeface="Inconsolata"/>
                <a:cs typeface="Inconsolata"/>
              </a:rPr>
              <a:t>0</a:t>
            </a:r>
            <a:r>
              <a:rPr lang="en-US" sz="2400" dirty="0" smtClean="0">
                <a:latin typeface="Inconsolata"/>
                <a:cs typeface="Inconsolata"/>
              </a:rPr>
              <a:t> = x</a:t>
            </a:r>
            <a:r>
              <a:rPr lang="en-US" sz="2400" baseline="-25000" dirty="0" smtClean="0">
                <a:latin typeface="Inconsolata"/>
                <a:cs typeface="Inconsolata"/>
              </a:rPr>
              <a:t>0</a:t>
            </a:r>
            <a:r>
              <a:rPr lang="en-US" sz="2400" dirty="0" smtClean="0">
                <a:latin typeface="Inconsolata"/>
                <a:cs typeface="Inconsolata"/>
              </a:rPr>
              <a:t>+1;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546300" y="2959222"/>
            <a:ext cx="1620957" cy="461665"/>
          </a:xfrm>
          <a:prstGeom prst="rect">
            <a:avLst/>
          </a:prstGeom>
          <a:noFill/>
          <a:ln w="38100" cmpd="sng">
            <a:noFill/>
            <a:prstDash val="dot"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Inconsolata"/>
                <a:cs typeface="Inconsolata"/>
              </a:rPr>
              <a:t>x</a:t>
            </a:r>
            <a:r>
              <a:rPr lang="en-US" sz="2400" baseline="-25000" dirty="0" smtClean="0">
                <a:latin typeface="Inconsolata"/>
                <a:cs typeface="Inconsolata"/>
              </a:rPr>
              <a:t>1</a:t>
            </a:r>
            <a:r>
              <a:rPr lang="en-US" sz="2400" dirty="0" smtClean="0">
                <a:latin typeface="Inconsolata"/>
                <a:cs typeface="Inconsolata"/>
              </a:rPr>
              <a:t> = x</a:t>
            </a:r>
            <a:r>
              <a:rPr lang="en-US" sz="2400" baseline="-25000" dirty="0" smtClean="0">
                <a:latin typeface="Inconsolata"/>
                <a:cs typeface="Inconsolata"/>
              </a:rPr>
              <a:t>1</a:t>
            </a:r>
            <a:r>
              <a:rPr lang="en-US" sz="2400" dirty="0" smtClean="0">
                <a:latin typeface="Inconsolata"/>
                <a:cs typeface="Inconsolata"/>
              </a:rPr>
              <a:t>+1;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53503" y="3815089"/>
            <a:ext cx="1620957" cy="461665"/>
          </a:xfrm>
          <a:prstGeom prst="rect">
            <a:avLst/>
          </a:prstGeom>
          <a:noFill/>
          <a:ln w="38100" cmpd="sng">
            <a:noFill/>
            <a:prstDash val="dot"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Inconsolata"/>
                <a:cs typeface="Inconsolata"/>
              </a:rPr>
              <a:t>x</a:t>
            </a:r>
            <a:r>
              <a:rPr lang="en-US" sz="2400" baseline="-25000" dirty="0" smtClean="0">
                <a:latin typeface="Inconsolata"/>
                <a:cs typeface="Inconsolata"/>
              </a:rPr>
              <a:t>2</a:t>
            </a:r>
            <a:r>
              <a:rPr lang="en-US" sz="2400" dirty="0" smtClean="0">
                <a:latin typeface="Inconsolata"/>
                <a:cs typeface="Inconsolata"/>
              </a:rPr>
              <a:t> = x</a:t>
            </a:r>
            <a:r>
              <a:rPr lang="en-US" sz="2400" baseline="-25000" dirty="0" smtClean="0">
                <a:latin typeface="Inconsolata"/>
                <a:cs typeface="Inconsolata"/>
              </a:rPr>
              <a:t>2</a:t>
            </a:r>
            <a:r>
              <a:rPr lang="en-US" sz="2400" dirty="0" smtClean="0">
                <a:latin typeface="Inconsolata"/>
                <a:cs typeface="Inconsolata"/>
              </a:rPr>
              <a:t>+1;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69275" y="3810327"/>
            <a:ext cx="1723549" cy="461665"/>
          </a:xfrm>
          <a:prstGeom prst="rect">
            <a:avLst/>
          </a:prstGeom>
          <a:noFill/>
          <a:ln w="38100" cmpd="sng">
            <a:noFill/>
            <a:prstDash val="dot"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Inconsolata"/>
                <a:cs typeface="Inconsolata"/>
              </a:rPr>
              <a:t> print(x);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03912" y="3833397"/>
            <a:ext cx="3082888" cy="461665"/>
          </a:xfrm>
          <a:prstGeom prst="rect">
            <a:avLst/>
          </a:prstGeom>
          <a:noFill/>
          <a:ln w="38100" cmpd="sng">
            <a:noFill/>
            <a:prstDash val="dot"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Inconsolata"/>
                <a:cs typeface="Inconsolata"/>
              </a:rPr>
              <a:t>x</a:t>
            </a:r>
            <a:r>
              <a:rPr lang="en-US" sz="2400" dirty="0" smtClean="0">
                <a:latin typeface="Inconsolata"/>
                <a:cs typeface="Inconsolata"/>
              </a:rPr>
              <a:t>=x</a:t>
            </a:r>
            <a:r>
              <a:rPr lang="en-US" sz="2400" baseline="-25000" dirty="0" smtClean="0">
                <a:latin typeface="Inconsolata"/>
                <a:cs typeface="Inconsolata"/>
              </a:rPr>
              <a:t>0</a:t>
            </a:r>
            <a:r>
              <a:rPr lang="en-US" sz="2400" dirty="0" smtClean="0">
                <a:latin typeface="Inconsolata"/>
                <a:cs typeface="Inconsolata"/>
              </a:rPr>
              <a:t>+x</a:t>
            </a:r>
            <a:r>
              <a:rPr lang="en-US" sz="2400" baseline="-25000" dirty="0" smtClean="0">
                <a:latin typeface="Inconsolata"/>
                <a:cs typeface="Inconsolata"/>
              </a:rPr>
              <a:t>1</a:t>
            </a:r>
            <a:r>
              <a:rPr lang="en-US" sz="2400" dirty="0" smtClean="0">
                <a:latin typeface="Inconsolata"/>
                <a:cs typeface="Inconsolata"/>
              </a:rPr>
              <a:t>+x</a:t>
            </a:r>
            <a:r>
              <a:rPr lang="en-US" sz="2400" baseline="-25000" dirty="0" smtClean="0">
                <a:latin typeface="Inconsolata"/>
                <a:cs typeface="Inconsolata"/>
              </a:rPr>
              <a:t>2</a:t>
            </a:r>
            <a:r>
              <a:rPr lang="en-US" sz="2400" dirty="0" smtClean="0">
                <a:latin typeface="Inconsolata"/>
                <a:cs typeface="Inconsolata"/>
              </a:rPr>
              <a:t>; print(x)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57200" y="5525682"/>
            <a:ext cx="8229600" cy="9034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To read per-core data, system has to stop all writes and </a:t>
            </a:r>
            <a:r>
              <a:rPr lang="en-US" i="1" dirty="0" smtClean="0"/>
              <a:t>reconcile </a:t>
            </a:r>
            <a:r>
              <a:rPr lang="en-US" dirty="0" smtClean="0"/>
              <a:t>x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5398576" y="1887831"/>
            <a:ext cx="0" cy="2407231"/>
          </a:xfrm>
          <a:prstGeom prst="line">
            <a:avLst/>
          </a:prstGeom>
          <a:ln w="5715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67232" y="4530536"/>
            <a:ext cx="75071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87312" y="456846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time</a:t>
            </a:r>
            <a:endParaRPr lang="en-US" dirty="0"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1068198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5629</TotalTime>
  <Words>2344</Words>
  <Application>Microsoft Macintosh PowerPoint</Application>
  <PresentationFormat>On-screen Show (4:3)</PresentationFormat>
  <Paragraphs>465</Paragraphs>
  <Slides>43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Phase Reconciliation for Contended In-Memory Transactions</vt:lpstr>
      <vt:lpstr>Cloud Computing and Databases</vt:lpstr>
      <vt:lpstr>PowerPoint Presentation</vt:lpstr>
      <vt:lpstr>Throughput on a Contentious Transactional Workload</vt:lpstr>
      <vt:lpstr>Throughput on a Contentious Transactional Workload</vt:lpstr>
      <vt:lpstr>Concurrency Control Forces Serialization</vt:lpstr>
      <vt:lpstr>PowerPoint Presentation</vt:lpstr>
      <vt:lpstr>Multicore OS Scalable Counters</vt:lpstr>
      <vt:lpstr>Multicore OS Scalable Counters</vt:lpstr>
      <vt:lpstr>PowerPoint Presentation</vt:lpstr>
      <vt:lpstr>PowerPoint Presentation</vt:lpstr>
      <vt:lpstr>Challenges</vt:lpstr>
      <vt:lpstr>Phase Reconciliation </vt:lpstr>
      <vt:lpstr>Outline</vt:lpstr>
      <vt:lpstr>Split Phase</vt:lpstr>
      <vt:lpstr>Reconciliation</vt:lpstr>
      <vt:lpstr>Joined Phase</vt:lpstr>
      <vt:lpstr>Resume Split Phase</vt:lpstr>
      <vt:lpstr>Outline</vt:lpstr>
      <vt:lpstr>Transactions and Operations</vt:lpstr>
      <vt:lpstr>Supported Operations</vt:lpstr>
      <vt:lpstr>MAX Example</vt:lpstr>
      <vt:lpstr>MAX Example</vt:lpstr>
      <vt:lpstr>MAX Example</vt:lpstr>
      <vt:lpstr>What Can Be Split?</vt:lpstr>
      <vt:lpstr>What Can’t Be Split?</vt:lpstr>
      <vt:lpstr>Outline</vt:lpstr>
      <vt:lpstr>Batching Transactions</vt:lpstr>
      <vt:lpstr>Batching Transactions</vt:lpstr>
      <vt:lpstr>Ideal World</vt:lpstr>
      <vt:lpstr>How To Decide What Should Be Split Data</vt:lpstr>
      <vt:lpstr>Outline</vt:lpstr>
      <vt:lpstr>Performance</vt:lpstr>
      <vt:lpstr>Parallel Performance on Conflicting Workloads</vt:lpstr>
      <vt:lpstr>Increasing Performance with More Cores</vt:lpstr>
      <vt:lpstr>Varying Number of Hot Keys</vt:lpstr>
      <vt:lpstr>How Much Stashing Is Too Much?</vt:lpstr>
      <vt:lpstr>RUBiS</vt:lpstr>
      <vt:lpstr>StoreBid Transaction</vt:lpstr>
      <vt:lpstr>StoreBid Transaction</vt:lpstr>
      <vt:lpstr>RUBiS Throughput</vt:lpstr>
      <vt:lpstr>Related Work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 Reconciliation for Contended In-Memory Transactions</dc:title>
  <dc:creator>Neha Narula</dc:creator>
  <cp:lastModifiedBy>Neha Narula</cp:lastModifiedBy>
  <cp:revision>203</cp:revision>
  <dcterms:created xsi:type="dcterms:W3CDTF">2014-09-22T18:34:15Z</dcterms:created>
  <dcterms:modified xsi:type="dcterms:W3CDTF">2014-10-08T21:08:52Z</dcterms:modified>
</cp:coreProperties>
</file>